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4"/>
  </p:notesMasterIdLst>
  <p:sldIdLst>
    <p:sldId id="439" r:id="rId2"/>
    <p:sldId id="257" r:id="rId3"/>
    <p:sldId id="430" r:id="rId4"/>
    <p:sldId id="259" r:id="rId5"/>
    <p:sldId id="272" r:id="rId6"/>
    <p:sldId id="260" r:id="rId7"/>
    <p:sldId id="261" r:id="rId8"/>
    <p:sldId id="263" r:id="rId9"/>
    <p:sldId id="267" r:id="rId10"/>
    <p:sldId id="431" r:id="rId11"/>
    <p:sldId id="264" r:id="rId12"/>
    <p:sldId id="273" r:id="rId13"/>
    <p:sldId id="265" r:id="rId14"/>
    <p:sldId id="268" r:id="rId15"/>
    <p:sldId id="440" r:id="rId16"/>
    <p:sldId id="269" r:id="rId17"/>
    <p:sldId id="270" r:id="rId18"/>
    <p:sldId id="271" r:id="rId19"/>
    <p:sldId id="442" r:id="rId20"/>
    <p:sldId id="441" r:id="rId21"/>
    <p:sldId id="433" r:id="rId22"/>
    <p:sldId id="258" r:id="rId23"/>
    <p:sldId id="434" r:id="rId24"/>
    <p:sldId id="443" r:id="rId25"/>
    <p:sldId id="435" r:id="rId26"/>
    <p:sldId id="436" r:id="rId27"/>
    <p:sldId id="262" r:id="rId28"/>
    <p:sldId id="256" r:id="rId29"/>
    <p:sldId id="437" r:id="rId30"/>
    <p:sldId id="438" r:id="rId31"/>
    <p:sldId id="280" r:id="rId32"/>
    <p:sldId id="43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MSOffice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82171" autoAdjust="0"/>
  </p:normalViewPr>
  <p:slideViewPr>
    <p:cSldViewPr snapToGrid="0">
      <p:cViewPr varScale="1">
        <p:scale>
          <a:sx n="112" d="100"/>
          <a:sy n="112" d="100"/>
        </p:scale>
        <p:origin x="10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6E7F9-8B47-48EF-98AE-0FA107015BE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68EA0-E78A-4180-B50F-D9686C59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9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a while loop in code including </a:t>
            </a:r>
          </a:p>
          <a:p>
            <a:pPr marL="171450" indent="-171450">
              <a:buFontTx/>
              <a:buChar char="-"/>
            </a:pPr>
            <a:r>
              <a:rPr lang="en-US" dirty="0"/>
              <a:t>getting input before and in the middle of the loop</a:t>
            </a:r>
          </a:p>
          <a:p>
            <a:pPr marL="171450" indent="-171450">
              <a:buFontTx/>
              <a:buChar char="-"/>
            </a:pPr>
            <a:r>
              <a:rPr lang="en-US" dirty="0"/>
              <a:t>Looping until a sentinel</a:t>
            </a:r>
          </a:p>
          <a:p>
            <a:pPr marL="171450" indent="-171450">
              <a:buFontTx/>
              <a:buChar char="-"/>
            </a:pPr>
            <a:r>
              <a:rPr lang="en-US" dirty="0"/>
              <a:t>Iterating a fixed number of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D594B-0FA7-47B9-A843-70E5CA2A57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2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code and show for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D594B-0FA7-47B9-A843-70E5CA2A57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30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this counting number of spaces and counting number of times a word occurs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D594B-0FA7-47B9-A843-70E5CA2A57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64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8EA0-E78A-4180-B50F-D9686C59452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21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6D8BC3C-3A5B-47B7-BB95-2AB65B295701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085F6F1-802E-4233-8307-7369A013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5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BC3C-3A5B-47B7-BB95-2AB65B295701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F6F1-802E-4233-8307-7369A013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6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BC3C-3A5B-47B7-BB95-2AB65B295701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F6F1-802E-4233-8307-7369A013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20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BC3C-3A5B-47B7-BB95-2AB65B295701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F6F1-802E-4233-8307-7369A0131C2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189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BC3C-3A5B-47B7-BB95-2AB65B295701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F6F1-802E-4233-8307-7369A013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22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BC3C-3A5B-47B7-BB95-2AB65B295701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F6F1-802E-4233-8307-7369A013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59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BC3C-3A5B-47B7-BB95-2AB65B295701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F6F1-802E-4233-8307-7369A013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98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BC3C-3A5B-47B7-BB95-2AB65B295701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F6F1-802E-4233-8307-7369A013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85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BC3C-3A5B-47B7-BB95-2AB65B295701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F6F1-802E-4233-8307-7369A013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2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BC3C-3A5B-47B7-BB95-2AB65B295701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F6F1-802E-4233-8307-7369A013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4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BC3C-3A5B-47B7-BB95-2AB65B295701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F6F1-802E-4233-8307-7369A013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8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BC3C-3A5B-47B7-BB95-2AB65B295701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F6F1-802E-4233-8307-7369A013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2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BC3C-3A5B-47B7-BB95-2AB65B295701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F6F1-802E-4233-8307-7369A013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1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BC3C-3A5B-47B7-BB95-2AB65B295701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F6F1-802E-4233-8307-7369A013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2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BC3C-3A5B-47B7-BB95-2AB65B295701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F6F1-802E-4233-8307-7369A013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5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BC3C-3A5B-47B7-BB95-2AB65B295701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F6F1-802E-4233-8307-7369A013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1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BC3C-3A5B-47B7-BB95-2AB65B295701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F6F1-802E-4233-8307-7369A013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8BC3C-3A5B-47B7-BB95-2AB65B295701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5F6F1-802E-4233-8307-7369A013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60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0CC4-A343-C67A-211B-7BACD6A674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E9675-3BAA-5C6F-FD15-D9EBB7DF85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71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9DEE-AF64-4113-A738-496D1977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CCF9F-D256-4D20-8C4A-5A5FCF510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evaluating Boolean expressions, the program stops as soon as it can determine the answer</a:t>
            </a:r>
          </a:p>
          <a:p>
            <a:pPr lvl="1"/>
            <a:r>
              <a:rPr lang="en-US" dirty="0" err="1"/>
              <a:t>hasHat</a:t>
            </a:r>
            <a:r>
              <a:rPr lang="en-US" dirty="0"/>
              <a:t> &amp;&amp; </a:t>
            </a:r>
            <a:r>
              <a:rPr lang="en-US" dirty="0" err="1"/>
              <a:t>hasScarf</a:t>
            </a:r>
            <a:endParaRPr lang="en-US" dirty="0"/>
          </a:p>
          <a:p>
            <a:pPr lvl="1"/>
            <a:r>
              <a:rPr lang="en-US" dirty="0" err="1"/>
              <a:t>isJanuary</a:t>
            </a:r>
            <a:r>
              <a:rPr lang="en-US" dirty="0"/>
              <a:t> || </a:t>
            </a:r>
            <a:r>
              <a:rPr lang="en-US" dirty="0" err="1"/>
              <a:t>getTemp</a:t>
            </a:r>
            <a:r>
              <a:rPr lang="en-US" dirty="0"/>
              <a:t>() &lt; 32</a:t>
            </a:r>
          </a:p>
          <a:p>
            <a:r>
              <a:rPr lang="en-US" dirty="0"/>
              <a:t>This is called short circuit evaluation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9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E0D3-DBFE-4652-BC0E-C2F59BB0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1EAE1-06B2-4FC9-8612-E2A3C592E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place if statements inside other if statements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400" dirty="0"/>
              <a:t>if (day == “Monday” || day == “Wednesday”) {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400" dirty="0"/>
              <a:t>if (time &gt;= “10:00” &amp;&amp; time &lt;=“11:50”) {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2400" dirty="0" err="1"/>
              <a:t>cout</a:t>
            </a:r>
            <a:r>
              <a:rPr lang="en-US" sz="2400" dirty="0"/>
              <a:t> &lt;&lt; “I should be in class”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400" dirty="0"/>
              <a:t>} else {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2400" dirty="0" err="1"/>
              <a:t>cout</a:t>
            </a:r>
            <a:r>
              <a:rPr lang="en-US" sz="2400" dirty="0"/>
              <a:t> &lt;&lt; “I should be coding”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600" dirty="0"/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6063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E45E-7C6F-48DD-A288-EEA24EF5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94D49-D743-49D8-AC1E-F3CA0C6EF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can be compared with the equality operator (==)</a:t>
            </a:r>
          </a:p>
          <a:p>
            <a:pPr lvl="1"/>
            <a:r>
              <a:rPr lang="en-US" dirty="0"/>
              <a:t>They have to be exactly the same length and same characters in every position, just what you expect</a:t>
            </a:r>
          </a:p>
          <a:p>
            <a:r>
              <a:rPr lang="en-US" dirty="0"/>
              <a:t>Strings can also be compared with the relational operators (&lt;, &gt;, &lt;=, &gt;=)</a:t>
            </a:r>
          </a:p>
          <a:p>
            <a:pPr lvl="1"/>
            <a:r>
              <a:rPr lang="en-US" dirty="0"/>
              <a:t>Starts at the first character of each string</a:t>
            </a:r>
          </a:p>
          <a:p>
            <a:pPr lvl="1"/>
            <a:r>
              <a:rPr lang="en-US" dirty="0"/>
              <a:t>Compares the ASCII values of the characters</a:t>
            </a:r>
          </a:p>
          <a:p>
            <a:pPr lvl="1"/>
            <a:r>
              <a:rPr lang="en-US" dirty="0"/>
              <a:t>Continues until true or false is determined</a:t>
            </a:r>
          </a:p>
        </p:txBody>
      </p:sp>
    </p:spTree>
    <p:extLst>
      <p:ext uri="{BB962C8B-B14F-4D97-AF65-F5344CB8AC3E}">
        <p14:creationId xmlns:p14="http://schemas.microsoft.com/office/powerpoint/2010/main" val="1404318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0C7B-2347-4A6B-AD3D-9F67D4AF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4192-856F-49C1-9D99-33831A49F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wrong operators</a:t>
            </a:r>
          </a:p>
          <a:p>
            <a:r>
              <a:rPr lang="en-US" dirty="0"/>
              <a:t>Forgetting braces</a:t>
            </a:r>
          </a:p>
          <a:p>
            <a:pPr marL="457200" lvl="1" indent="0">
              <a:buNone/>
            </a:pPr>
            <a:r>
              <a:rPr lang="en-US" sz="2400" dirty="0"/>
              <a:t>if ((a % 2) == 0)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400" dirty="0" err="1"/>
              <a:t>cout</a:t>
            </a:r>
            <a:r>
              <a:rPr lang="en-US" sz="2400" dirty="0"/>
              <a:t> &lt;&lt; “even”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400" dirty="0"/>
              <a:t>else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400" dirty="0" err="1"/>
              <a:t>cout</a:t>
            </a:r>
            <a:r>
              <a:rPr lang="en-US" sz="2400" dirty="0"/>
              <a:t> &lt;&lt; “odd”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400" dirty="0" err="1"/>
              <a:t>oddCount</a:t>
            </a:r>
            <a:r>
              <a:rPr lang="en-US" sz="2400" dirty="0"/>
              <a:t>++;</a:t>
            </a:r>
          </a:p>
        </p:txBody>
      </p:sp>
    </p:spTree>
    <p:extLst>
      <p:ext uri="{BB962C8B-B14F-4D97-AF65-F5344CB8AC3E}">
        <p14:creationId xmlns:p14="http://schemas.microsoft.com/office/powerpoint/2010/main" val="266785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9FEDF-1A9B-4189-88AA-7AE73674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4C113-D4B4-4C17-96FB-AFF1FC1A2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Forgetting parentheses</a:t>
            </a:r>
          </a:p>
          <a:p>
            <a:r>
              <a:rPr lang="en-US" dirty="0"/>
              <a:t>Bitwise vs. logical operators </a:t>
            </a:r>
          </a:p>
          <a:p>
            <a:pPr lvl="1"/>
            <a:r>
              <a:rPr lang="en-US" dirty="0"/>
              <a:t>| instead of ||</a:t>
            </a:r>
          </a:p>
          <a:p>
            <a:pPr lvl="1"/>
            <a:r>
              <a:rPr lang="en-US" dirty="0"/>
              <a:t>&amp; instead of &amp;&amp;</a:t>
            </a:r>
          </a:p>
          <a:p>
            <a:r>
              <a:rPr lang="en-US" dirty="0"/>
              <a:t>Math expressions for range –&gt; (10 &lt; age &lt; 21) is not allowed in C++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916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0CD872-0D7A-FA34-705E-144A8DC26B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103F8A6-4408-A2EA-714E-AC9328AA87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92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6021-A966-485D-A03E-AB18D7677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D447D-13C2-42B2-BACB-DC2B9D20C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can represent multibranch behavior with a switch statement instead of an if-elseif-else construct</a:t>
            </a:r>
          </a:p>
          <a:p>
            <a:r>
              <a:rPr lang="en-US" dirty="0"/>
              <a:t>Anything that can be represented by a switch statement can be coded using if-elseif-else but the reverse is not always 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96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F554-5A87-4151-B574-2B65C049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F65B3-C6F8-4B1E-8B26-D41BCA1D1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4442642" cy="4151313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switch (value){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case 0: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/>
              <a:t>// code for case 0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/>
              <a:t>break;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case 1: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/>
              <a:t>// code for case 1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/>
              <a:t>break;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…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default: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/>
              <a:t>// code if none of the cases match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/>
              <a:t>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8281BC-D8EB-425B-B00D-9B3E301F7BB5}"/>
              </a:ext>
            </a:extLst>
          </p:cNvPr>
          <p:cNvSpPr txBox="1">
            <a:spLocks/>
          </p:cNvSpPr>
          <p:nvPr/>
        </p:nvSpPr>
        <p:spPr>
          <a:xfrm>
            <a:off x="5981222" y="2245523"/>
            <a:ext cx="4442642" cy="4151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If (value == 0)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// code for case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 else if (value == 1) </a:t>
            </a:r>
          </a:p>
          <a:p>
            <a:pPr marL="457200" lvl="1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// code for case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 …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 else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// code if none of the cases match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556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3BF8-F32E-4DEB-A158-5D3335B8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9D3A6-ECBD-4157-9894-E6764A929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variable in a switch statement has to be an integer type (char, short, int, long, long long)</a:t>
            </a:r>
          </a:p>
          <a:p>
            <a:r>
              <a:rPr lang="en-US" dirty="0"/>
              <a:t>If you forget (or omit) the break statement, execution falls through to the next case</a:t>
            </a:r>
          </a:p>
          <a:p>
            <a:pPr lvl="1"/>
            <a:r>
              <a:rPr lang="en-US" dirty="0"/>
              <a:t>Often this is an error</a:t>
            </a:r>
          </a:p>
          <a:p>
            <a:pPr lvl="1"/>
            <a:r>
              <a:rPr lang="en-US" dirty="0"/>
              <a:t>But sometimes that is intended behavior</a:t>
            </a:r>
          </a:p>
        </p:txBody>
      </p:sp>
    </p:spTree>
    <p:extLst>
      <p:ext uri="{BB962C8B-B14F-4D97-AF65-F5344CB8AC3E}">
        <p14:creationId xmlns:p14="http://schemas.microsoft.com/office/powerpoint/2010/main" val="1853599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9C6F-0697-5B2C-36BD-668A338F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Expressions (Ternary Operator)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8A591-816F-A9ED-4EFC-55DD46877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62408"/>
          </a:xfrm>
        </p:spPr>
        <p:txBody>
          <a:bodyPr/>
          <a:lstStyle/>
          <a:p>
            <a:r>
              <a:rPr lang="en-US" dirty="0"/>
              <a:t>If statements can’t be part of expressions but sometimes we want to use a conditional inside an expression.</a:t>
            </a:r>
          </a:p>
          <a:p>
            <a:r>
              <a:rPr lang="en-US" dirty="0"/>
              <a:t>C++ allows for this with the ternary operator</a:t>
            </a:r>
          </a:p>
          <a:p>
            <a:pPr marL="0" indent="0" algn="ctr">
              <a:buNone/>
            </a:pPr>
            <a:r>
              <a:rPr lang="en-US" sz="2800" dirty="0"/>
              <a:t>(condition) ? (value if true) : (value if false)</a:t>
            </a:r>
          </a:p>
          <a:p>
            <a:r>
              <a:rPr lang="en-US" dirty="0"/>
              <a:t>The two values must evaluate to the same type (without casting) but can be any expression or value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double y = (x&lt;0) ? –x : x;</a:t>
            </a:r>
          </a:p>
        </p:txBody>
      </p:sp>
    </p:spTree>
    <p:extLst>
      <p:ext uri="{BB962C8B-B14F-4D97-AF65-F5344CB8AC3E}">
        <p14:creationId xmlns:p14="http://schemas.microsoft.com/office/powerpoint/2010/main" val="216136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AB8A-7200-4793-8133-6607AA3C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If()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0D1CF-7CFF-4094-8046-38040813E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if (expression){</a:t>
            </a:r>
          </a:p>
          <a:p>
            <a:pPr marL="0" indent="0">
              <a:buNone/>
            </a:pPr>
            <a:r>
              <a:rPr lang="en-US" sz="2800" dirty="0"/>
              <a:t>    // code to execute if expression is true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r>
              <a:rPr lang="en-US" sz="2800" dirty="0"/>
              <a:t>else {</a:t>
            </a:r>
          </a:p>
          <a:p>
            <a:pPr marL="0" indent="0">
              <a:buNone/>
            </a:pPr>
            <a:r>
              <a:rPr lang="en-US" sz="2800" dirty="0"/>
              <a:t>    // code to execute if expression is false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963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1A8197-73B8-7CC3-A18A-0009B7C63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07D2880-628E-C74C-1559-9DEAE99AE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62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584F-E2B9-4C18-B048-971DE6EA4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While()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D8241-9AD6-443C-9E15-CF5891F39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 (expression)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400" dirty="0"/>
              <a:t>//</a:t>
            </a:r>
            <a:r>
              <a:rPr lang="en-US" dirty="0"/>
              <a:t> </a:t>
            </a:r>
            <a:r>
              <a:rPr lang="en-US" sz="2400" dirty="0"/>
              <a:t>repeated</a:t>
            </a:r>
            <a:r>
              <a:rPr lang="en-US" dirty="0"/>
              <a:t> </a:t>
            </a:r>
            <a:r>
              <a:rPr lang="en-US" sz="2400" dirty="0"/>
              <a:t>code goes here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// code after loop is done</a:t>
            </a:r>
          </a:p>
          <a:p>
            <a:r>
              <a:rPr lang="en-US" dirty="0"/>
              <a:t>The loop expression must evaluate to a Boolean</a:t>
            </a:r>
          </a:p>
          <a:p>
            <a:r>
              <a:rPr lang="en-US" dirty="0"/>
              <a:t>A while loop will execute 0 to many times</a:t>
            </a:r>
          </a:p>
          <a:p>
            <a:r>
              <a:rPr lang="en-US" dirty="0"/>
              <a:t>We use while loops when we don’t know how many iterations we need</a:t>
            </a:r>
          </a:p>
        </p:txBody>
      </p:sp>
    </p:spTree>
    <p:extLst>
      <p:ext uri="{BB962C8B-B14F-4D97-AF65-F5344CB8AC3E}">
        <p14:creationId xmlns:p14="http://schemas.microsoft.com/office/powerpoint/2010/main" val="133322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ACCE-4050-4C62-B508-075387F7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09A51-6C8E-4840-ACE8-A1AFFBC2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infinite loop – if the expression is never false, the loop will never exit</a:t>
            </a:r>
          </a:p>
          <a:p>
            <a:r>
              <a:rPr lang="en-US" dirty="0"/>
              <a:t>Using the wrong comparison (i.e. == instead of !=, &lt; instead of &gt;, etc.)</a:t>
            </a:r>
          </a:p>
          <a:p>
            <a:r>
              <a:rPr lang="en-US" dirty="0"/>
              <a:t>Using the assignment operator (=) instead of checking equality (==)</a:t>
            </a:r>
          </a:p>
        </p:txBody>
      </p:sp>
    </p:spTree>
    <p:extLst>
      <p:ext uri="{BB962C8B-B14F-4D97-AF65-F5344CB8AC3E}">
        <p14:creationId xmlns:p14="http://schemas.microsoft.com/office/powerpoint/2010/main" val="17174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86349-CA33-4F54-BDFB-F9333721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For()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12260-5D77-4FDF-A623-F64DFD122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for() loop is used when we “know” the number of iterations</a:t>
            </a:r>
          </a:p>
          <a:p>
            <a:pPr marL="457200" lvl="1" indent="0">
              <a:buNone/>
            </a:pPr>
            <a:r>
              <a:rPr lang="en-US" sz="2400" dirty="0"/>
              <a:t>for (</a:t>
            </a:r>
            <a:r>
              <a:rPr lang="en-US" sz="2400" dirty="0" err="1"/>
              <a:t>initialExpression</a:t>
            </a:r>
            <a:r>
              <a:rPr lang="en-US" sz="2400" dirty="0"/>
              <a:t>; </a:t>
            </a:r>
            <a:r>
              <a:rPr lang="en-US" sz="2400" dirty="0" err="1"/>
              <a:t>conditionalExpression</a:t>
            </a:r>
            <a:r>
              <a:rPr lang="en-US" sz="2400" dirty="0"/>
              <a:t>; </a:t>
            </a:r>
            <a:r>
              <a:rPr lang="en-US" sz="2400" dirty="0" err="1"/>
              <a:t>updateExpression</a:t>
            </a:r>
            <a:r>
              <a:rPr lang="en-US" sz="2400" dirty="0"/>
              <a:t>) {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400" dirty="0"/>
              <a:t>// loop body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400" dirty="0"/>
              <a:t>// code to execute after loop</a:t>
            </a:r>
          </a:p>
          <a:p>
            <a:r>
              <a:rPr lang="en-US" dirty="0"/>
              <a:t>Any for loop can be written as a while loop, but the opposite isn’t always true</a:t>
            </a:r>
          </a:p>
        </p:txBody>
      </p:sp>
    </p:spTree>
    <p:extLst>
      <p:ext uri="{BB962C8B-B14F-4D97-AF65-F5344CB8AC3E}">
        <p14:creationId xmlns:p14="http://schemas.microsoft.com/office/powerpoint/2010/main" val="362143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35D0-9B3B-9705-7903-E2F051DFC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Foreach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B22E8-6B7C-8F6A-D96E-DE8FCECD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05137"/>
          </a:xfrm>
        </p:spPr>
        <p:txBody>
          <a:bodyPr>
            <a:normAutofit/>
          </a:bodyPr>
          <a:lstStyle/>
          <a:p>
            <a:r>
              <a:rPr lang="en-US" dirty="0"/>
              <a:t>In the newer C++ standards that we will be using for our coding, there is also a foreach loop that works much like the for loop in Python</a:t>
            </a:r>
          </a:p>
          <a:p>
            <a:pPr marL="457200" lvl="1" indent="0">
              <a:buNone/>
            </a:pPr>
            <a:r>
              <a:rPr lang="en-US" sz="2400" dirty="0"/>
              <a:t>for(string s : </a:t>
            </a:r>
            <a:r>
              <a:rPr lang="en-US" sz="2400" dirty="0" err="1"/>
              <a:t>stringList</a:t>
            </a:r>
            <a:r>
              <a:rPr lang="en-US" sz="2400" dirty="0"/>
              <a:t>){</a:t>
            </a:r>
          </a:p>
          <a:p>
            <a:pPr marL="914400" lvl="2" indent="0">
              <a:buNone/>
            </a:pPr>
            <a:r>
              <a:rPr lang="en-US" sz="2400" dirty="0"/>
              <a:t>// do something with s</a:t>
            </a:r>
          </a:p>
          <a:p>
            <a:pPr marL="457200" lvl="1" indent="0">
              <a:buNone/>
            </a:pPr>
            <a:r>
              <a:rPr lang="en-US" sz="2400" dirty="0"/>
              <a:t>}</a:t>
            </a:r>
          </a:p>
          <a:p>
            <a:r>
              <a:rPr lang="en-US" dirty="0"/>
              <a:t>Things to be aware of</a:t>
            </a:r>
          </a:p>
          <a:p>
            <a:pPr lvl="1"/>
            <a:r>
              <a:rPr lang="en-US" dirty="0"/>
              <a:t>You have to process every element</a:t>
            </a:r>
          </a:p>
          <a:p>
            <a:pPr lvl="1"/>
            <a:r>
              <a:rPr lang="en-US" dirty="0"/>
              <a:t>Changes you make are not reflected in the original data structure</a:t>
            </a:r>
          </a:p>
          <a:p>
            <a:pPr lvl="1"/>
            <a:r>
              <a:rPr lang="en-US" dirty="0"/>
              <a:t>You don’t have access to the index of the element</a:t>
            </a:r>
          </a:p>
        </p:txBody>
      </p:sp>
    </p:spTree>
    <p:extLst>
      <p:ext uri="{BB962C8B-B14F-4D97-AF65-F5344CB8AC3E}">
        <p14:creationId xmlns:p14="http://schemas.microsoft.com/office/powerpoint/2010/main" val="715443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F3D7C-06A0-4D11-8D02-AAA2036A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issues with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52CC8-9233-419D-A9D8-3A2F4CC08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35396"/>
          </a:xfrm>
        </p:spPr>
        <p:txBody>
          <a:bodyPr>
            <a:normAutofit/>
          </a:bodyPr>
          <a:lstStyle/>
          <a:p>
            <a:r>
              <a:rPr lang="en-US" dirty="0"/>
              <a:t>Start with zero and use &lt; instead of &lt;= in the conditional expression</a:t>
            </a:r>
          </a:p>
          <a:p>
            <a:r>
              <a:rPr lang="en-US" dirty="0"/>
              <a:t>Prefix and postfix increment (++) and decrement (--) operators</a:t>
            </a:r>
          </a:p>
          <a:p>
            <a:pPr lvl="1"/>
            <a:r>
              <a:rPr lang="en-US" dirty="0"/>
              <a:t>Prefix (++</a:t>
            </a:r>
            <a:r>
              <a:rPr lang="en-US" dirty="0" err="1"/>
              <a:t>i</a:t>
            </a:r>
            <a:r>
              <a:rPr lang="en-US" dirty="0"/>
              <a:t>) increments the variable first and then uses the value</a:t>
            </a:r>
          </a:p>
          <a:p>
            <a:pPr lvl="1"/>
            <a:r>
              <a:rPr lang="en-US" dirty="0"/>
              <a:t>Postfix (</a:t>
            </a:r>
            <a:r>
              <a:rPr lang="en-US" dirty="0" err="1"/>
              <a:t>i</a:t>
            </a:r>
            <a:r>
              <a:rPr lang="en-US" dirty="0"/>
              <a:t>++) uses the value and then increments the variable</a:t>
            </a:r>
          </a:p>
          <a:p>
            <a:r>
              <a:rPr lang="en-US" dirty="0"/>
              <a:t>In-loop variable declaration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000" dirty="0"/>
              <a:t>// loop body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6720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D73E-B59C-46A6-8F8A-E33D055F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6CB93-97A3-4FAD-8B5E-BEA265FDF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often want to loop over strings or other collections looking at individual elements (characters) or groups (words/substrings)</a:t>
            </a:r>
          </a:p>
          <a:p>
            <a:pPr lvl="1"/>
            <a:r>
              <a:rPr lang="en-US" dirty="0"/>
              <a:t>If we want to look at every element, we can use a for() loop since we know how many elements there are (using size())</a:t>
            </a:r>
          </a:p>
          <a:p>
            <a:pPr lvl="1"/>
            <a:r>
              <a:rPr lang="en-US" dirty="0"/>
              <a:t>If we don’t know the number of occurrences of a group, use a while() loop</a:t>
            </a:r>
          </a:p>
        </p:txBody>
      </p:sp>
    </p:spTree>
    <p:extLst>
      <p:ext uri="{BB962C8B-B14F-4D97-AF65-F5344CB8AC3E}">
        <p14:creationId xmlns:p14="http://schemas.microsoft.com/office/powerpoint/2010/main" val="2672520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39FB-782A-45F9-98F0-9FE9CA15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BC0B3-FDCC-4418-8DFC-635190DE3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we can nest if() statements, loops can be nested as well</a:t>
            </a:r>
          </a:p>
          <a:p>
            <a:pPr marL="457200" lvl="1" indent="0">
              <a:buNone/>
            </a:pPr>
            <a:r>
              <a:rPr lang="en-US" sz="2400" dirty="0"/>
              <a:t>for (int </a:t>
            </a:r>
            <a:r>
              <a:rPr lang="en-US" sz="2400" dirty="0" err="1"/>
              <a:t>i</a:t>
            </a:r>
            <a:r>
              <a:rPr lang="en-US" sz="2400" dirty="0"/>
              <a:t>= 0; </a:t>
            </a:r>
            <a:r>
              <a:rPr lang="en-US" sz="2400" dirty="0" err="1"/>
              <a:t>i</a:t>
            </a:r>
            <a:r>
              <a:rPr lang="en-US" sz="2400" dirty="0"/>
              <a:t> &lt; 10; </a:t>
            </a:r>
            <a:r>
              <a:rPr lang="en-US" sz="2400" dirty="0" err="1"/>
              <a:t>i</a:t>
            </a:r>
            <a:r>
              <a:rPr lang="en-US" sz="2400" dirty="0"/>
              <a:t>++){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400" dirty="0"/>
              <a:t>for (int k=0; k &lt;= </a:t>
            </a:r>
            <a:r>
              <a:rPr lang="en-US" sz="2400" dirty="0" err="1"/>
              <a:t>i</a:t>
            </a:r>
            <a:r>
              <a:rPr lang="en-US" sz="2400" dirty="0"/>
              <a:t>; k++) {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2400" dirty="0" err="1"/>
              <a:t>cout</a:t>
            </a:r>
            <a:r>
              <a:rPr lang="en-US" sz="2400" dirty="0"/>
              <a:t> &lt;&lt; ‘*’;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400" dirty="0" err="1"/>
              <a:t>cout</a:t>
            </a:r>
            <a:r>
              <a:rPr lang="en-US" sz="2400" dirty="0"/>
              <a:t>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7153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B46D91-0544-463B-BC9A-6B083C1C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and continue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DFBE13-AB4C-4CBE-BE30-0223024B1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need to get out of a loop before it is done executing all the statements in the loop body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break</a:t>
            </a:r>
            <a:r>
              <a:rPr lang="en-US" dirty="0"/>
              <a:t> command causes the loop to terminate immediately and the program continues with the code after the loop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continue</a:t>
            </a:r>
            <a:r>
              <a:rPr lang="en-US" dirty="0"/>
              <a:t> command causes the rest of the statements in loop body to be skipped and the conditional expression is immediately reevaluated</a:t>
            </a:r>
          </a:p>
        </p:txBody>
      </p:sp>
    </p:spTree>
    <p:extLst>
      <p:ext uri="{BB962C8B-B14F-4D97-AF65-F5344CB8AC3E}">
        <p14:creationId xmlns:p14="http://schemas.microsoft.com/office/powerpoint/2010/main" val="3748619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43F9-46E2-4012-B31F-0EE2F3E4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AE88C-5ACC-4129-BE44-C524E5B11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Starting a loop starts a new block of code (we have an open curly brace)</a:t>
            </a:r>
          </a:p>
          <a:p>
            <a:r>
              <a:rPr lang="en-US" dirty="0"/>
              <a:t>Any variables declared in the loop are only valid in the loop itself</a:t>
            </a:r>
          </a:p>
          <a:p>
            <a:pPr lvl="1"/>
            <a:r>
              <a:rPr lang="en-US" dirty="0"/>
              <a:t>If we declare a variable in the initialization statement of a for() loop, it is valid across all iterations of the loop</a:t>
            </a:r>
          </a:p>
          <a:p>
            <a:pPr lvl="1"/>
            <a:r>
              <a:rPr lang="en-US" dirty="0"/>
              <a:t>If a variable is declared inside the loop body, it is only valid during that iteration of the loop and is recreated for each iteration</a:t>
            </a:r>
          </a:p>
          <a:p>
            <a:r>
              <a:rPr lang="en-US" dirty="0"/>
              <a:t>If you need a variable to exist and retain its value after the loop is over, it must be declared before the loop starts.</a:t>
            </a:r>
          </a:p>
        </p:txBody>
      </p:sp>
    </p:spTree>
    <p:extLst>
      <p:ext uri="{BB962C8B-B14F-4D97-AF65-F5344CB8AC3E}">
        <p14:creationId xmlns:p14="http://schemas.microsoft.com/office/powerpoint/2010/main" val="315956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AB8A-7200-4793-8133-6607AA3C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One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0D1CF-7CFF-4094-8046-38040813E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(expression){</a:t>
            </a:r>
          </a:p>
          <a:p>
            <a:pPr marL="0" indent="0">
              <a:buNone/>
            </a:pPr>
            <a:r>
              <a:rPr lang="en-US" dirty="0"/>
              <a:t>    // code to execute if expression is true</a:t>
            </a:r>
          </a:p>
          <a:p>
            <a:pPr marL="0" indent="0">
              <a:buNone/>
            </a:pPr>
            <a:r>
              <a:rPr lang="en-US" dirty="0"/>
              <a:t>} else if (expression 2) {</a:t>
            </a:r>
          </a:p>
          <a:p>
            <a:pPr marL="0" indent="0">
              <a:buNone/>
            </a:pPr>
            <a:r>
              <a:rPr lang="en-US" dirty="0"/>
              <a:t>    // code to execute if expression 2 is true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    // code to execute if expression is false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581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9FB9-0B24-4E96-A197-1CE1E712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CAC00-C4A4-4FEB-8626-80B65142F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do-while loop is the third loop form supported by C++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do {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000" dirty="0"/>
              <a:t>// loop body</a:t>
            </a:r>
            <a:endParaRPr 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} while (expression);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// code after loop</a:t>
            </a:r>
          </a:p>
          <a:p>
            <a:r>
              <a:rPr lang="en-US" dirty="0"/>
              <a:t>This loop executes the loop body before checking the conditional expression, so it always executes the loop body at least once </a:t>
            </a:r>
          </a:p>
        </p:txBody>
      </p:sp>
    </p:spTree>
    <p:extLst>
      <p:ext uri="{BB962C8B-B14F-4D97-AF65-F5344CB8AC3E}">
        <p14:creationId xmlns:p14="http://schemas.microsoft.com/office/powerpoint/2010/main" val="1014838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C061EBF-F358-4329-9281-D0DD65996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73" y="141008"/>
            <a:ext cx="8854236" cy="660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21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32325"/>
            <a:ext cx="12192000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84429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5ADD-705E-4C2B-A993-890D7F48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46121-9B3B-4019-93D4-ACCDFF783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check if things are equal, we use the equality operator ‘==‘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if (x == 3)</a:t>
            </a:r>
          </a:p>
          <a:p>
            <a:pPr lvl="1"/>
            <a:r>
              <a:rPr lang="en-US" dirty="0"/>
              <a:t>if (apples == oranges)</a:t>
            </a:r>
          </a:p>
          <a:p>
            <a:pPr lvl="1"/>
            <a:r>
              <a:rPr lang="en-US" dirty="0"/>
              <a:t>if (name == “Joe”)</a:t>
            </a:r>
          </a:p>
          <a:p>
            <a:r>
              <a:rPr lang="en-US" dirty="0"/>
              <a:t>If they are equal, the result is the Boolean value </a:t>
            </a:r>
            <a:r>
              <a:rPr lang="en-US" i="1" dirty="0"/>
              <a:t>true</a:t>
            </a:r>
            <a:r>
              <a:rPr lang="en-US" dirty="0"/>
              <a:t> and the if statement executes, otherwise it is </a:t>
            </a:r>
            <a:r>
              <a:rPr lang="en-US" i="1" dirty="0"/>
              <a:t>false</a:t>
            </a:r>
            <a:r>
              <a:rPr lang="en-US" dirty="0"/>
              <a:t> and it doesn’t</a:t>
            </a:r>
          </a:p>
        </p:txBody>
      </p:sp>
    </p:spTree>
    <p:extLst>
      <p:ext uri="{BB962C8B-B14F-4D97-AF65-F5344CB8AC3E}">
        <p14:creationId xmlns:p14="http://schemas.microsoft.com/office/powerpoint/2010/main" val="25239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23CD-D492-4F3B-896D-09E567D7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Boolean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977E1-AD45-4ADC-9F5D-738343E0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a Boolean variable directly in the expression of an if statement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bool </a:t>
            </a:r>
            <a:r>
              <a:rPr lang="en-US" dirty="0" err="1"/>
              <a:t>isExpired</a:t>
            </a:r>
            <a:r>
              <a:rPr lang="en-US" dirty="0"/>
              <a:t> = false;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if (</a:t>
            </a:r>
            <a:r>
              <a:rPr lang="en-US" dirty="0" err="1"/>
              <a:t>isExpired</a:t>
            </a:r>
            <a:r>
              <a:rPr lang="en-US" dirty="0"/>
              <a:t>) {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000" dirty="0" err="1"/>
              <a:t>cout</a:t>
            </a:r>
            <a:r>
              <a:rPr lang="en-US" sz="2000" dirty="0"/>
              <a:t> &lt;&lt; “The coupon has expired.”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} else {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000" dirty="0" err="1"/>
              <a:t>cout</a:t>
            </a:r>
            <a:r>
              <a:rPr lang="en-US" sz="2000" dirty="0"/>
              <a:t> &lt;&lt; “The coupon is valid. “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4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26CD-9BAB-4EDE-8750-B04DFA60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Very Common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3D49D-D35D-40A6-A346-3BC52A50F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int x = 6;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if (x = 3)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</a:t>
            </a:r>
            <a:r>
              <a:rPr lang="en-US" sz="2800" dirty="0" err="1"/>
              <a:t>cout</a:t>
            </a:r>
            <a:r>
              <a:rPr lang="en-US" sz="2800" dirty="0"/>
              <a:t> &lt;&lt; “It’s true!” &lt;&lt; </a:t>
            </a:r>
            <a:r>
              <a:rPr lang="en-US" sz="2800" dirty="0" err="1"/>
              <a:t>endl</a:t>
            </a:r>
            <a:r>
              <a:rPr lang="en-US" sz="2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}</a:t>
            </a:r>
          </a:p>
          <a:p>
            <a:r>
              <a:rPr lang="en-US" dirty="0"/>
              <a:t>In C++, “true” is any non-zero value</a:t>
            </a:r>
          </a:p>
          <a:p>
            <a:r>
              <a:rPr lang="en-US" dirty="0"/>
              <a:t>Coding Tip: write these types of expressions as (3 == x) instead</a:t>
            </a:r>
          </a:p>
        </p:txBody>
      </p:sp>
    </p:spTree>
    <p:extLst>
      <p:ext uri="{BB962C8B-B14F-4D97-AF65-F5344CB8AC3E}">
        <p14:creationId xmlns:p14="http://schemas.microsoft.com/office/powerpoint/2010/main" val="411969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7ECE-BCA8-4AE5-B1E5-23608508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DBF55B-AC89-4011-A9D0-01414958C9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2282984"/>
          <a:ext cx="9906000" cy="3474720"/>
        </p:xfrm>
        <a:graphic>
          <a:graphicData uri="http://schemas.openxmlformats.org/drawingml/2006/table">
            <a:tbl>
              <a:tblPr/>
              <a:tblGrid>
                <a:gridCol w="3302000">
                  <a:extLst>
                    <a:ext uri="{9D8B030D-6E8A-4147-A177-3AD203B41FA5}">
                      <a16:colId xmlns:a16="http://schemas.microsoft.com/office/drawing/2014/main" val="346426762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3253431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1977282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Relational operators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Example (assume x is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516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&lt; b means a is less than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x &lt; 4 is true</a:t>
                      </a:r>
                      <a:br>
                        <a:rPr lang="en-US"/>
                      </a:br>
                      <a:r>
                        <a:rPr lang="en-US"/>
                        <a:t>x &lt; 3 is 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662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&gt; b means a is greater than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x &gt; 2 is true</a:t>
                      </a:r>
                      <a:br>
                        <a:rPr lang="en-US"/>
                      </a:br>
                      <a:r>
                        <a:rPr lang="en-US"/>
                        <a:t>x &gt; 3 is 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176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&lt;= b means a is less than or equal to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&lt;= 4 is true</a:t>
                      </a:r>
                      <a:br>
                        <a:rPr lang="en-US" dirty="0"/>
                      </a:br>
                      <a:r>
                        <a:rPr lang="en-US" dirty="0"/>
                        <a:t>x &lt;= 3 is true</a:t>
                      </a:r>
                      <a:br>
                        <a:rPr lang="en-US" dirty="0"/>
                      </a:br>
                      <a:r>
                        <a:rPr lang="en-US" dirty="0"/>
                        <a:t>x &lt;= 2 is 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120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&gt;=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&gt;= b means a is greater than or equal to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&gt;= 2 is true</a:t>
                      </a:r>
                      <a:br>
                        <a:rPr lang="en-US" dirty="0"/>
                      </a:br>
                      <a:r>
                        <a:rPr lang="en-US" dirty="0"/>
                        <a:t>x &gt;= 3 is true</a:t>
                      </a:r>
                      <a:br>
                        <a:rPr lang="en-US" dirty="0"/>
                      </a:br>
                      <a:r>
                        <a:rPr lang="en-US" dirty="0"/>
                        <a:t>x &gt;= 4 is 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08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767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879DE7-9300-4EE3-B458-C9B0DA72B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521F0ED-CC3B-4303-B0D9-3ABB9C76F6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1" y="3414077"/>
          <a:ext cx="9906000" cy="1463040"/>
        </p:xfrm>
        <a:graphic>
          <a:graphicData uri="http://schemas.openxmlformats.org/drawingml/2006/table">
            <a:tbl>
              <a:tblPr/>
              <a:tblGrid>
                <a:gridCol w="1784667">
                  <a:extLst>
                    <a:ext uri="{9D8B030D-6E8A-4147-A177-3AD203B41FA5}">
                      <a16:colId xmlns:a16="http://schemas.microsoft.com/office/drawing/2014/main" val="679937770"/>
                    </a:ext>
                  </a:extLst>
                </a:gridCol>
                <a:gridCol w="6236208">
                  <a:extLst>
                    <a:ext uri="{9D8B030D-6E8A-4147-A177-3AD203B41FA5}">
                      <a16:colId xmlns:a16="http://schemas.microsoft.com/office/drawing/2014/main" val="688576929"/>
                    </a:ext>
                  </a:extLst>
                </a:gridCol>
                <a:gridCol w="1885125">
                  <a:extLst>
                    <a:ext uri="{9D8B030D-6E8A-4147-A177-3AD203B41FA5}">
                      <a16:colId xmlns:a16="http://schemas.microsoft.com/office/drawing/2014/main" val="1896183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Logical 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C++ Syntax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607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 AND b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AND: true when both of its operands are true.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&amp;&amp;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810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 OR b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OR: true when at least one of its two operands are true.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||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660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NOT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NOT: true when its one operand is false, and vice-versa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4215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B854426-B162-43AA-942E-148EF5F66B1C}"/>
              </a:ext>
            </a:extLst>
          </p:cNvPr>
          <p:cNvSpPr txBox="1"/>
          <p:nvPr/>
        </p:nvSpPr>
        <p:spPr>
          <a:xfrm>
            <a:off x="1141413" y="2203704"/>
            <a:ext cx="902670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Sometimes we want to compare more than one value in an expression.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We can do this by using the logical operators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590EDF-C066-4BC6-AC1B-4B3410059A0D}"/>
              </a:ext>
            </a:extLst>
          </p:cNvPr>
          <p:cNvSpPr txBox="1"/>
          <p:nvPr/>
        </p:nvSpPr>
        <p:spPr>
          <a:xfrm>
            <a:off x="1141411" y="5075173"/>
            <a:ext cx="3548920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if (x == 3 &amp;&amp; y == 5)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if (x == 1 || x == 10)</a:t>
            </a:r>
          </a:p>
        </p:txBody>
      </p:sp>
    </p:spTree>
    <p:extLst>
      <p:ext uri="{BB962C8B-B14F-4D97-AF65-F5344CB8AC3E}">
        <p14:creationId xmlns:p14="http://schemas.microsoft.com/office/powerpoint/2010/main" val="90803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A4A0-FD37-40DC-817E-AB8034E2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18518"/>
            <a:ext cx="9905998" cy="1478570"/>
          </a:xfrm>
        </p:spPr>
        <p:txBody>
          <a:bodyPr/>
          <a:lstStyle/>
          <a:p>
            <a:r>
              <a:rPr lang="en-US" dirty="0"/>
              <a:t>Order of Evaluation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5F7AB7-A8E1-4C1D-B5B5-598E9B48B5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1935332"/>
          <a:ext cx="9905997" cy="4598634"/>
        </p:xfrm>
        <a:graphic>
          <a:graphicData uri="http://schemas.openxmlformats.org/drawingml/2006/table">
            <a:tbl>
              <a:tblPr/>
              <a:tblGrid>
                <a:gridCol w="1979474">
                  <a:extLst>
                    <a:ext uri="{9D8B030D-6E8A-4147-A177-3AD203B41FA5}">
                      <a16:colId xmlns:a16="http://schemas.microsoft.com/office/drawing/2014/main" val="662307311"/>
                    </a:ext>
                  </a:extLst>
                </a:gridCol>
                <a:gridCol w="2693987">
                  <a:extLst>
                    <a:ext uri="{9D8B030D-6E8A-4147-A177-3AD203B41FA5}">
                      <a16:colId xmlns:a16="http://schemas.microsoft.com/office/drawing/2014/main" val="3901033300"/>
                    </a:ext>
                  </a:extLst>
                </a:gridCol>
                <a:gridCol w="5232536">
                  <a:extLst>
                    <a:ext uri="{9D8B030D-6E8A-4147-A177-3AD203B41FA5}">
                      <a16:colId xmlns:a16="http://schemas.microsoft.com/office/drawing/2014/main" val="358078631"/>
                    </a:ext>
                  </a:extLst>
                </a:gridCol>
              </a:tblGrid>
              <a:tr h="29207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Operator/Convention </a:t>
                      </a:r>
                    </a:p>
                  </a:txBody>
                  <a:tcPr marL="42671" marR="42671" marT="21336" marB="213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Description </a:t>
                      </a:r>
                    </a:p>
                  </a:txBody>
                  <a:tcPr marL="42671" marR="42671" marT="21336" marB="213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Explanation </a:t>
                      </a:r>
                    </a:p>
                  </a:txBody>
                  <a:tcPr marL="42671" marR="42671" marT="21336" marB="213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718941"/>
                  </a:ext>
                </a:extLst>
              </a:tr>
              <a:tr h="540652">
                <a:tc>
                  <a:txBody>
                    <a:bodyPr/>
                    <a:lstStyle/>
                    <a:p>
                      <a:r>
                        <a:rPr lang="en-US" sz="1600" dirty="0"/>
                        <a:t>( ) </a:t>
                      </a:r>
                    </a:p>
                  </a:txBody>
                  <a:tcPr marL="42671" marR="42671" marT="21336" marB="213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Items within parentheses are evaluated first </a:t>
                      </a:r>
                    </a:p>
                  </a:txBody>
                  <a:tcPr marL="42671" marR="42671" marT="21336" marB="213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 (a * (b + c)) - d, the + is evaluated first, then *, then -. </a:t>
                      </a:r>
                    </a:p>
                  </a:txBody>
                  <a:tcPr marL="42671" marR="42671" marT="21336" marB="213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782194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r>
                        <a:rPr lang="en-US" sz="1600"/>
                        <a:t>! </a:t>
                      </a:r>
                    </a:p>
                  </a:txBody>
                  <a:tcPr marL="42671" marR="42671" marT="21336" marB="213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! (logical NOT) is next</a:t>
                      </a:r>
                    </a:p>
                  </a:txBody>
                  <a:tcPr marL="42671" marR="42671" marT="21336" marB="213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! x || y is evaluated as (!x) || y</a:t>
                      </a:r>
                    </a:p>
                  </a:txBody>
                  <a:tcPr marL="42671" marR="42671" marT="21336" marB="213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75252"/>
                  </a:ext>
                </a:extLst>
              </a:tr>
              <a:tr h="540652">
                <a:tc>
                  <a:txBody>
                    <a:bodyPr/>
                    <a:lstStyle/>
                    <a:p>
                      <a:r>
                        <a:rPr lang="en-US" sz="1600"/>
                        <a:t>* / % + -</a:t>
                      </a:r>
                    </a:p>
                  </a:txBody>
                  <a:tcPr marL="42671" marR="42671" marT="21336" marB="213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Arithmetic operators (using their precedence rules)</a:t>
                      </a:r>
                    </a:p>
                  </a:txBody>
                  <a:tcPr marL="42671" marR="42671" marT="21336" marB="213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z - 45 * y &lt; 53 evaluates * first, then -, then &lt;. </a:t>
                      </a:r>
                    </a:p>
                  </a:txBody>
                  <a:tcPr marL="42671" marR="42671" marT="21336" marB="213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166306"/>
                  </a:ext>
                </a:extLst>
              </a:tr>
              <a:tr h="565498">
                <a:tc>
                  <a:txBody>
                    <a:bodyPr/>
                    <a:lstStyle/>
                    <a:p>
                      <a:r>
                        <a:rPr lang="en-US" sz="1600"/>
                        <a:t>&lt;   &lt;=   &gt;   &gt;= </a:t>
                      </a:r>
                    </a:p>
                  </a:txBody>
                  <a:tcPr marL="42671" marR="42671" marT="21336" marB="213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Relational operators</a:t>
                      </a:r>
                    </a:p>
                  </a:txBody>
                  <a:tcPr marL="42671" marR="42671" marT="21336" marB="213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 &lt; 2 || x &gt;= 10 is evaluated as (x &lt; 2) || (x &gt;= 10) because &lt; and &gt;= have precedence over ||. </a:t>
                      </a:r>
                    </a:p>
                  </a:txBody>
                  <a:tcPr marL="42671" marR="42671" marT="21336" marB="213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298667"/>
                  </a:ext>
                </a:extLst>
              </a:tr>
              <a:tr h="1037802">
                <a:tc>
                  <a:txBody>
                    <a:bodyPr/>
                    <a:lstStyle/>
                    <a:p>
                      <a:r>
                        <a:rPr lang="en-US" sz="1600" dirty="0"/>
                        <a:t>==   != </a:t>
                      </a:r>
                    </a:p>
                  </a:txBody>
                  <a:tcPr marL="42671" marR="42671" marT="21336" marB="213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Equality and inequality operators </a:t>
                      </a:r>
                    </a:p>
                  </a:txBody>
                  <a:tcPr marL="42671" marR="42671" marT="21336" marB="213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 == 0 &amp;&amp; x &gt;= 10 is evaluated as (x == 0) &amp;&amp; (x &gt;= 10) because &lt; and &gt;= have precedence over &amp;&amp;.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== and != have the same precedence and are evaluated left to right. </a:t>
                      </a:r>
                    </a:p>
                  </a:txBody>
                  <a:tcPr marL="42671" marR="42671" marT="21336" marB="213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514421"/>
                  </a:ext>
                </a:extLst>
              </a:tr>
              <a:tr h="789226">
                <a:tc>
                  <a:txBody>
                    <a:bodyPr/>
                    <a:lstStyle/>
                    <a:p>
                      <a:r>
                        <a:rPr lang="en-US" sz="1600"/>
                        <a:t>&amp;&amp; </a:t>
                      </a:r>
                    </a:p>
                  </a:txBody>
                  <a:tcPr marL="42671" marR="42671" marT="21336" marB="213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Logical AND </a:t>
                      </a:r>
                    </a:p>
                  </a:txBody>
                  <a:tcPr marL="42671" marR="42671" marT="21336" marB="213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 == 5 || y == 10 &amp;&amp; z != 10 is evaluated as (x == 5) || ((y == 10) &amp;&amp; (z != 10)) because &amp;&amp; has precedence over ||. </a:t>
                      </a:r>
                    </a:p>
                  </a:txBody>
                  <a:tcPr marL="42671" marR="42671" marT="21336" marB="213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470804"/>
                  </a:ext>
                </a:extLst>
              </a:tr>
              <a:tr h="540652">
                <a:tc>
                  <a:txBody>
                    <a:bodyPr/>
                    <a:lstStyle/>
                    <a:p>
                      <a:r>
                        <a:rPr lang="en-US" sz="1600"/>
                        <a:t>||</a:t>
                      </a:r>
                    </a:p>
                  </a:txBody>
                  <a:tcPr marL="42671" marR="42671" marT="21336" marB="213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Logical OR</a:t>
                      </a:r>
                    </a:p>
                  </a:txBody>
                  <a:tcPr marL="42671" marR="42671" marT="21336" marB="213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|| has the lowest precedence of the listed arithmetic, logical, and relational operators. </a:t>
                      </a:r>
                    </a:p>
                  </a:txBody>
                  <a:tcPr marL="42671" marR="42671" marT="21336" marB="213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908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538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12147</TotalTime>
  <Words>1899</Words>
  <Application>Microsoft Office PowerPoint</Application>
  <PresentationFormat>Widescreen</PresentationFormat>
  <Paragraphs>247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Tw Cen MT</vt:lpstr>
      <vt:lpstr>Circuit</vt:lpstr>
      <vt:lpstr>Conditionals</vt:lpstr>
      <vt:lpstr>The If() statement</vt:lpstr>
      <vt:lpstr>More than One condition</vt:lpstr>
      <vt:lpstr>Equality</vt:lpstr>
      <vt:lpstr>Using the Boolean data type</vt:lpstr>
      <vt:lpstr>A Very Common error</vt:lpstr>
      <vt:lpstr>Relational Operators</vt:lpstr>
      <vt:lpstr>Logical Operators</vt:lpstr>
      <vt:lpstr>Order of Evaluation</vt:lpstr>
      <vt:lpstr>Short Circuits</vt:lpstr>
      <vt:lpstr>Nesting</vt:lpstr>
      <vt:lpstr>Comparing Strings</vt:lpstr>
      <vt:lpstr>Some Common Errors</vt:lpstr>
      <vt:lpstr>Common Errors</vt:lpstr>
      <vt:lpstr>Switch Statements</vt:lpstr>
      <vt:lpstr>Switch Statements</vt:lpstr>
      <vt:lpstr>Switch Example</vt:lpstr>
      <vt:lpstr>Switch Statements - II</vt:lpstr>
      <vt:lpstr>Conditional Expressions (Ternary Operator)</vt:lpstr>
      <vt:lpstr>Loops</vt:lpstr>
      <vt:lpstr>While() loops</vt:lpstr>
      <vt:lpstr>Common Errors</vt:lpstr>
      <vt:lpstr>For() loops</vt:lpstr>
      <vt:lpstr>Foreach loops</vt:lpstr>
      <vt:lpstr>Style issues with loops</vt:lpstr>
      <vt:lpstr>Loops and Strings</vt:lpstr>
      <vt:lpstr>Nested loops</vt:lpstr>
      <vt:lpstr>Break and continue</vt:lpstr>
      <vt:lpstr>Variable name scope</vt:lpstr>
      <vt:lpstr>Do-while loops</vt:lpstr>
      <vt:lpstr>PowerPoint Presentation</vt:lpstr>
      <vt:lpstr>Questions?</vt:lpstr>
    </vt:vector>
  </TitlesOfParts>
  <Company>Brigham Young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 142</dc:title>
  <dc:creator>Tom Stephens</dc:creator>
  <cp:lastModifiedBy>Tom Stephens</cp:lastModifiedBy>
  <cp:revision>65</cp:revision>
  <dcterms:created xsi:type="dcterms:W3CDTF">2016-08-26T18:09:17Z</dcterms:created>
  <dcterms:modified xsi:type="dcterms:W3CDTF">2023-01-04T23:03:55Z</dcterms:modified>
</cp:coreProperties>
</file>