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303" r:id="rId2"/>
    <p:sldId id="275" r:id="rId3"/>
    <p:sldId id="279" r:id="rId4"/>
    <p:sldId id="280" r:id="rId5"/>
    <p:sldId id="281" r:id="rId6"/>
    <p:sldId id="282" r:id="rId7"/>
    <p:sldId id="283" r:id="rId8"/>
    <p:sldId id="305" r:id="rId9"/>
    <p:sldId id="304" r:id="rId10"/>
    <p:sldId id="299" r:id="rId11"/>
    <p:sldId id="300" r:id="rId12"/>
    <p:sldId id="302" r:id="rId13"/>
    <p:sldId id="284" r:id="rId14"/>
    <p:sldId id="306" r:id="rId15"/>
    <p:sldId id="307" r:id="rId16"/>
    <p:sldId id="286" r:id="rId17"/>
    <p:sldId id="287" r:id="rId18"/>
    <p:sldId id="289" r:id="rId19"/>
    <p:sldId id="290" r:id="rId20"/>
    <p:sldId id="291" r:id="rId21"/>
    <p:sldId id="292" r:id="rId22"/>
    <p:sldId id="30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8" autoAdjust="0"/>
    <p:restoredTop sz="94660"/>
  </p:normalViewPr>
  <p:slideViewPr>
    <p:cSldViewPr snapToGrid="0">
      <p:cViewPr varScale="1">
        <p:scale>
          <a:sx n="119" d="100"/>
          <a:sy n="119" d="100"/>
        </p:scale>
        <p:origin x="10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9913D-699D-41C9-8575-7A5CD5638C23}"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AAFB7-8003-453D-A6A0-B28C6CE5E44B}" type="slidenum">
              <a:rPr lang="en-US" smtClean="0"/>
              <a:t>‹#›</a:t>
            </a:fld>
            <a:endParaRPr lang="en-US"/>
          </a:p>
        </p:txBody>
      </p:sp>
    </p:spTree>
    <p:extLst>
      <p:ext uri="{BB962C8B-B14F-4D97-AF65-F5344CB8AC3E}">
        <p14:creationId xmlns:p14="http://schemas.microsoft.com/office/powerpoint/2010/main" val="351746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B47EA4B-BFFC-41E5-9432-805895E227A3}" type="datetimeFigureOut">
              <a:rPr lang="en-US" smtClean="0"/>
              <a:t>1/4/2023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75533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261428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55554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759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36541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47EA4B-BFFC-41E5-9432-805895E227A3}"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242726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47EA4B-BFFC-41E5-9432-805895E227A3}"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346600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7EA4B-BFFC-41E5-9432-805895E227A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2237934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7EA4B-BFFC-41E5-9432-805895E227A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8777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7EA4B-BFFC-41E5-9432-805895E227A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202012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7EA4B-BFFC-41E5-9432-805895E227A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0577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31183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7EA4B-BFFC-41E5-9432-805895E227A3}"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414042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7EA4B-BFFC-41E5-9432-805895E227A3}"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41045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7EA4B-BFFC-41E5-9432-805895E227A3}"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110436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245164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47EA4B-BFFC-41E5-9432-805895E227A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25CA8-8A84-4367-BFBF-89B3302E59B1}" type="slidenum">
              <a:rPr lang="en-US" smtClean="0"/>
              <a:t>‹#›</a:t>
            </a:fld>
            <a:endParaRPr lang="en-US"/>
          </a:p>
        </p:txBody>
      </p:sp>
    </p:spTree>
    <p:extLst>
      <p:ext uri="{BB962C8B-B14F-4D97-AF65-F5344CB8AC3E}">
        <p14:creationId xmlns:p14="http://schemas.microsoft.com/office/powerpoint/2010/main" val="356875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47EA4B-BFFC-41E5-9432-805895E227A3}" type="datetimeFigureOut">
              <a:rPr lang="en-US" smtClean="0"/>
              <a:t>1/4/2023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825CA8-8A84-4367-BFBF-89B3302E59B1}" type="slidenum">
              <a:rPr lang="en-US" smtClean="0"/>
              <a:t>‹#›</a:t>
            </a:fld>
            <a:endParaRPr lang="en-US"/>
          </a:p>
        </p:txBody>
      </p:sp>
    </p:spTree>
    <p:extLst>
      <p:ext uri="{BB962C8B-B14F-4D97-AF65-F5344CB8AC3E}">
        <p14:creationId xmlns:p14="http://schemas.microsoft.com/office/powerpoint/2010/main" val="2057128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ADD2-15F2-69A8-0D7D-785FDFDE62CD}"/>
              </a:ext>
            </a:extLst>
          </p:cNvPr>
          <p:cNvSpPr>
            <a:spLocks noGrp="1"/>
          </p:cNvSpPr>
          <p:nvPr>
            <p:ph type="ctrTitle"/>
          </p:nvPr>
        </p:nvSpPr>
        <p:spPr/>
        <p:txBody>
          <a:bodyPr/>
          <a:lstStyle/>
          <a:p>
            <a:r>
              <a:rPr lang="en-US" dirty="0"/>
              <a:t>Pointers</a:t>
            </a:r>
          </a:p>
        </p:txBody>
      </p:sp>
      <p:sp>
        <p:nvSpPr>
          <p:cNvPr id="3" name="Subtitle 2">
            <a:extLst>
              <a:ext uri="{FF2B5EF4-FFF2-40B4-BE49-F238E27FC236}">
                <a16:creationId xmlns:a16="http://schemas.microsoft.com/office/drawing/2014/main" id="{EA0B3BF5-C460-BBE5-E4C3-F2B52B0E25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202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9CE9-A1BB-0748-ECCD-395157C76526}"/>
              </a:ext>
            </a:extLst>
          </p:cNvPr>
          <p:cNvSpPr>
            <a:spLocks noGrp="1"/>
          </p:cNvSpPr>
          <p:nvPr>
            <p:ph type="title"/>
          </p:nvPr>
        </p:nvSpPr>
        <p:spPr/>
        <p:txBody>
          <a:bodyPr/>
          <a:lstStyle/>
          <a:p>
            <a:r>
              <a:rPr lang="en-US" dirty="0"/>
              <a:t>Pointers and Functions</a:t>
            </a:r>
          </a:p>
        </p:txBody>
      </p:sp>
      <p:sp>
        <p:nvSpPr>
          <p:cNvPr id="3" name="Content Placeholder 2">
            <a:extLst>
              <a:ext uri="{FF2B5EF4-FFF2-40B4-BE49-F238E27FC236}">
                <a16:creationId xmlns:a16="http://schemas.microsoft.com/office/drawing/2014/main" id="{14FA16C6-0850-7830-7E4C-3B84B84F4108}"/>
              </a:ext>
            </a:extLst>
          </p:cNvPr>
          <p:cNvSpPr>
            <a:spLocks noGrp="1"/>
          </p:cNvSpPr>
          <p:nvPr>
            <p:ph idx="1"/>
          </p:nvPr>
        </p:nvSpPr>
        <p:spPr>
          <a:xfrm>
            <a:off x="1141412" y="2249486"/>
            <a:ext cx="9905999" cy="4335797"/>
          </a:xfrm>
        </p:spPr>
        <p:txBody>
          <a:bodyPr>
            <a:normAutofit/>
          </a:bodyPr>
          <a:lstStyle/>
          <a:p>
            <a:r>
              <a:rPr lang="en-US" dirty="0"/>
              <a:t>Pointers are just another variable type and can be passed to functions just like any other type</a:t>
            </a:r>
          </a:p>
          <a:p>
            <a:pPr marL="0" indent="0" algn="ctr">
              <a:buNone/>
            </a:pPr>
            <a:r>
              <a:rPr lang="en-US" sz="3200" dirty="0"/>
              <a:t>void </a:t>
            </a:r>
            <a:r>
              <a:rPr lang="en-US" sz="3200" dirty="0" err="1"/>
              <a:t>SomeFunction</a:t>
            </a:r>
            <a:r>
              <a:rPr lang="en-US" sz="3200" dirty="0"/>
              <a:t>(int * </a:t>
            </a:r>
            <a:r>
              <a:rPr lang="en-US" sz="3200" dirty="0" err="1"/>
              <a:t>intPtr</a:t>
            </a:r>
            <a:r>
              <a:rPr lang="en-US" sz="3200" dirty="0"/>
              <a:t>);</a:t>
            </a:r>
          </a:p>
          <a:p>
            <a:r>
              <a:rPr lang="en-US" dirty="0"/>
              <a:t>By default, they are passed by value and a copy of the memory address is given to a local pointer variable</a:t>
            </a:r>
          </a:p>
          <a:p>
            <a:pPr lvl="1"/>
            <a:r>
              <a:rPr lang="en-US" dirty="0"/>
              <a:t>Any change made to the object pointed to will be changed in the calling function</a:t>
            </a:r>
          </a:p>
          <a:p>
            <a:pPr lvl="1"/>
            <a:r>
              <a:rPr lang="en-US" dirty="0"/>
              <a:t>If you change the object the pointer points at, this will NOT be reflected in the calling function</a:t>
            </a:r>
          </a:p>
        </p:txBody>
      </p:sp>
    </p:spTree>
    <p:extLst>
      <p:ext uri="{BB962C8B-B14F-4D97-AF65-F5344CB8AC3E}">
        <p14:creationId xmlns:p14="http://schemas.microsoft.com/office/powerpoint/2010/main" val="344033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9CE9-A1BB-0748-ECCD-395157C76526}"/>
              </a:ext>
            </a:extLst>
          </p:cNvPr>
          <p:cNvSpPr>
            <a:spLocks noGrp="1"/>
          </p:cNvSpPr>
          <p:nvPr>
            <p:ph type="title"/>
          </p:nvPr>
        </p:nvSpPr>
        <p:spPr/>
        <p:txBody>
          <a:bodyPr/>
          <a:lstStyle/>
          <a:p>
            <a:r>
              <a:rPr lang="en-US" dirty="0"/>
              <a:t>Pointers and Functions</a:t>
            </a:r>
          </a:p>
        </p:txBody>
      </p:sp>
      <p:sp>
        <p:nvSpPr>
          <p:cNvPr id="3" name="Content Placeholder 2">
            <a:extLst>
              <a:ext uri="{FF2B5EF4-FFF2-40B4-BE49-F238E27FC236}">
                <a16:creationId xmlns:a16="http://schemas.microsoft.com/office/drawing/2014/main" id="{14FA16C6-0850-7830-7E4C-3B84B84F4108}"/>
              </a:ext>
            </a:extLst>
          </p:cNvPr>
          <p:cNvSpPr>
            <a:spLocks noGrp="1"/>
          </p:cNvSpPr>
          <p:nvPr>
            <p:ph idx="1"/>
          </p:nvPr>
        </p:nvSpPr>
        <p:spPr>
          <a:xfrm>
            <a:off x="1141412" y="2249486"/>
            <a:ext cx="9905999" cy="4335797"/>
          </a:xfrm>
        </p:spPr>
        <p:txBody>
          <a:bodyPr>
            <a:normAutofit/>
          </a:bodyPr>
          <a:lstStyle/>
          <a:p>
            <a:r>
              <a:rPr lang="en-US" dirty="0"/>
              <a:t>If you want to change the object the pointer is pointing at and have that reflected in the calling function, you must pass the pointer by reference</a:t>
            </a:r>
          </a:p>
          <a:p>
            <a:pPr marL="0" indent="0" algn="ctr">
              <a:buNone/>
            </a:pPr>
            <a:r>
              <a:rPr lang="en-US" sz="3200" dirty="0"/>
              <a:t>void </a:t>
            </a:r>
            <a:r>
              <a:rPr lang="en-US" sz="3200" dirty="0" err="1"/>
              <a:t>SomeOtherFunction</a:t>
            </a:r>
            <a:r>
              <a:rPr lang="en-US" sz="3200" dirty="0"/>
              <a:t>(int* &amp; </a:t>
            </a:r>
            <a:r>
              <a:rPr lang="en-US" sz="3200" dirty="0" err="1"/>
              <a:t>intPtr</a:t>
            </a:r>
            <a:r>
              <a:rPr lang="en-US" sz="3200" dirty="0"/>
              <a:t>);</a:t>
            </a:r>
          </a:p>
          <a:p>
            <a:r>
              <a:rPr lang="en-US" dirty="0"/>
              <a:t>The ampersand (&amp;) has to come after the asterisk (*)</a:t>
            </a:r>
          </a:p>
          <a:p>
            <a:r>
              <a:rPr lang="en-US" dirty="0"/>
              <a:t>You can still change the original object pointed to and have the change reflected in the calling function</a:t>
            </a:r>
          </a:p>
          <a:p>
            <a:r>
              <a:rPr lang="en-US" dirty="0"/>
              <a:t>You can also have the pointer reference a new object and have that change reflected in the calling function</a:t>
            </a:r>
          </a:p>
        </p:txBody>
      </p:sp>
    </p:spTree>
    <p:extLst>
      <p:ext uri="{BB962C8B-B14F-4D97-AF65-F5344CB8AC3E}">
        <p14:creationId xmlns:p14="http://schemas.microsoft.com/office/powerpoint/2010/main" val="62005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64E9-4EFC-00F3-5FAA-DF489F853622}"/>
              </a:ext>
            </a:extLst>
          </p:cNvPr>
          <p:cNvSpPr>
            <a:spLocks noGrp="1"/>
          </p:cNvSpPr>
          <p:nvPr>
            <p:ph type="title"/>
          </p:nvPr>
        </p:nvSpPr>
        <p:spPr/>
        <p:txBody>
          <a:bodyPr/>
          <a:lstStyle/>
          <a:p>
            <a:r>
              <a:rPr lang="en-US" dirty="0"/>
              <a:t>Pointers, functions, and CONST</a:t>
            </a:r>
          </a:p>
        </p:txBody>
      </p:sp>
      <p:sp>
        <p:nvSpPr>
          <p:cNvPr id="3" name="Content Placeholder 2">
            <a:extLst>
              <a:ext uri="{FF2B5EF4-FFF2-40B4-BE49-F238E27FC236}">
                <a16:creationId xmlns:a16="http://schemas.microsoft.com/office/drawing/2014/main" id="{8C83F955-47B5-C65F-2232-38FEBB5B69EC}"/>
              </a:ext>
            </a:extLst>
          </p:cNvPr>
          <p:cNvSpPr>
            <a:spLocks noGrp="1"/>
          </p:cNvSpPr>
          <p:nvPr>
            <p:ph idx="1"/>
          </p:nvPr>
        </p:nvSpPr>
        <p:spPr/>
        <p:txBody>
          <a:bodyPr/>
          <a:lstStyle/>
          <a:p>
            <a:r>
              <a:rPr lang="en-US" dirty="0"/>
              <a:t>If you have a function with a pointer parameter, that shouldn’t change the object the pointer is referencing, you can explicitly declare this with the </a:t>
            </a:r>
            <a:r>
              <a:rPr lang="en-US" i="1" dirty="0"/>
              <a:t>const</a:t>
            </a:r>
            <a:r>
              <a:rPr lang="en-US" dirty="0"/>
              <a:t> keyword.</a:t>
            </a:r>
          </a:p>
          <a:p>
            <a:pPr marL="0" indent="0" algn="ctr">
              <a:buNone/>
            </a:pPr>
            <a:r>
              <a:rPr lang="en-US" sz="3200" dirty="0"/>
              <a:t>void </a:t>
            </a:r>
            <a:r>
              <a:rPr lang="en-US" sz="3200" dirty="0" err="1"/>
              <a:t>SomeConstFunction</a:t>
            </a:r>
            <a:r>
              <a:rPr lang="en-US" sz="3200" dirty="0"/>
              <a:t>(const int * </a:t>
            </a:r>
            <a:r>
              <a:rPr lang="en-US" sz="3200" dirty="0" err="1"/>
              <a:t>intPtr</a:t>
            </a:r>
            <a:r>
              <a:rPr lang="en-US" sz="3200" dirty="0"/>
              <a:t>);</a:t>
            </a:r>
          </a:p>
          <a:p>
            <a:r>
              <a:rPr lang="en-US" dirty="0"/>
              <a:t>This tells the compiler that you are intending the object to remain constant. The compiler will enforce this and give you an error if you write code that would change the object.</a:t>
            </a:r>
          </a:p>
        </p:txBody>
      </p:sp>
    </p:spTree>
    <p:extLst>
      <p:ext uri="{BB962C8B-B14F-4D97-AF65-F5344CB8AC3E}">
        <p14:creationId xmlns:p14="http://schemas.microsoft.com/office/powerpoint/2010/main" val="159148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40DE-1988-4D40-8440-63AC5F68668E}"/>
              </a:ext>
            </a:extLst>
          </p:cNvPr>
          <p:cNvSpPr>
            <a:spLocks noGrp="1"/>
          </p:cNvSpPr>
          <p:nvPr>
            <p:ph type="title"/>
          </p:nvPr>
        </p:nvSpPr>
        <p:spPr/>
        <p:txBody>
          <a:bodyPr/>
          <a:lstStyle/>
          <a:p>
            <a:r>
              <a:rPr lang="en-US" dirty="0"/>
              <a:t>Some common Pointer Errors</a:t>
            </a:r>
          </a:p>
        </p:txBody>
      </p:sp>
      <p:sp>
        <p:nvSpPr>
          <p:cNvPr id="3" name="Content Placeholder 2">
            <a:extLst>
              <a:ext uri="{FF2B5EF4-FFF2-40B4-BE49-F238E27FC236}">
                <a16:creationId xmlns:a16="http://schemas.microsoft.com/office/drawing/2014/main" id="{1BD3D013-0DCE-419E-A039-9E71D5E60CBE}"/>
              </a:ext>
            </a:extLst>
          </p:cNvPr>
          <p:cNvSpPr>
            <a:spLocks noGrp="1"/>
          </p:cNvSpPr>
          <p:nvPr>
            <p:ph idx="1"/>
          </p:nvPr>
        </p:nvSpPr>
        <p:spPr>
          <a:xfrm>
            <a:off x="1141412" y="2249486"/>
            <a:ext cx="9905999" cy="4132263"/>
          </a:xfrm>
        </p:spPr>
        <p:txBody>
          <a:bodyPr/>
          <a:lstStyle/>
          <a:p>
            <a:r>
              <a:rPr lang="en-US" dirty="0"/>
              <a:t>Syntax Errors</a:t>
            </a:r>
          </a:p>
          <a:p>
            <a:pPr lvl="1"/>
            <a:r>
              <a:rPr lang="en-US" dirty="0"/>
              <a:t>Using the deference operator when initializing the pointer</a:t>
            </a:r>
          </a:p>
          <a:p>
            <a:pPr lvl="2"/>
            <a:r>
              <a:rPr lang="en-US" dirty="0"/>
              <a:t>*</a:t>
            </a:r>
            <a:r>
              <a:rPr lang="en-US" dirty="0" err="1"/>
              <a:t>intPtr</a:t>
            </a:r>
            <a:r>
              <a:rPr lang="en-US" dirty="0"/>
              <a:t> = &amp;</a:t>
            </a:r>
            <a:r>
              <a:rPr lang="en-US" dirty="0" err="1"/>
              <a:t>someInt</a:t>
            </a:r>
            <a:r>
              <a:rPr lang="en-US" dirty="0"/>
              <a:t>; </a:t>
            </a:r>
            <a:r>
              <a:rPr lang="en-US" dirty="0">
                <a:sym typeface="Wingdings" panose="05000000000000000000" pitchFamily="2" charset="2"/>
              </a:rPr>
              <a:t> this doesn’t work; you shouldn’t have the leading *</a:t>
            </a:r>
          </a:p>
          <a:p>
            <a:pPr lvl="1"/>
            <a:r>
              <a:rPr lang="en-US" dirty="0">
                <a:sym typeface="Wingdings" panose="05000000000000000000" pitchFamily="2" charset="2"/>
              </a:rPr>
              <a:t>Forgetting the * when declaring multiple pointers on a single line</a:t>
            </a:r>
          </a:p>
          <a:p>
            <a:r>
              <a:rPr lang="en-US" dirty="0"/>
              <a:t>Runtime errors</a:t>
            </a:r>
          </a:p>
          <a:p>
            <a:pPr lvl="1"/>
            <a:r>
              <a:rPr lang="en-US" dirty="0"/>
              <a:t>Dereferencing a pointer that hasn’t been initialized</a:t>
            </a:r>
          </a:p>
          <a:p>
            <a:pPr lvl="1"/>
            <a:r>
              <a:rPr lang="en-US" dirty="0"/>
              <a:t>Dereferencing a null pointer</a:t>
            </a:r>
          </a:p>
          <a:p>
            <a:pPr lvl="1"/>
            <a:r>
              <a:rPr lang="en-US" dirty="0"/>
              <a:t>Forgetting to pass a pointer by reference when you want a function to change its target object</a:t>
            </a:r>
          </a:p>
        </p:txBody>
      </p:sp>
    </p:spTree>
    <p:extLst>
      <p:ext uri="{BB962C8B-B14F-4D97-AF65-F5344CB8AC3E}">
        <p14:creationId xmlns:p14="http://schemas.microsoft.com/office/powerpoint/2010/main" val="6877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AB52-DAA4-3A4C-39E0-62C216095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CF9C1A-72A2-F528-5BF3-D5A39892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067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1FB83-F9EA-EBA6-0BAC-53B5485022BA}"/>
              </a:ext>
            </a:extLst>
          </p:cNvPr>
          <p:cNvSpPr>
            <a:spLocks noGrp="1"/>
          </p:cNvSpPr>
          <p:nvPr>
            <p:ph type="ctrTitle"/>
          </p:nvPr>
        </p:nvSpPr>
        <p:spPr/>
        <p:txBody>
          <a:bodyPr/>
          <a:lstStyle/>
          <a:p>
            <a:r>
              <a:rPr lang="en-US" dirty="0"/>
              <a:t>Dynamic Memory allocation</a:t>
            </a:r>
          </a:p>
        </p:txBody>
      </p:sp>
      <p:sp>
        <p:nvSpPr>
          <p:cNvPr id="5" name="Subtitle 4">
            <a:extLst>
              <a:ext uri="{FF2B5EF4-FFF2-40B4-BE49-F238E27FC236}">
                <a16:creationId xmlns:a16="http://schemas.microsoft.com/office/drawing/2014/main" id="{6417F180-06E1-DBCD-D165-5167FCF0989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363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76F1-21FA-4529-B7AD-7A906ABC66F6}"/>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24B3E679-175D-4F61-8751-79409A4E0A02}"/>
              </a:ext>
            </a:extLst>
          </p:cNvPr>
          <p:cNvSpPr>
            <a:spLocks noGrp="1"/>
          </p:cNvSpPr>
          <p:nvPr>
            <p:ph idx="1"/>
          </p:nvPr>
        </p:nvSpPr>
        <p:spPr/>
        <p:txBody>
          <a:bodyPr/>
          <a:lstStyle/>
          <a:p>
            <a:r>
              <a:rPr lang="en-US" dirty="0"/>
              <a:t>When we declare a variable as part of our code, the memory is set aside at compile time and is static, it never changes.</a:t>
            </a:r>
          </a:p>
          <a:p>
            <a:r>
              <a:rPr lang="en-US" dirty="0"/>
              <a:t>However, this isn’t always what we need.  Often, we don’t know at compile time exactly how much memory or how many objects we’ll need.</a:t>
            </a:r>
          </a:p>
          <a:p>
            <a:r>
              <a:rPr lang="en-US" dirty="0"/>
              <a:t>Dynamic memory allocation allows us to create variables and allocate memory as the program is running based on the needs of the program.</a:t>
            </a:r>
          </a:p>
          <a:p>
            <a:r>
              <a:rPr lang="en-US" dirty="0"/>
              <a:t>This is achieved with the </a:t>
            </a:r>
            <a:r>
              <a:rPr lang="en-US" i="1" dirty="0"/>
              <a:t>new</a:t>
            </a:r>
            <a:r>
              <a:rPr lang="en-US" dirty="0"/>
              <a:t> and </a:t>
            </a:r>
            <a:r>
              <a:rPr lang="en-US" i="1" dirty="0"/>
              <a:t>delete</a:t>
            </a:r>
            <a:r>
              <a:rPr lang="en-US" dirty="0"/>
              <a:t> operators</a:t>
            </a:r>
          </a:p>
        </p:txBody>
      </p:sp>
    </p:spTree>
    <p:extLst>
      <p:ext uri="{BB962C8B-B14F-4D97-AF65-F5344CB8AC3E}">
        <p14:creationId xmlns:p14="http://schemas.microsoft.com/office/powerpoint/2010/main" val="290064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0F06-ED75-49B4-87CA-329219A848F0}"/>
              </a:ext>
            </a:extLst>
          </p:cNvPr>
          <p:cNvSpPr>
            <a:spLocks noGrp="1"/>
          </p:cNvSpPr>
          <p:nvPr>
            <p:ph type="title"/>
          </p:nvPr>
        </p:nvSpPr>
        <p:spPr/>
        <p:txBody>
          <a:bodyPr/>
          <a:lstStyle/>
          <a:p>
            <a:r>
              <a:rPr lang="en-US" dirty="0"/>
              <a:t>New</a:t>
            </a:r>
          </a:p>
        </p:txBody>
      </p:sp>
      <p:sp>
        <p:nvSpPr>
          <p:cNvPr id="3" name="Content Placeholder 2">
            <a:extLst>
              <a:ext uri="{FF2B5EF4-FFF2-40B4-BE49-F238E27FC236}">
                <a16:creationId xmlns:a16="http://schemas.microsoft.com/office/drawing/2014/main" id="{00C1640F-845D-404F-A139-8FED5CE489DD}"/>
              </a:ext>
            </a:extLst>
          </p:cNvPr>
          <p:cNvSpPr>
            <a:spLocks noGrp="1"/>
          </p:cNvSpPr>
          <p:nvPr>
            <p:ph idx="1"/>
          </p:nvPr>
        </p:nvSpPr>
        <p:spPr>
          <a:xfrm>
            <a:off x="1141412" y="2249486"/>
            <a:ext cx="9905999" cy="4265613"/>
          </a:xfrm>
        </p:spPr>
        <p:txBody>
          <a:bodyPr>
            <a:normAutofit/>
          </a:bodyPr>
          <a:lstStyle/>
          <a:p>
            <a:r>
              <a:rPr lang="en-US" dirty="0"/>
              <a:t>To tell the program to allocate memory for a variable, we use the new operator.</a:t>
            </a:r>
          </a:p>
          <a:p>
            <a:r>
              <a:rPr lang="en-US" dirty="0"/>
              <a:t>The new operator takes as its parameter the type of the variable you want to create:</a:t>
            </a:r>
          </a:p>
          <a:p>
            <a:pPr marL="914400" lvl="2" indent="0">
              <a:buNone/>
            </a:pPr>
            <a:r>
              <a:rPr lang="en-US" sz="2400" dirty="0"/>
              <a:t>new int;</a:t>
            </a:r>
          </a:p>
          <a:p>
            <a:r>
              <a:rPr lang="en-US" dirty="0"/>
              <a:t>The new operator returns the memory address of the variable created.  You need to capture this in a pointer of the appropriate type</a:t>
            </a:r>
          </a:p>
          <a:p>
            <a:pPr lvl="1"/>
            <a:r>
              <a:rPr lang="en-US" dirty="0"/>
              <a:t>string * </a:t>
            </a:r>
            <a:r>
              <a:rPr lang="en-US" dirty="0" err="1"/>
              <a:t>sPtr</a:t>
            </a:r>
            <a:r>
              <a:rPr lang="en-US" dirty="0"/>
              <a:t> = new string;</a:t>
            </a:r>
          </a:p>
        </p:txBody>
      </p:sp>
    </p:spTree>
    <p:extLst>
      <p:ext uri="{BB962C8B-B14F-4D97-AF65-F5344CB8AC3E}">
        <p14:creationId xmlns:p14="http://schemas.microsoft.com/office/powerpoint/2010/main" val="377844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E4A0-18EF-4DDA-A1BC-89D0DF18AD35}"/>
              </a:ext>
            </a:extLst>
          </p:cNvPr>
          <p:cNvSpPr>
            <a:spLocks noGrp="1"/>
          </p:cNvSpPr>
          <p:nvPr>
            <p:ph type="title"/>
          </p:nvPr>
        </p:nvSpPr>
        <p:spPr/>
        <p:txBody>
          <a:bodyPr/>
          <a:lstStyle/>
          <a:p>
            <a:r>
              <a:rPr lang="en-US" dirty="0"/>
              <a:t>Delete</a:t>
            </a:r>
          </a:p>
        </p:txBody>
      </p:sp>
      <p:sp>
        <p:nvSpPr>
          <p:cNvPr id="3" name="Content Placeholder 2">
            <a:extLst>
              <a:ext uri="{FF2B5EF4-FFF2-40B4-BE49-F238E27FC236}">
                <a16:creationId xmlns:a16="http://schemas.microsoft.com/office/drawing/2014/main" id="{34566454-364E-44FB-9FBF-F3E17FEC77DF}"/>
              </a:ext>
            </a:extLst>
          </p:cNvPr>
          <p:cNvSpPr>
            <a:spLocks noGrp="1"/>
          </p:cNvSpPr>
          <p:nvPr>
            <p:ph idx="1"/>
          </p:nvPr>
        </p:nvSpPr>
        <p:spPr/>
        <p:txBody>
          <a:bodyPr/>
          <a:lstStyle/>
          <a:p>
            <a:r>
              <a:rPr lang="en-US" dirty="0"/>
              <a:t>Once we’re done with a variable that we created dynamically, it is up to us to release the memory back to the computer.</a:t>
            </a:r>
          </a:p>
          <a:p>
            <a:r>
              <a:rPr lang="en-US" dirty="0"/>
              <a:t>This is done with the delete operator, which is passed the name of the pointer variable that holds the address of the variable we want to delete</a:t>
            </a:r>
          </a:p>
          <a:p>
            <a:pPr marL="914400" lvl="2" indent="0">
              <a:buNone/>
            </a:pPr>
            <a:r>
              <a:rPr lang="en-US" sz="2400" dirty="0"/>
              <a:t>delete </a:t>
            </a:r>
            <a:r>
              <a:rPr lang="en-US" sz="2400" dirty="0" err="1"/>
              <a:t>sPtr</a:t>
            </a:r>
            <a:r>
              <a:rPr lang="en-US" sz="2400" dirty="0"/>
              <a:t>;</a:t>
            </a:r>
          </a:p>
          <a:p>
            <a:r>
              <a:rPr lang="en-US" dirty="0"/>
              <a:t>Once you delete a variable, you should always set the pointer to null</a:t>
            </a:r>
          </a:p>
          <a:p>
            <a:pPr marL="914400" lvl="2" indent="0">
              <a:buNone/>
            </a:pPr>
            <a:r>
              <a:rPr lang="en-US" sz="2400" dirty="0" err="1"/>
              <a:t>sPtr</a:t>
            </a:r>
            <a:r>
              <a:rPr lang="en-US" sz="2400" dirty="0"/>
              <a:t> = </a:t>
            </a:r>
            <a:r>
              <a:rPr lang="en-US" sz="2400" dirty="0" err="1"/>
              <a:t>nullptr</a:t>
            </a:r>
            <a:r>
              <a:rPr lang="en-US" sz="2400" dirty="0"/>
              <a:t>;</a:t>
            </a:r>
          </a:p>
        </p:txBody>
      </p:sp>
    </p:spTree>
    <p:extLst>
      <p:ext uri="{BB962C8B-B14F-4D97-AF65-F5344CB8AC3E}">
        <p14:creationId xmlns:p14="http://schemas.microsoft.com/office/powerpoint/2010/main" val="155449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8868-BE1A-4656-A8FB-D66016EABB52}"/>
              </a:ext>
            </a:extLst>
          </p:cNvPr>
          <p:cNvSpPr>
            <a:spLocks noGrp="1"/>
          </p:cNvSpPr>
          <p:nvPr>
            <p:ph type="title"/>
          </p:nvPr>
        </p:nvSpPr>
        <p:spPr/>
        <p:txBody>
          <a:bodyPr/>
          <a:lstStyle/>
          <a:p>
            <a:r>
              <a:rPr lang="en-US" dirty="0"/>
              <a:t>New and delete with arrays</a:t>
            </a:r>
          </a:p>
        </p:txBody>
      </p:sp>
      <p:sp>
        <p:nvSpPr>
          <p:cNvPr id="3" name="Content Placeholder 2">
            <a:extLst>
              <a:ext uri="{FF2B5EF4-FFF2-40B4-BE49-F238E27FC236}">
                <a16:creationId xmlns:a16="http://schemas.microsoft.com/office/drawing/2014/main" id="{68E81C75-EF01-4D7F-A560-2ABC3780D93B}"/>
              </a:ext>
            </a:extLst>
          </p:cNvPr>
          <p:cNvSpPr>
            <a:spLocks noGrp="1"/>
          </p:cNvSpPr>
          <p:nvPr>
            <p:ph idx="1"/>
          </p:nvPr>
        </p:nvSpPr>
        <p:spPr>
          <a:xfrm>
            <a:off x="1141412" y="2249486"/>
            <a:ext cx="9905999" cy="3989995"/>
          </a:xfrm>
        </p:spPr>
        <p:txBody>
          <a:bodyPr>
            <a:normAutofit/>
          </a:bodyPr>
          <a:lstStyle/>
          <a:p>
            <a:r>
              <a:rPr lang="en-US" dirty="0"/>
              <a:t>Remember that for statically allocated arrays, the size of the array had to be a literal or constant variable</a:t>
            </a:r>
          </a:p>
          <a:p>
            <a:r>
              <a:rPr lang="en-US" dirty="0"/>
              <a:t>This restriction is lifted on dynamically allocated arrays:</a:t>
            </a:r>
          </a:p>
          <a:p>
            <a:pPr marL="914400" lvl="2" indent="0">
              <a:buNone/>
            </a:pPr>
            <a:r>
              <a:rPr lang="en-US" sz="2400" dirty="0"/>
              <a:t>int </a:t>
            </a:r>
            <a:r>
              <a:rPr lang="en-US" sz="2400" dirty="0" err="1"/>
              <a:t>arraySize</a:t>
            </a:r>
            <a:r>
              <a:rPr lang="en-US" sz="2400" dirty="0"/>
              <a:t> = 10;</a:t>
            </a:r>
          </a:p>
          <a:p>
            <a:pPr marL="914400" lvl="2" indent="0">
              <a:buNone/>
            </a:pPr>
            <a:r>
              <a:rPr lang="en-US" sz="2400" dirty="0"/>
              <a:t>double * </a:t>
            </a:r>
            <a:r>
              <a:rPr lang="en-US" sz="2400" dirty="0" err="1"/>
              <a:t>arrayPtr</a:t>
            </a:r>
            <a:r>
              <a:rPr lang="en-US" sz="2400" dirty="0"/>
              <a:t> = new double[</a:t>
            </a:r>
            <a:r>
              <a:rPr lang="en-US" sz="2400" dirty="0" err="1"/>
              <a:t>arraySize</a:t>
            </a:r>
            <a:r>
              <a:rPr lang="en-US" sz="2400" dirty="0"/>
              <a:t>];</a:t>
            </a:r>
          </a:p>
          <a:p>
            <a:r>
              <a:rPr lang="en-US" dirty="0"/>
              <a:t>To delete an array, you have to use a special form of the delete command</a:t>
            </a:r>
          </a:p>
          <a:p>
            <a:pPr marL="914400" lvl="2" indent="0">
              <a:buNone/>
            </a:pPr>
            <a:r>
              <a:rPr lang="en-US" sz="2400" dirty="0"/>
              <a:t>delete [] </a:t>
            </a:r>
            <a:r>
              <a:rPr lang="en-US" sz="2400" dirty="0" err="1"/>
              <a:t>arrayPtr</a:t>
            </a:r>
            <a:r>
              <a:rPr lang="en-US" sz="2400" dirty="0"/>
              <a:t>;</a:t>
            </a:r>
          </a:p>
        </p:txBody>
      </p:sp>
    </p:spTree>
    <p:extLst>
      <p:ext uri="{BB962C8B-B14F-4D97-AF65-F5344CB8AC3E}">
        <p14:creationId xmlns:p14="http://schemas.microsoft.com/office/powerpoint/2010/main" val="227549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B7CB-BA10-4566-A0EE-C2FF716AF681}"/>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70B1E020-D781-4D1C-B206-72A17CBC8700}"/>
              </a:ext>
            </a:extLst>
          </p:cNvPr>
          <p:cNvSpPr>
            <a:spLocks noGrp="1"/>
          </p:cNvSpPr>
          <p:nvPr>
            <p:ph idx="1"/>
          </p:nvPr>
        </p:nvSpPr>
        <p:spPr/>
        <p:txBody>
          <a:bodyPr/>
          <a:lstStyle/>
          <a:p>
            <a:r>
              <a:rPr lang="en-US" dirty="0"/>
              <a:t>A pointer is just another variable type.</a:t>
            </a:r>
          </a:p>
          <a:p>
            <a:r>
              <a:rPr lang="en-US" dirty="0"/>
              <a:t>But instead of holding data, it holds the memory address where the data is stored.</a:t>
            </a:r>
          </a:p>
          <a:p>
            <a:r>
              <a:rPr lang="en-US" dirty="0"/>
              <a:t>The memory location that the pointer references can be changed while the program is running.</a:t>
            </a:r>
          </a:p>
          <a:p>
            <a:r>
              <a:rPr lang="en-US" dirty="0"/>
              <a:t>Pointers are “typed” so that they know what type of data they are pointed at – you can have a pointer to any valid data type, including classes you wrote.  </a:t>
            </a:r>
          </a:p>
        </p:txBody>
      </p:sp>
    </p:spTree>
    <p:extLst>
      <p:ext uri="{BB962C8B-B14F-4D97-AF65-F5344CB8AC3E}">
        <p14:creationId xmlns:p14="http://schemas.microsoft.com/office/powerpoint/2010/main" val="2111064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7D7F-0A34-44C8-AA24-884087AEEC28}"/>
              </a:ext>
            </a:extLst>
          </p:cNvPr>
          <p:cNvSpPr>
            <a:spLocks noGrp="1"/>
          </p:cNvSpPr>
          <p:nvPr>
            <p:ph type="title"/>
          </p:nvPr>
        </p:nvSpPr>
        <p:spPr/>
        <p:txBody>
          <a:bodyPr/>
          <a:lstStyle/>
          <a:p>
            <a:r>
              <a:rPr lang="en-US" dirty="0" err="1"/>
              <a:t>mEMORY</a:t>
            </a:r>
            <a:endParaRPr lang="en-US" dirty="0"/>
          </a:p>
        </p:txBody>
      </p:sp>
      <p:sp>
        <p:nvSpPr>
          <p:cNvPr id="3" name="Content Placeholder 2">
            <a:extLst>
              <a:ext uri="{FF2B5EF4-FFF2-40B4-BE49-F238E27FC236}">
                <a16:creationId xmlns:a16="http://schemas.microsoft.com/office/drawing/2014/main" id="{C952A77D-4E1B-4A07-A8BB-B3C4F120BC29}"/>
              </a:ext>
            </a:extLst>
          </p:cNvPr>
          <p:cNvSpPr>
            <a:spLocks noGrp="1"/>
          </p:cNvSpPr>
          <p:nvPr>
            <p:ph idx="1"/>
          </p:nvPr>
        </p:nvSpPr>
        <p:spPr>
          <a:xfrm>
            <a:off x="1141413" y="2023454"/>
            <a:ext cx="4642938" cy="4608514"/>
          </a:xfrm>
        </p:spPr>
        <p:txBody>
          <a:bodyPr>
            <a:normAutofit fontScale="92500" lnSpcReduction="20000"/>
          </a:bodyPr>
          <a:lstStyle/>
          <a:p>
            <a:r>
              <a:rPr lang="en-US" dirty="0"/>
              <a:t>When a program is running there are four major memory regions that it works with:</a:t>
            </a:r>
          </a:p>
          <a:p>
            <a:pPr lvl="1"/>
            <a:r>
              <a:rPr lang="en-US" b="1" dirty="0"/>
              <a:t>Code</a:t>
            </a:r>
            <a:r>
              <a:rPr lang="en-US" dirty="0"/>
              <a:t> – the machine instructions are stored here</a:t>
            </a:r>
          </a:p>
          <a:p>
            <a:pPr lvl="1"/>
            <a:r>
              <a:rPr lang="en-US" b="1" dirty="0"/>
              <a:t>Static memory</a:t>
            </a:r>
            <a:r>
              <a:rPr lang="en-US" dirty="0"/>
              <a:t> – literals, global, and static variables – these don’t change</a:t>
            </a:r>
          </a:p>
          <a:p>
            <a:pPr lvl="1"/>
            <a:r>
              <a:rPr lang="en-US" b="1" dirty="0"/>
              <a:t>Stack</a:t>
            </a:r>
            <a:r>
              <a:rPr lang="en-US" dirty="0"/>
              <a:t> – local variables for functions are created here as the functions are called</a:t>
            </a:r>
          </a:p>
          <a:p>
            <a:pPr lvl="1"/>
            <a:r>
              <a:rPr lang="en-US" b="1" dirty="0"/>
              <a:t>Heap</a:t>
            </a:r>
            <a:r>
              <a:rPr lang="en-US" dirty="0"/>
              <a:t> – the large unused portion of the computers memory where the new operator goes to create variables when called</a:t>
            </a:r>
          </a:p>
        </p:txBody>
      </p:sp>
      <p:pic>
        <p:nvPicPr>
          <p:cNvPr id="5" name="Picture 4" descr="Diagram&#10;&#10;Description automatically generated">
            <a:extLst>
              <a:ext uri="{FF2B5EF4-FFF2-40B4-BE49-F238E27FC236}">
                <a16:creationId xmlns:a16="http://schemas.microsoft.com/office/drawing/2014/main" id="{D3F3E56D-20AE-46BF-AF7E-F54DC50C3D49}"/>
              </a:ext>
            </a:extLst>
          </p:cNvPr>
          <p:cNvPicPr>
            <a:picLocks noChangeAspect="1"/>
          </p:cNvPicPr>
          <p:nvPr/>
        </p:nvPicPr>
        <p:blipFill rotWithShape="1">
          <a:blip r:embed="rId2">
            <a:extLst>
              <a:ext uri="{28A0092B-C50C-407E-A947-70E740481C1C}">
                <a14:useLocalDpi xmlns:a14="http://schemas.microsoft.com/office/drawing/2010/main" val="0"/>
              </a:ext>
            </a:extLst>
          </a:blip>
          <a:srcRect l="26832" r="2381"/>
          <a:stretch/>
        </p:blipFill>
        <p:spPr>
          <a:xfrm>
            <a:off x="5878671" y="1093715"/>
            <a:ext cx="6018803" cy="5276263"/>
          </a:xfrm>
          <a:prstGeom prst="rect">
            <a:avLst/>
          </a:prstGeom>
        </p:spPr>
      </p:pic>
    </p:spTree>
    <p:extLst>
      <p:ext uri="{BB962C8B-B14F-4D97-AF65-F5344CB8AC3E}">
        <p14:creationId xmlns:p14="http://schemas.microsoft.com/office/powerpoint/2010/main" val="197475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880C-9C87-450D-B2DC-4CB067E82FE2}"/>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BFDCB997-601C-4C03-BA66-EF0CCC350FE2}"/>
              </a:ext>
            </a:extLst>
          </p:cNvPr>
          <p:cNvSpPr>
            <a:spLocks noGrp="1"/>
          </p:cNvSpPr>
          <p:nvPr>
            <p:ph idx="1"/>
          </p:nvPr>
        </p:nvSpPr>
        <p:spPr>
          <a:xfrm>
            <a:off x="1141412" y="2249486"/>
            <a:ext cx="9905999" cy="4351339"/>
          </a:xfrm>
        </p:spPr>
        <p:txBody>
          <a:bodyPr/>
          <a:lstStyle/>
          <a:p>
            <a:r>
              <a:rPr lang="en-US" dirty="0"/>
              <a:t>A couple of common mistakes are</a:t>
            </a:r>
          </a:p>
          <a:p>
            <a:pPr lvl="1"/>
            <a:r>
              <a:rPr lang="en-US" dirty="0"/>
              <a:t>Forgetting to </a:t>
            </a:r>
            <a:r>
              <a:rPr lang="en-US" i="1" dirty="0"/>
              <a:t>delete</a:t>
            </a:r>
            <a:r>
              <a:rPr lang="en-US" dirty="0"/>
              <a:t> memory allocated with </a:t>
            </a:r>
            <a:r>
              <a:rPr lang="en-US" i="1" dirty="0"/>
              <a:t>new</a:t>
            </a:r>
            <a:r>
              <a:rPr lang="en-US" dirty="0"/>
              <a:t> and assigning a new variable to the pointer - losing any reference to the old variable</a:t>
            </a:r>
          </a:p>
          <a:p>
            <a:pPr lvl="1"/>
            <a:r>
              <a:rPr lang="en-US" dirty="0"/>
              <a:t>Deleting an object that dynamical allocated memory – the object is gone but the variables it created are still floating around with no references</a:t>
            </a:r>
          </a:p>
          <a:p>
            <a:r>
              <a:rPr lang="en-US" dirty="0"/>
              <a:t>These are called memory leaks – the memory is allocated but you have no reference to it and it just sits there taking up space in the computer’s memory</a:t>
            </a:r>
          </a:p>
          <a:p>
            <a:r>
              <a:rPr lang="en-US" dirty="0"/>
              <a:t>For short, small programs, this may not be a problem but for large or long running programs, this can result in the program being slow and/or crashing.</a:t>
            </a:r>
          </a:p>
          <a:p>
            <a:endParaRPr lang="en-US" dirty="0"/>
          </a:p>
        </p:txBody>
      </p:sp>
    </p:spTree>
    <p:extLst>
      <p:ext uri="{BB962C8B-B14F-4D97-AF65-F5344CB8AC3E}">
        <p14:creationId xmlns:p14="http://schemas.microsoft.com/office/powerpoint/2010/main" val="229758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8600-6A66-EE72-F929-DD8756CD10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7B1BD2-F532-D750-03F1-4BDD91A4E9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27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07F9-4A1E-408F-BDC1-43923FAB5151}"/>
              </a:ext>
            </a:extLst>
          </p:cNvPr>
          <p:cNvSpPr>
            <a:spLocks noGrp="1"/>
          </p:cNvSpPr>
          <p:nvPr>
            <p:ph type="title"/>
          </p:nvPr>
        </p:nvSpPr>
        <p:spPr/>
        <p:txBody>
          <a:bodyPr/>
          <a:lstStyle/>
          <a:p>
            <a:r>
              <a:rPr lang="en-US" dirty="0"/>
              <a:t>Creating pointers</a:t>
            </a:r>
          </a:p>
        </p:txBody>
      </p:sp>
      <p:sp>
        <p:nvSpPr>
          <p:cNvPr id="3" name="Content Placeholder 2">
            <a:extLst>
              <a:ext uri="{FF2B5EF4-FFF2-40B4-BE49-F238E27FC236}">
                <a16:creationId xmlns:a16="http://schemas.microsoft.com/office/drawing/2014/main" id="{EE1604E1-473D-4A4A-AABF-1B72A99114AC}"/>
              </a:ext>
            </a:extLst>
          </p:cNvPr>
          <p:cNvSpPr>
            <a:spLocks noGrp="1"/>
          </p:cNvSpPr>
          <p:nvPr>
            <p:ph idx="1"/>
          </p:nvPr>
        </p:nvSpPr>
        <p:spPr>
          <a:xfrm>
            <a:off x="1141412" y="2249487"/>
            <a:ext cx="9905999" cy="4222334"/>
          </a:xfrm>
        </p:spPr>
        <p:txBody>
          <a:bodyPr>
            <a:normAutofit fontScale="85000" lnSpcReduction="20000"/>
          </a:bodyPr>
          <a:lstStyle/>
          <a:p>
            <a:r>
              <a:rPr lang="en-US" dirty="0"/>
              <a:t>To declare a pointer variable, we use the type of the data we want to refer to and then place an asterisk (*) before the variable name</a:t>
            </a:r>
          </a:p>
          <a:p>
            <a:pPr marL="0" indent="0" algn="ctr">
              <a:buNone/>
            </a:pPr>
            <a:r>
              <a:rPr lang="en-US" sz="2800" dirty="0"/>
              <a:t>int * </a:t>
            </a:r>
            <a:r>
              <a:rPr lang="en-US" sz="2800" dirty="0" err="1"/>
              <a:t>intPtr</a:t>
            </a:r>
            <a:r>
              <a:rPr lang="en-US" sz="2800" dirty="0"/>
              <a:t>;</a:t>
            </a:r>
          </a:p>
          <a:p>
            <a:r>
              <a:rPr lang="en-US" dirty="0"/>
              <a:t>As with references in function parameter lists, the whitespace doesn’t really matter – these are also valid:</a:t>
            </a:r>
          </a:p>
          <a:p>
            <a:pPr lvl="1"/>
            <a:r>
              <a:rPr lang="en-US" dirty="0"/>
              <a:t>int* </a:t>
            </a:r>
            <a:r>
              <a:rPr lang="en-US" dirty="0" err="1"/>
              <a:t>intPtr</a:t>
            </a:r>
            <a:r>
              <a:rPr lang="en-US" dirty="0"/>
              <a:t>;</a:t>
            </a:r>
          </a:p>
          <a:p>
            <a:pPr lvl="1"/>
            <a:r>
              <a:rPr lang="en-US" dirty="0"/>
              <a:t>int *</a:t>
            </a:r>
            <a:r>
              <a:rPr lang="en-US" dirty="0" err="1"/>
              <a:t>intPtr</a:t>
            </a:r>
            <a:r>
              <a:rPr lang="en-US" dirty="0"/>
              <a:t>;</a:t>
            </a:r>
          </a:p>
          <a:p>
            <a:r>
              <a:rPr lang="en-US" dirty="0"/>
              <a:t>However, the * is associated with the variable name.  If we declare more than one pointer on a single line, we need an * with each name</a:t>
            </a:r>
          </a:p>
          <a:p>
            <a:pPr lvl="1"/>
            <a:r>
              <a:rPr lang="en-US" dirty="0"/>
              <a:t>int * ptr1, ptr2; </a:t>
            </a:r>
            <a:r>
              <a:rPr lang="en-US" dirty="0">
                <a:sym typeface="Wingdings" panose="05000000000000000000" pitchFamily="2" charset="2"/>
              </a:rPr>
              <a:t> creates and integer pointer (ptr1) and an integer variable (ptr2)</a:t>
            </a:r>
          </a:p>
          <a:p>
            <a:pPr lvl="1"/>
            <a:r>
              <a:rPr lang="en-US" dirty="0">
                <a:sym typeface="Wingdings" panose="05000000000000000000" pitchFamily="2" charset="2"/>
              </a:rPr>
              <a:t>int *ptr1, *ptr2;  creates two pointers</a:t>
            </a:r>
            <a:endParaRPr lang="en-US" dirty="0"/>
          </a:p>
        </p:txBody>
      </p:sp>
    </p:spTree>
    <p:extLst>
      <p:ext uri="{BB962C8B-B14F-4D97-AF65-F5344CB8AC3E}">
        <p14:creationId xmlns:p14="http://schemas.microsoft.com/office/powerpoint/2010/main" val="10937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D645-2455-4715-AF8E-3AB084484369}"/>
              </a:ext>
            </a:extLst>
          </p:cNvPr>
          <p:cNvSpPr>
            <a:spLocks noGrp="1"/>
          </p:cNvSpPr>
          <p:nvPr>
            <p:ph type="title"/>
          </p:nvPr>
        </p:nvSpPr>
        <p:spPr/>
        <p:txBody>
          <a:bodyPr/>
          <a:lstStyle/>
          <a:p>
            <a:r>
              <a:rPr lang="en-US" dirty="0"/>
              <a:t>Initializing pointers</a:t>
            </a:r>
          </a:p>
        </p:txBody>
      </p:sp>
      <p:sp>
        <p:nvSpPr>
          <p:cNvPr id="3" name="Content Placeholder 2">
            <a:extLst>
              <a:ext uri="{FF2B5EF4-FFF2-40B4-BE49-F238E27FC236}">
                <a16:creationId xmlns:a16="http://schemas.microsoft.com/office/drawing/2014/main" id="{BE8ACB3F-01F7-4947-813B-C9B770FEC704}"/>
              </a:ext>
            </a:extLst>
          </p:cNvPr>
          <p:cNvSpPr>
            <a:spLocks noGrp="1"/>
          </p:cNvSpPr>
          <p:nvPr>
            <p:ph idx="1"/>
          </p:nvPr>
        </p:nvSpPr>
        <p:spPr/>
        <p:txBody>
          <a:bodyPr/>
          <a:lstStyle/>
          <a:p>
            <a:r>
              <a:rPr lang="en-US" dirty="0"/>
              <a:t>Pointers are often initialized by giving them the address of another variable using the reference operator (&amp;):</a:t>
            </a:r>
          </a:p>
          <a:p>
            <a:pPr marL="914400" lvl="2" indent="0">
              <a:spcBef>
                <a:spcPts val="0"/>
              </a:spcBef>
              <a:buNone/>
            </a:pPr>
            <a:r>
              <a:rPr lang="en-US" sz="2400" dirty="0"/>
              <a:t>int </a:t>
            </a:r>
            <a:r>
              <a:rPr lang="en-US" sz="2400" dirty="0" err="1"/>
              <a:t>someNumber</a:t>
            </a:r>
            <a:r>
              <a:rPr lang="en-US" sz="2400" dirty="0"/>
              <a:t> = 42;</a:t>
            </a:r>
          </a:p>
          <a:p>
            <a:pPr marL="914400" lvl="2" indent="0">
              <a:spcBef>
                <a:spcPts val="0"/>
              </a:spcBef>
              <a:buNone/>
            </a:pPr>
            <a:r>
              <a:rPr lang="en-US" sz="2400" dirty="0"/>
              <a:t>int * </a:t>
            </a:r>
            <a:r>
              <a:rPr lang="en-US" sz="2400" dirty="0" err="1"/>
              <a:t>intPtr</a:t>
            </a:r>
            <a:r>
              <a:rPr lang="en-US" sz="2400" dirty="0"/>
              <a:t> = &amp;</a:t>
            </a:r>
            <a:r>
              <a:rPr lang="en-US" sz="2400" dirty="0" err="1"/>
              <a:t>someNumber</a:t>
            </a:r>
            <a:r>
              <a:rPr lang="en-US" sz="2400" dirty="0"/>
              <a:t>;</a:t>
            </a:r>
          </a:p>
          <a:p>
            <a:r>
              <a:rPr lang="en-US" dirty="0"/>
              <a:t>Placing an &amp; in front of a variable tells the compiler to the variable’s memory address.  This is then assigned to the pointer.</a:t>
            </a:r>
          </a:p>
        </p:txBody>
      </p:sp>
    </p:spTree>
    <p:extLst>
      <p:ext uri="{BB962C8B-B14F-4D97-AF65-F5344CB8AC3E}">
        <p14:creationId xmlns:p14="http://schemas.microsoft.com/office/powerpoint/2010/main" val="408560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5E2E-2D0F-4192-948E-AB66A0F155F0}"/>
              </a:ext>
            </a:extLst>
          </p:cNvPr>
          <p:cNvSpPr>
            <a:spLocks noGrp="1"/>
          </p:cNvSpPr>
          <p:nvPr>
            <p:ph type="title"/>
          </p:nvPr>
        </p:nvSpPr>
        <p:spPr/>
        <p:txBody>
          <a:bodyPr/>
          <a:lstStyle/>
          <a:p>
            <a:r>
              <a:rPr lang="en-US" dirty="0"/>
              <a:t>Using (Dereferencing) a pointer</a:t>
            </a:r>
          </a:p>
        </p:txBody>
      </p:sp>
      <p:sp>
        <p:nvSpPr>
          <p:cNvPr id="3" name="Content Placeholder 2">
            <a:extLst>
              <a:ext uri="{FF2B5EF4-FFF2-40B4-BE49-F238E27FC236}">
                <a16:creationId xmlns:a16="http://schemas.microsoft.com/office/drawing/2014/main" id="{5812A411-2EE5-41BE-BBD7-B1B3907533B1}"/>
              </a:ext>
            </a:extLst>
          </p:cNvPr>
          <p:cNvSpPr>
            <a:spLocks noGrp="1"/>
          </p:cNvSpPr>
          <p:nvPr>
            <p:ph idx="1"/>
          </p:nvPr>
        </p:nvSpPr>
        <p:spPr>
          <a:xfrm>
            <a:off x="1141412" y="2249486"/>
            <a:ext cx="10183813" cy="3989995"/>
          </a:xfrm>
        </p:spPr>
        <p:txBody>
          <a:bodyPr>
            <a:normAutofit/>
          </a:bodyPr>
          <a:lstStyle/>
          <a:p>
            <a:r>
              <a:rPr lang="en-US" dirty="0"/>
              <a:t>If we just use a pointer variable, what will be given is the address it points to (this is the value the pointer variable holds)</a:t>
            </a:r>
          </a:p>
          <a:p>
            <a:r>
              <a:rPr lang="en-US" dirty="0"/>
              <a:t>This is usually not what we want.</a:t>
            </a:r>
          </a:p>
          <a:p>
            <a:r>
              <a:rPr lang="en-US" dirty="0"/>
              <a:t>To retrieve the value in the memory location the pointer is storing, we need to “dereference” the pointer using the dereference operator, the asterisk (*)</a:t>
            </a:r>
          </a:p>
          <a:p>
            <a:pPr marL="914400" lvl="2" indent="0">
              <a:buNone/>
            </a:pPr>
            <a:r>
              <a:rPr lang="en-US" sz="2800" dirty="0" err="1"/>
              <a:t>cout</a:t>
            </a:r>
            <a:r>
              <a:rPr lang="en-US" sz="2800" dirty="0"/>
              <a:t> &lt;&lt; </a:t>
            </a:r>
            <a:r>
              <a:rPr lang="en-US" sz="2800" dirty="0" err="1"/>
              <a:t>intPtr</a:t>
            </a:r>
            <a:r>
              <a:rPr lang="en-US" sz="2800" dirty="0"/>
              <a:t>;  </a:t>
            </a:r>
            <a:r>
              <a:rPr lang="en-US" sz="2400" dirty="0">
                <a:sym typeface="Wingdings" panose="05000000000000000000" pitchFamily="2" charset="2"/>
              </a:rPr>
              <a:t> prints out the memory address</a:t>
            </a:r>
          </a:p>
          <a:p>
            <a:pPr marL="914400" lvl="2" indent="0">
              <a:buNone/>
            </a:pPr>
            <a:r>
              <a:rPr lang="en-US" sz="2800" dirty="0" err="1">
                <a:sym typeface="Wingdings" panose="05000000000000000000" pitchFamily="2" charset="2"/>
              </a:rPr>
              <a:t>cout</a:t>
            </a:r>
            <a:r>
              <a:rPr lang="en-US" sz="2800" dirty="0">
                <a:sym typeface="Wingdings" panose="05000000000000000000" pitchFamily="2" charset="2"/>
              </a:rPr>
              <a:t> &lt;&lt; *</a:t>
            </a:r>
            <a:r>
              <a:rPr lang="en-US" sz="2800" dirty="0" err="1">
                <a:sym typeface="Wingdings" panose="05000000000000000000" pitchFamily="2" charset="2"/>
              </a:rPr>
              <a:t>intPtr</a:t>
            </a:r>
            <a:r>
              <a:rPr lang="en-US" sz="2800" dirty="0">
                <a:sym typeface="Wingdings" panose="05000000000000000000" pitchFamily="2" charset="2"/>
              </a:rPr>
              <a:t>; </a:t>
            </a:r>
            <a:r>
              <a:rPr lang="en-US" sz="2400" dirty="0">
                <a:sym typeface="Wingdings" panose="05000000000000000000" pitchFamily="2" charset="2"/>
              </a:rPr>
              <a:t> prints the value stored in that memory address</a:t>
            </a:r>
            <a:endParaRPr lang="en-US" sz="2800" dirty="0">
              <a:sym typeface="Wingdings" panose="05000000000000000000" pitchFamily="2" charset="2"/>
            </a:endParaRPr>
          </a:p>
        </p:txBody>
      </p:sp>
    </p:spTree>
    <p:extLst>
      <p:ext uri="{BB962C8B-B14F-4D97-AF65-F5344CB8AC3E}">
        <p14:creationId xmlns:p14="http://schemas.microsoft.com/office/powerpoint/2010/main" val="127054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C40B-1E8A-4E79-959E-9A3D70103C3B}"/>
              </a:ext>
            </a:extLst>
          </p:cNvPr>
          <p:cNvSpPr>
            <a:spLocks noGrp="1"/>
          </p:cNvSpPr>
          <p:nvPr>
            <p:ph type="title"/>
          </p:nvPr>
        </p:nvSpPr>
        <p:spPr/>
        <p:txBody>
          <a:bodyPr/>
          <a:lstStyle/>
          <a:p>
            <a:r>
              <a:rPr lang="en-US" dirty="0"/>
              <a:t>Dereferencing Pointers</a:t>
            </a:r>
          </a:p>
        </p:txBody>
      </p:sp>
      <p:sp>
        <p:nvSpPr>
          <p:cNvPr id="3" name="Content Placeholder 2">
            <a:extLst>
              <a:ext uri="{FF2B5EF4-FFF2-40B4-BE49-F238E27FC236}">
                <a16:creationId xmlns:a16="http://schemas.microsoft.com/office/drawing/2014/main" id="{6AF0B236-8116-4C9B-89DC-32583639CB4E}"/>
              </a:ext>
            </a:extLst>
          </p:cNvPr>
          <p:cNvSpPr>
            <a:spLocks noGrp="1"/>
          </p:cNvSpPr>
          <p:nvPr>
            <p:ph idx="1"/>
          </p:nvPr>
        </p:nvSpPr>
        <p:spPr/>
        <p:txBody>
          <a:bodyPr/>
          <a:lstStyle/>
          <a:p>
            <a:r>
              <a:rPr lang="en-US" dirty="0">
                <a:sym typeface="Wingdings" panose="05000000000000000000" pitchFamily="2" charset="2"/>
              </a:rPr>
              <a:t>Once we’ve dereferenced the pointer, it works just like any other variable of the given type</a:t>
            </a:r>
          </a:p>
          <a:p>
            <a:pPr lvl="1"/>
            <a:r>
              <a:rPr lang="en-US" dirty="0">
                <a:sym typeface="Wingdings" panose="05000000000000000000" pitchFamily="2" charset="2"/>
              </a:rPr>
              <a:t>*</a:t>
            </a:r>
            <a:r>
              <a:rPr lang="en-US" dirty="0" err="1">
                <a:sym typeface="Wingdings" panose="05000000000000000000" pitchFamily="2" charset="2"/>
              </a:rPr>
              <a:t>intPtr</a:t>
            </a:r>
            <a:r>
              <a:rPr lang="en-US" dirty="0">
                <a:sym typeface="Wingdings" panose="05000000000000000000" pitchFamily="2" charset="2"/>
              </a:rPr>
              <a:t> is just an integer</a:t>
            </a:r>
          </a:p>
          <a:p>
            <a:pPr lvl="1"/>
            <a:r>
              <a:rPr lang="en-US" dirty="0">
                <a:sym typeface="Wingdings" panose="05000000000000000000" pitchFamily="2" charset="2"/>
              </a:rPr>
              <a:t>If we declared </a:t>
            </a:r>
            <a:r>
              <a:rPr lang="en-US" i="1" dirty="0">
                <a:sym typeface="Wingdings" panose="05000000000000000000" pitchFamily="2" charset="2"/>
              </a:rPr>
              <a:t>Book * </a:t>
            </a:r>
            <a:r>
              <a:rPr lang="en-US" i="1" dirty="0" err="1">
                <a:sym typeface="Wingdings" panose="05000000000000000000" pitchFamily="2" charset="2"/>
              </a:rPr>
              <a:t>bookPtr</a:t>
            </a:r>
            <a:r>
              <a:rPr lang="en-US" i="1" dirty="0">
                <a:sym typeface="Wingdings" panose="05000000000000000000" pitchFamily="2" charset="2"/>
              </a:rPr>
              <a:t>;</a:t>
            </a:r>
            <a:r>
              <a:rPr lang="en-US" dirty="0">
                <a:sym typeface="Wingdings" panose="05000000000000000000" pitchFamily="2" charset="2"/>
              </a:rPr>
              <a:t>, *</a:t>
            </a:r>
            <a:r>
              <a:rPr lang="en-US" dirty="0" err="1">
                <a:sym typeface="Wingdings" panose="05000000000000000000" pitchFamily="2" charset="2"/>
              </a:rPr>
              <a:t>bookPtr</a:t>
            </a:r>
            <a:r>
              <a:rPr lang="en-US" dirty="0">
                <a:sym typeface="Wingdings" panose="05000000000000000000" pitchFamily="2" charset="2"/>
              </a:rPr>
              <a:t> would just be a Book object</a:t>
            </a:r>
          </a:p>
          <a:p>
            <a:endParaRPr lang="en-US" i="1" dirty="0">
              <a:sym typeface="Wingdings" panose="05000000000000000000" pitchFamily="2" charset="2"/>
            </a:endParaRPr>
          </a:p>
          <a:p>
            <a:endParaRPr lang="en-US" dirty="0"/>
          </a:p>
        </p:txBody>
      </p:sp>
    </p:spTree>
    <p:extLst>
      <p:ext uri="{BB962C8B-B14F-4D97-AF65-F5344CB8AC3E}">
        <p14:creationId xmlns:p14="http://schemas.microsoft.com/office/powerpoint/2010/main" val="31890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A4CC-AAE3-4EE5-A683-38F6B08F1D1A}"/>
              </a:ext>
            </a:extLst>
          </p:cNvPr>
          <p:cNvSpPr>
            <a:spLocks noGrp="1"/>
          </p:cNvSpPr>
          <p:nvPr>
            <p:ph type="title"/>
          </p:nvPr>
        </p:nvSpPr>
        <p:spPr/>
        <p:txBody>
          <a:bodyPr/>
          <a:lstStyle/>
          <a:p>
            <a:r>
              <a:rPr lang="en-US" dirty="0"/>
              <a:t>Null &amp; </a:t>
            </a:r>
            <a:r>
              <a:rPr lang="en-US" dirty="0" err="1"/>
              <a:t>nullptr</a:t>
            </a:r>
            <a:endParaRPr lang="en-US" dirty="0"/>
          </a:p>
        </p:txBody>
      </p:sp>
      <p:sp>
        <p:nvSpPr>
          <p:cNvPr id="3" name="Content Placeholder 2">
            <a:extLst>
              <a:ext uri="{FF2B5EF4-FFF2-40B4-BE49-F238E27FC236}">
                <a16:creationId xmlns:a16="http://schemas.microsoft.com/office/drawing/2014/main" id="{394D1DA2-F942-4E5F-A66F-1307B6CFDECE}"/>
              </a:ext>
            </a:extLst>
          </p:cNvPr>
          <p:cNvSpPr>
            <a:spLocks noGrp="1"/>
          </p:cNvSpPr>
          <p:nvPr>
            <p:ph idx="1"/>
          </p:nvPr>
        </p:nvSpPr>
        <p:spPr>
          <a:xfrm>
            <a:off x="1141412" y="2249486"/>
            <a:ext cx="9905999" cy="3989995"/>
          </a:xfrm>
        </p:spPr>
        <p:txBody>
          <a:bodyPr>
            <a:normAutofit/>
          </a:bodyPr>
          <a:lstStyle/>
          <a:p>
            <a:r>
              <a:rPr lang="en-US" dirty="0"/>
              <a:t>Just like primitive data types, when you declare a pointer variable, the “memory address” it points it is just the random values that are in the memory allocated for it. You need to initialize it.</a:t>
            </a:r>
          </a:p>
          <a:p>
            <a:r>
              <a:rPr lang="en-US" dirty="0"/>
              <a:t>If you aren’t initializing it immediately, you should initialize it to null, or nothing</a:t>
            </a:r>
          </a:p>
          <a:p>
            <a:pPr marL="914400" lvl="2" indent="0">
              <a:buNone/>
            </a:pPr>
            <a:r>
              <a:rPr lang="en-US" sz="2400" dirty="0"/>
              <a:t>int * </a:t>
            </a:r>
            <a:r>
              <a:rPr lang="en-US" sz="2400" dirty="0" err="1"/>
              <a:t>intPtr</a:t>
            </a:r>
            <a:r>
              <a:rPr lang="en-US" sz="2400" dirty="0"/>
              <a:t> = NULL;  </a:t>
            </a:r>
            <a:r>
              <a:rPr lang="en-US" sz="2400" dirty="0">
                <a:sym typeface="Wingdings" panose="05000000000000000000" pitchFamily="2" charset="2"/>
              </a:rPr>
              <a:t> old way</a:t>
            </a:r>
          </a:p>
          <a:p>
            <a:pPr marL="914400" lvl="2" indent="0">
              <a:buNone/>
            </a:pPr>
            <a:r>
              <a:rPr lang="en-US" sz="2400" dirty="0">
                <a:sym typeface="Wingdings" panose="05000000000000000000" pitchFamily="2" charset="2"/>
              </a:rPr>
              <a:t>int * </a:t>
            </a:r>
            <a:r>
              <a:rPr lang="en-US" sz="2400" dirty="0" err="1">
                <a:sym typeface="Wingdings" panose="05000000000000000000" pitchFamily="2" charset="2"/>
              </a:rPr>
              <a:t>intPtr</a:t>
            </a:r>
            <a:r>
              <a:rPr lang="en-US" sz="2400" dirty="0">
                <a:sym typeface="Wingdings" panose="05000000000000000000" pitchFamily="2" charset="2"/>
              </a:rPr>
              <a:t> = </a:t>
            </a:r>
            <a:r>
              <a:rPr lang="en-US" sz="2400" dirty="0" err="1">
                <a:sym typeface="Wingdings" panose="05000000000000000000" pitchFamily="2" charset="2"/>
              </a:rPr>
              <a:t>nullptr</a:t>
            </a:r>
            <a:r>
              <a:rPr lang="en-US" sz="2400" dirty="0">
                <a:sym typeface="Wingdings" panose="05000000000000000000" pitchFamily="2" charset="2"/>
              </a:rPr>
              <a:t>;   new way</a:t>
            </a:r>
          </a:p>
          <a:p>
            <a:r>
              <a:rPr lang="en-US" dirty="0"/>
              <a:t>This makes sure the pointer isn’t point somewhere random and you can explicitly check to make sure the pointer has value before you actually use it.</a:t>
            </a:r>
          </a:p>
        </p:txBody>
      </p:sp>
    </p:spTree>
    <p:extLst>
      <p:ext uri="{BB962C8B-B14F-4D97-AF65-F5344CB8AC3E}">
        <p14:creationId xmlns:p14="http://schemas.microsoft.com/office/powerpoint/2010/main" val="398911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13E-2E95-3D7A-2A02-C7F65F4AEE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DFF319-4D7B-2164-F4D5-3F3875B507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504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159BC-6843-FEFB-B99A-9F379AC8740F}"/>
              </a:ext>
            </a:extLst>
          </p:cNvPr>
          <p:cNvSpPr>
            <a:spLocks noGrp="1"/>
          </p:cNvSpPr>
          <p:nvPr>
            <p:ph type="ctrTitle"/>
          </p:nvPr>
        </p:nvSpPr>
        <p:spPr/>
        <p:txBody>
          <a:bodyPr/>
          <a:lstStyle/>
          <a:p>
            <a:r>
              <a:rPr lang="en-US" dirty="0"/>
              <a:t>Pointers and functions</a:t>
            </a:r>
          </a:p>
        </p:txBody>
      </p:sp>
      <p:sp>
        <p:nvSpPr>
          <p:cNvPr id="5" name="Subtitle 4">
            <a:extLst>
              <a:ext uri="{FF2B5EF4-FFF2-40B4-BE49-F238E27FC236}">
                <a16:creationId xmlns:a16="http://schemas.microsoft.com/office/drawing/2014/main" id="{A0F57C40-6816-9923-7908-86ACB4931F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854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2201</TotalTime>
  <Words>1314</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Tw Cen MT</vt:lpstr>
      <vt:lpstr>Circuit</vt:lpstr>
      <vt:lpstr>Pointers</vt:lpstr>
      <vt:lpstr>Pointers</vt:lpstr>
      <vt:lpstr>Creating pointers</vt:lpstr>
      <vt:lpstr>Initializing pointers</vt:lpstr>
      <vt:lpstr>Using (Dereferencing) a pointer</vt:lpstr>
      <vt:lpstr>Dereferencing Pointers</vt:lpstr>
      <vt:lpstr>Null &amp; nullptr</vt:lpstr>
      <vt:lpstr>PowerPoint Presentation</vt:lpstr>
      <vt:lpstr>Pointers and functions</vt:lpstr>
      <vt:lpstr>Pointers and Functions</vt:lpstr>
      <vt:lpstr>Pointers and Functions</vt:lpstr>
      <vt:lpstr>Pointers, functions, and CONST</vt:lpstr>
      <vt:lpstr>Some common Pointer Errors</vt:lpstr>
      <vt:lpstr>PowerPoint Presentation</vt:lpstr>
      <vt:lpstr>Dynamic Memory allocation</vt:lpstr>
      <vt:lpstr>Dynamic Memory Allocation</vt:lpstr>
      <vt:lpstr>New</vt:lpstr>
      <vt:lpstr>Delete</vt:lpstr>
      <vt:lpstr>New and delete with arrays</vt:lpstr>
      <vt:lpstr>mEMORY</vt:lpstr>
      <vt:lpstr>Memory Leaks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Compilation</dc:title>
  <dc:creator>Tom Stephens</dc:creator>
  <cp:lastModifiedBy>Tom Stephens</cp:lastModifiedBy>
  <cp:revision>10</cp:revision>
  <dcterms:created xsi:type="dcterms:W3CDTF">2022-03-21T12:36:03Z</dcterms:created>
  <dcterms:modified xsi:type="dcterms:W3CDTF">2023-01-05T20:56:26Z</dcterms:modified>
</cp:coreProperties>
</file>