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50"/>
  </p:notesMasterIdLst>
  <p:sldIdLst>
    <p:sldId id="453" r:id="rId2"/>
    <p:sldId id="259" r:id="rId3"/>
    <p:sldId id="260" r:id="rId4"/>
    <p:sldId id="261" r:id="rId5"/>
    <p:sldId id="276" r:id="rId6"/>
    <p:sldId id="284" r:id="rId7"/>
    <p:sldId id="460" r:id="rId8"/>
    <p:sldId id="455" r:id="rId9"/>
    <p:sldId id="278" r:id="rId10"/>
    <p:sldId id="279" r:id="rId11"/>
    <p:sldId id="280" r:id="rId12"/>
    <p:sldId id="281" r:id="rId13"/>
    <p:sldId id="461" r:id="rId14"/>
    <p:sldId id="456" r:id="rId15"/>
    <p:sldId id="288" r:id="rId16"/>
    <p:sldId id="285" r:id="rId17"/>
    <p:sldId id="286" r:id="rId18"/>
    <p:sldId id="293" r:id="rId19"/>
    <p:sldId id="462" r:id="rId20"/>
    <p:sldId id="454" r:id="rId21"/>
    <p:sldId id="294" r:id="rId22"/>
    <p:sldId id="295" r:id="rId23"/>
    <p:sldId id="296" r:id="rId24"/>
    <p:sldId id="297" r:id="rId25"/>
    <p:sldId id="298" r:id="rId26"/>
    <p:sldId id="463" r:id="rId27"/>
    <p:sldId id="457" r:id="rId28"/>
    <p:sldId id="428" r:id="rId29"/>
    <p:sldId id="431" r:id="rId30"/>
    <p:sldId id="430" r:id="rId31"/>
    <p:sldId id="432" r:id="rId32"/>
    <p:sldId id="448" r:id="rId33"/>
    <p:sldId id="446" r:id="rId34"/>
    <p:sldId id="464" r:id="rId35"/>
    <p:sldId id="458" r:id="rId36"/>
    <p:sldId id="433" r:id="rId37"/>
    <p:sldId id="434" r:id="rId38"/>
    <p:sldId id="435" r:id="rId39"/>
    <p:sldId id="443" r:id="rId40"/>
    <p:sldId id="444" r:id="rId41"/>
    <p:sldId id="445" r:id="rId42"/>
    <p:sldId id="465" r:id="rId43"/>
    <p:sldId id="459" r:id="rId44"/>
    <p:sldId id="449" r:id="rId45"/>
    <p:sldId id="450" r:id="rId46"/>
    <p:sldId id="451" r:id="rId47"/>
    <p:sldId id="452" r:id="rId48"/>
    <p:sldId id="466"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69" autoAdjust="0"/>
    <p:restoredTop sz="94660"/>
  </p:normalViewPr>
  <p:slideViewPr>
    <p:cSldViewPr snapToGrid="0">
      <p:cViewPr varScale="1">
        <p:scale>
          <a:sx n="116" d="100"/>
          <a:sy n="116" d="100"/>
        </p:scale>
        <p:origin x="102" y="12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837696-BEFC-4D53-B228-FF81E9D7F482}" type="datetimeFigureOut">
              <a:rPr lang="en-US" smtClean="0"/>
              <a:t>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D12449-3772-481E-AFC2-83142BF3E0BD}" type="slidenum">
              <a:rPr lang="en-US" smtClean="0"/>
              <a:t>‹#›</a:t>
            </a:fld>
            <a:endParaRPr lang="en-US"/>
          </a:p>
        </p:txBody>
      </p:sp>
    </p:spTree>
    <p:extLst>
      <p:ext uri="{BB962C8B-B14F-4D97-AF65-F5344CB8AC3E}">
        <p14:creationId xmlns:p14="http://schemas.microsoft.com/office/powerpoint/2010/main" val="641075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E2911C6-B58F-4E5B-A8D3-29FD476A0797}" type="datetimeFigureOut">
              <a:rPr lang="en-US" smtClean="0"/>
              <a:t>1/5/2023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1E6BA3D0-A8D1-4852-AAF2-6188DA0AD4BF}" type="slidenum">
              <a:rPr lang="en-US" smtClean="0"/>
              <a:t>‹#›</a:t>
            </a:fld>
            <a:endParaRPr lang="en-US"/>
          </a:p>
        </p:txBody>
      </p:sp>
    </p:spTree>
    <p:extLst>
      <p:ext uri="{BB962C8B-B14F-4D97-AF65-F5344CB8AC3E}">
        <p14:creationId xmlns:p14="http://schemas.microsoft.com/office/powerpoint/2010/main" val="1922228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2911C6-B58F-4E5B-A8D3-29FD476A0797}"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BA3D0-A8D1-4852-AAF2-6188DA0AD4BF}" type="slidenum">
              <a:rPr lang="en-US" smtClean="0"/>
              <a:t>‹#›</a:t>
            </a:fld>
            <a:endParaRPr lang="en-US"/>
          </a:p>
        </p:txBody>
      </p:sp>
    </p:spTree>
    <p:extLst>
      <p:ext uri="{BB962C8B-B14F-4D97-AF65-F5344CB8AC3E}">
        <p14:creationId xmlns:p14="http://schemas.microsoft.com/office/powerpoint/2010/main" val="4249910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2911C6-B58F-4E5B-A8D3-29FD476A0797}"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BA3D0-A8D1-4852-AAF2-6188DA0AD4BF}" type="slidenum">
              <a:rPr lang="en-US" smtClean="0"/>
              <a:t>‹#›</a:t>
            </a:fld>
            <a:endParaRPr lang="en-US"/>
          </a:p>
        </p:txBody>
      </p:sp>
    </p:spTree>
    <p:extLst>
      <p:ext uri="{BB962C8B-B14F-4D97-AF65-F5344CB8AC3E}">
        <p14:creationId xmlns:p14="http://schemas.microsoft.com/office/powerpoint/2010/main" val="1384113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2911C6-B58F-4E5B-A8D3-29FD476A0797}"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BA3D0-A8D1-4852-AAF2-6188DA0AD4BF}"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89717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2911C6-B58F-4E5B-A8D3-29FD476A0797}"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BA3D0-A8D1-4852-AAF2-6188DA0AD4BF}" type="slidenum">
              <a:rPr lang="en-US" smtClean="0"/>
              <a:t>‹#›</a:t>
            </a:fld>
            <a:endParaRPr lang="en-US"/>
          </a:p>
        </p:txBody>
      </p:sp>
    </p:spTree>
    <p:extLst>
      <p:ext uri="{BB962C8B-B14F-4D97-AF65-F5344CB8AC3E}">
        <p14:creationId xmlns:p14="http://schemas.microsoft.com/office/powerpoint/2010/main" val="40118844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E2911C6-B58F-4E5B-A8D3-29FD476A0797}" type="datetimeFigureOut">
              <a:rPr lang="en-US" smtClean="0"/>
              <a:t>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6BA3D0-A8D1-4852-AAF2-6188DA0AD4BF}" type="slidenum">
              <a:rPr lang="en-US" smtClean="0"/>
              <a:t>‹#›</a:t>
            </a:fld>
            <a:endParaRPr lang="en-US"/>
          </a:p>
        </p:txBody>
      </p:sp>
    </p:spTree>
    <p:extLst>
      <p:ext uri="{BB962C8B-B14F-4D97-AF65-F5344CB8AC3E}">
        <p14:creationId xmlns:p14="http://schemas.microsoft.com/office/powerpoint/2010/main" val="1388685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E2911C6-B58F-4E5B-A8D3-29FD476A0797}" type="datetimeFigureOut">
              <a:rPr lang="en-US" smtClean="0"/>
              <a:t>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6BA3D0-A8D1-4852-AAF2-6188DA0AD4BF}" type="slidenum">
              <a:rPr lang="en-US" smtClean="0"/>
              <a:t>‹#›</a:t>
            </a:fld>
            <a:endParaRPr lang="en-US"/>
          </a:p>
        </p:txBody>
      </p:sp>
    </p:spTree>
    <p:extLst>
      <p:ext uri="{BB962C8B-B14F-4D97-AF65-F5344CB8AC3E}">
        <p14:creationId xmlns:p14="http://schemas.microsoft.com/office/powerpoint/2010/main" val="16516424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2911C6-B58F-4E5B-A8D3-29FD476A0797}"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BA3D0-A8D1-4852-AAF2-6188DA0AD4BF}" type="slidenum">
              <a:rPr lang="en-US" smtClean="0"/>
              <a:t>‹#›</a:t>
            </a:fld>
            <a:endParaRPr lang="en-US"/>
          </a:p>
        </p:txBody>
      </p:sp>
    </p:spTree>
    <p:extLst>
      <p:ext uri="{BB962C8B-B14F-4D97-AF65-F5344CB8AC3E}">
        <p14:creationId xmlns:p14="http://schemas.microsoft.com/office/powerpoint/2010/main" val="19743472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2911C6-B58F-4E5B-A8D3-29FD476A0797}"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BA3D0-A8D1-4852-AAF2-6188DA0AD4BF}" type="slidenum">
              <a:rPr lang="en-US" smtClean="0"/>
              <a:t>‹#›</a:t>
            </a:fld>
            <a:endParaRPr lang="en-US"/>
          </a:p>
        </p:txBody>
      </p:sp>
    </p:spTree>
    <p:extLst>
      <p:ext uri="{BB962C8B-B14F-4D97-AF65-F5344CB8AC3E}">
        <p14:creationId xmlns:p14="http://schemas.microsoft.com/office/powerpoint/2010/main" val="3584873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2911C6-B58F-4E5B-A8D3-29FD476A0797}"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BA3D0-A8D1-4852-AAF2-6188DA0AD4BF}" type="slidenum">
              <a:rPr lang="en-US" smtClean="0"/>
              <a:t>‹#›</a:t>
            </a:fld>
            <a:endParaRPr lang="en-US"/>
          </a:p>
        </p:txBody>
      </p:sp>
    </p:spTree>
    <p:extLst>
      <p:ext uri="{BB962C8B-B14F-4D97-AF65-F5344CB8AC3E}">
        <p14:creationId xmlns:p14="http://schemas.microsoft.com/office/powerpoint/2010/main" val="1073028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2911C6-B58F-4E5B-A8D3-29FD476A0797}"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BA3D0-A8D1-4852-AAF2-6188DA0AD4BF}" type="slidenum">
              <a:rPr lang="en-US" smtClean="0"/>
              <a:t>‹#›</a:t>
            </a:fld>
            <a:endParaRPr lang="en-US"/>
          </a:p>
        </p:txBody>
      </p:sp>
    </p:spTree>
    <p:extLst>
      <p:ext uri="{BB962C8B-B14F-4D97-AF65-F5344CB8AC3E}">
        <p14:creationId xmlns:p14="http://schemas.microsoft.com/office/powerpoint/2010/main" val="70964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2911C6-B58F-4E5B-A8D3-29FD476A0797}"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BA3D0-A8D1-4852-AAF2-6188DA0AD4BF}" type="slidenum">
              <a:rPr lang="en-US" smtClean="0"/>
              <a:t>‹#›</a:t>
            </a:fld>
            <a:endParaRPr lang="en-US"/>
          </a:p>
        </p:txBody>
      </p:sp>
    </p:spTree>
    <p:extLst>
      <p:ext uri="{BB962C8B-B14F-4D97-AF65-F5344CB8AC3E}">
        <p14:creationId xmlns:p14="http://schemas.microsoft.com/office/powerpoint/2010/main" val="1125407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2911C6-B58F-4E5B-A8D3-29FD476A0797}" type="datetimeFigureOut">
              <a:rPr lang="en-US" smtClean="0"/>
              <a:t>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6BA3D0-A8D1-4852-AAF2-6188DA0AD4BF}" type="slidenum">
              <a:rPr lang="en-US" smtClean="0"/>
              <a:t>‹#›</a:t>
            </a:fld>
            <a:endParaRPr lang="en-US"/>
          </a:p>
        </p:txBody>
      </p:sp>
    </p:spTree>
    <p:extLst>
      <p:ext uri="{BB962C8B-B14F-4D97-AF65-F5344CB8AC3E}">
        <p14:creationId xmlns:p14="http://schemas.microsoft.com/office/powerpoint/2010/main" val="80713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2911C6-B58F-4E5B-A8D3-29FD476A0797}" type="datetimeFigureOut">
              <a:rPr lang="en-US" smtClean="0"/>
              <a:t>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6BA3D0-A8D1-4852-AAF2-6188DA0AD4BF}" type="slidenum">
              <a:rPr lang="en-US" smtClean="0"/>
              <a:t>‹#›</a:t>
            </a:fld>
            <a:endParaRPr lang="en-US"/>
          </a:p>
        </p:txBody>
      </p:sp>
    </p:spTree>
    <p:extLst>
      <p:ext uri="{BB962C8B-B14F-4D97-AF65-F5344CB8AC3E}">
        <p14:creationId xmlns:p14="http://schemas.microsoft.com/office/powerpoint/2010/main" val="3920137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2911C6-B58F-4E5B-A8D3-29FD476A0797}" type="datetimeFigureOut">
              <a:rPr lang="en-US" smtClean="0"/>
              <a:t>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6BA3D0-A8D1-4852-AAF2-6188DA0AD4BF}" type="slidenum">
              <a:rPr lang="en-US" smtClean="0"/>
              <a:t>‹#›</a:t>
            </a:fld>
            <a:endParaRPr lang="en-US"/>
          </a:p>
        </p:txBody>
      </p:sp>
    </p:spTree>
    <p:extLst>
      <p:ext uri="{BB962C8B-B14F-4D97-AF65-F5344CB8AC3E}">
        <p14:creationId xmlns:p14="http://schemas.microsoft.com/office/powerpoint/2010/main" val="401415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2911C6-B58F-4E5B-A8D3-29FD476A0797}"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BA3D0-A8D1-4852-AAF2-6188DA0AD4BF}" type="slidenum">
              <a:rPr lang="en-US" smtClean="0"/>
              <a:t>‹#›</a:t>
            </a:fld>
            <a:endParaRPr lang="en-US"/>
          </a:p>
        </p:txBody>
      </p:sp>
    </p:spTree>
    <p:extLst>
      <p:ext uri="{BB962C8B-B14F-4D97-AF65-F5344CB8AC3E}">
        <p14:creationId xmlns:p14="http://schemas.microsoft.com/office/powerpoint/2010/main" val="209877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2911C6-B58F-4E5B-A8D3-29FD476A0797}"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BA3D0-A8D1-4852-AAF2-6188DA0AD4BF}" type="slidenum">
              <a:rPr lang="en-US" smtClean="0"/>
              <a:t>‹#›</a:t>
            </a:fld>
            <a:endParaRPr lang="en-US"/>
          </a:p>
        </p:txBody>
      </p:sp>
    </p:spTree>
    <p:extLst>
      <p:ext uri="{BB962C8B-B14F-4D97-AF65-F5344CB8AC3E}">
        <p14:creationId xmlns:p14="http://schemas.microsoft.com/office/powerpoint/2010/main" val="238089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E2911C6-B58F-4E5B-A8D3-29FD476A0797}" type="datetimeFigureOut">
              <a:rPr lang="en-US" smtClean="0"/>
              <a:t>1/5/2023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E6BA3D0-A8D1-4852-AAF2-6188DA0AD4BF}" type="slidenum">
              <a:rPr lang="en-US" smtClean="0"/>
              <a:t>‹#›</a:t>
            </a:fld>
            <a:endParaRPr lang="en-US"/>
          </a:p>
        </p:txBody>
      </p:sp>
    </p:spTree>
    <p:extLst>
      <p:ext uri="{BB962C8B-B14F-4D97-AF65-F5344CB8AC3E}">
        <p14:creationId xmlns:p14="http://schemas.microsoft.com/office/powerpoint/2010/main" val="353275404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58902-25B6-B48B-6648-9B0711D24420}"/>
              </a:ext>
            </a:extLst>
          </p:cNvPr>
          <p:cNvSpPr>
            <a:spLocks noGrp="1"/>
          </p:cNvSpPr>
          <p:nvPr>
            <p:ph type="ctrTitle"/>
          </p:nvPr>
        </p:nvSpPr>
        <p:spPr/>
        <p:txBody>
          <a:bodyPr/>
          <a:lstStyle/>
          <a:p>
            <a:r>
              <a:rPr lang="en-US" dirty="0"/>
              <a:t>Classes</a:t>
            </a:r>
          </a:p>
        </p:txBody>
      </p:sp>
      <p:sp>
        <p:nvSpPr>
          <p:cNvPr id="3" name="Subtitle 2">
            <a:extLst>
              <a:ext uri="{FF2B5EF4-FFF2-40B4-BE49-F238E27FC236}">
                <a16:creationId xmlns:a16="http://schemas.microsoft.com/office/drawing/2014/main" id="{3F7ACFE1-2F85-C361-8302-E5A9280D868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205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5F454-AFE3-4461-8422-903F1578797D}"/>
              </a:ext>
            </a:extLst>
          </p:cNvPr>
          <p:cNvSpPr>
            <a:spLocks noGrp="1"/>
          </p:cNvSpPr>
          <p:nvPr>
            <p:ph type="title"/>
          </p:nvPr>
        </p:nvSpPr>
        <p:spPr/>
        <p:txBody>
          <a:bodyPr/>
          <a:lstStyle/>
          <a:p>
            <a:r>
              <a:rPr lang="en-US" dirty="0"/>
              <a:t>Types of constructors</a:t>
            </a:r>
          </a:p>
        </p:txBody>
      </p:sp>
      <p:sp>
        <p:nvSpPr>
          <p:cNvPr id="3" name="Content Placeholder 2">
            <a:extLst>
              <a:ext uri="{FF2B5EF4-FFF2-40B4-BE49-F238E27FC236}">
                <a16:creationId xmlns:a16="http://schemas.microsoft.com/office/drawing/2014/main" id="{4483F0F4-361E-4FBB-BB44-999F42B01690}"/>
              </a:ext>
            </a:extLst>
          </p:cNvPr>
          <p:cNvSpPr>
            <a:spLocks noGrp="1"/>
          </p:cNvSpPr>
          <p:nvPr>
            <p:ph idx="1"/>
          </p:nvPr>
        </p:nvSpPr>
        <p:spPr/>
        <p:txBody>
          <a:bodyPr>
            <a:normAutofit lnSpcReduction="10000"/>
          </a:bodyPr>
          <a:lstStyle/>
          <a:p>
            <a:r>
              <a:rPr lang="en-US" dirty="0"/>
              <a:t>If we don’t specify a constructor, the compiler creates an empty one for us.  That may be sufficient but possibly not.</a:t>
            </a:r>
          </a:p>
          <a:p>
            <a:r>
              <a:rPr lang="en-US" dirty="0"/>
              <a:t>A constructor with no parameters is called the </a:t>
            </a:r>
            <a:r>
              <a:rPr lang="en-US" i="1" dirty="0"/>
              <a:t>default constructor</a:t>
            </a:r>
            <a:r>
              <a:rPr lang="en-US" dirty="0"/>
              <a:t>, which is what the automatically created one will be.</a:t>
            </a:r>
          </a:p>
          <a:p>
            <a:pPr lvl="1"/>
            <a:r>
              <a:rPr lang="en-US" dirty="0"/>
              <a:t>You need to have a default constructor to be able to write a statement like </a:t>
            </a:r>
            <a:r>
              <a:rPr lang="en-US" i="1" dirty="0"/>
              <a:t>Book b1;</a:t>
            </a:r>
          </a:p>
          <a:p>
            <a:r>
              <a:rPr lang="en-US" dirty="0"/>
              <a:t>If we define any type of constructor, with or without parameters, the compiler will not create a constructor at all.  It assumes we know what we’re doing, and we should probably make a default constructor as well.</a:t>
            </a:r>
          </a:p>
        </p:txBody>
      </p:sp>
    </p:spTree>
    <p:extLst>
      <p:ext uri="{BB962C8B-B14F-4D97-AF65-F5344CB8AC3E}">
        <p14:creationId xmlns:p14="http://schemas.microsoft.com/office/powerpoint/2010/main" val="2236375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5E50A-A81B-4D86-B7E3-D0260C277077}"/>
              </a:ext>
            </a:extLst>
          </p:cNvPr>
          <p:cNvSpPr>
            <a:spLocks noGrp="1"/>
          </p:cNvSpPr>
          <p:nvPr>
            <p:ph type="title"/>
          </p:nvPr>
        </p:nvSpPr>
        <p:spPr/>
        <p:txBody>
          <a:bodyPr/>
          <a:lstStyle/>
          <a:p>
            <a:r>
              <a:rPr lang="en-US" dirty="0"/>
              <a:t>Overloading Constructors</a:t>
            </a:r>
          </a:p>
        </p:txBody>
      </p:sp>
      <p:sp>
        <p:nvSpPr>
          <p:cNvPr id="3" name="Content Placeholder 2">
            <a:extLst>
              <a:ext uri="{FF2B5EF4-FFF2-40B4-BE49-F238E27FC236}">
                <a16:creationId xmlns:a16="http://schemas.microsoft.com/office/drawing/2014/main" id="{93477689-825A-44AF-803B-E9505DB8D828}"/>
              </a:ext>
            </a:extLst>
          </p:cNvPr>
          <p:cNvSpPr>
            <a:spLocks noGrp="1"/>
          </p:cNvSpPr>
          <p:nvPr>
            <p:ph idx="1"/>
          </p:nvPr>
        </p:nvSpPr>
        <p:spPr/>
        <p:txBody>
          <a:bodyPr/>
          <a:lstStyle/>
          <a:p>
            <a:r>
              <a:rPr lang="en-US" dirty="0"/>
              <a:t>Just like any other function, we can overload constructors with different parameter sets</a:t>
            </a:r>
          </a:p>
          <a:p>
            <a:r>
              <a:rPr lang="en-US" dirty="0"/>
              <a:t>Constructors can also have default parameters</a:t>
            </a:r>
          </a:p>
          <a:p>
            <a:r>
              <a:rPr lang="en-US" dirty="0"/>
              <a:t>Any of the overloaded constructors can be called, but one of them has to be used if any are defined.</a:t>
            </a:r>
          </a:p>
        </p:txBody>
      </p:sp>
    </p:spTree>
    <p:extLst>
      <p:ext uri="{BB962C8B-B14F-4D97-AF65-F5344CB8AC3E}">
        <p14:creationId xmlns:p14="http://schemas.microsoft.com/office/powerpoint/2010/main" val="672049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BDA17-B173-49D4-AF67-7D52A5C192F6}"/>
              </a:ext>
            </a:extLst>
          </p:cNvPr>
          <p:cNvSpPr>
            <a:spLocks noGrp="1"/>
          </p:cNvSpPr>
          <p:nvPr>
            <p:ph type="title"/>
          </p:nvPr>
        </p:nvSpPr>
        <p:spPr/>
        <p:txBody>
          <a:bodyPr/>
          <a:lstStyle/>
          <a:p>
            <a:r>
              <a:rPr lang="en-US" dirty="0"/>
              <a:t>Initializer Lists</a:t>
            </a:r>
          </a:p>
        </p:txBody>
      </p:sp>
      <p:sp>
        <p:nvSpPr>
          <p:cNvPr id="3" name="Content Placeholder 2">
            <a:extLst>
              <a:ext uri="{FF2B5EF4-FFF2-40B4-BE49-F238E27FC236}">
                <a16:creationId xmlns:a16="http://schemas.microsoft.com/office/drawing/2014/main" id="{94074F17-8173-47F6-91C4-EAE02A1540AC}"/>
              </a:ext>
            </a:extLst>
          </p:cNvPr>
          <p:cNvSpPr>
            <a:spLocks noGrp="1"/>
          </p:cNvSpPr>
          <p:nvPr>
            <p:ph idx="1"/>
          </p:nvPr>
        </p:nvSpPr>
        <p:spPr>
          <a:xfrm>
            <a:off x="1141412" y="2249486"/>
            <a:ext cx="9905999" cy="4181793"/>
          </a:xfrm>
        </p:spPr>
        <p:txBody>
          <a:bodyPr>
            <a:normAutofit fontScale="85000" lnSpcReduction="20000"/>
          </a:bodyPr>
          <a:lstStyle/>
          <a:p>
            <a:r>
              <a:rPr lang="en-US" sz="2600" dirty="0"/>
              <a:t>An alternate (and actually more efficient) way to initialize variables in a constructor is to use an initializer list.</a:t>
            </a:r>
          </a:p>
          <a:p>
            <a:pPr marL="914400" lvl="2" indent="0">
              <a:spcBef>
                <a:spcPts val="0"/>
              </a:spcBef>
              <a:buNone/>
            </a:pPr>
            <a:r>
              <a:rPr lang="en-US" sz="2600" dirty="0"/>
              <a:t>class Book {</a:t>
            </a:r>
          </a:p>
          <a:p>
            <a:pPr marL="914400" lvl="2" indent="0">
              <a:spcBef>
                <a:spcPts val="0"/>
              </a:spcBef>
              <a:buNone/>
            </a:pPr>
            <a:r>
              <a:rPr lang="en-US" sz="2600" dirty="0"/>
              <a:t>public:</a:t>
            </a:r>
          </a:p>
          <a:p>
            <a:pPr marL="1371600" lvl="3" indent="0">
              <a:spcBef>
                <a:spcPts val="0"/>
              </a:spcBef>
              <a:buNone/>
            </a:pPr>
            <a:r>
              <a:rPr lang="en-US" sz="2600" dirty="0"/>
              <a:t>Book (string t, string a) </a:t>
            </a:r>
            <a:r>
              <a:rPr lang="en-US" sz="2600" b="1" dirty="0"/>
              <a:t>: title(t), author(a) </a:t>
            </a:r>
            <a:r>
              <a:rPr lang="en-US" sz="2600" dirty="0"/>
              <a:t>{};</a:t>
            </a:r>
          </a:p>
          <a:p>
            <a:pPr marL="914400" lvl="2" indent="0">
              <a:spcBef>
                <a:spcPts val="0"/>
              </a:spcBef>
              <a:buNone/>
            </a:pPr>
            <a:r>
              <a:rPr lang="en-US" sz="2600" dirty="0"/>
              <a:t>private:</a:t>
            </a:r>
          </a:p>
          <a:p>
            <a:pPr marL="1371600" lvl="3" indent="0">
              <a:spcBef>
                <a:spcPts val="0"/>
              </a:spcBef>
              <a:buNone/>
            </a:pPr>
            <a:r>
              <a:rPr lang="en-US" sz="2600" dirty="0"/>
              <a:t>string title;</a:t>
            </a:r>
          </a:p>
          <a:p>
            <a:pPr marL="1371600" lvl="3" indent="0">
              <a:spcBef>
                <a:spcPts val="0"/>
              </a:spcBef>
              <a:buNone/>
            </a:pPr>
            <a:r>
              <a:rPr lang="en-US" sz="2600" dirty="0"/>
              <a:t>string author;</a:t>
            </a:r>
          </a:p>
          <a:p>
            <a:pPr marL="914400" lvl="2" indent="0">
              <a:spcBef>
                <a:spcPts val="0"/>
              </a:spcBef>
              <a:buNone/>
            </a:pPr>
            <a:r>
              <a:rPr lang="en-US" sz="2600" dirty="0"/>
              <a:t>};</a:t>
            </a:r>
          </a:p>
          <a:p>
            <a:pPr>
              <a:spcBef>
                <a:spcPts val="1200"/>
              </a:spcBef>
            </a:pPr>
            <a:r>
              <a:rPr lang="en-US" sz="2600" dirty="0"/>
              <a:t>Initializer lists are required if we have a member variable of a class that doesn’t have a default constructor.</a:t>
            </a:r>
          </a:p>
        </p:txBody>
      </p:sp>
    </p:spTree>
    <p:extLst>
      <p:ext uri="{BB962C8B-B14F-4D97-AF65-F5344CB8AC3E}">
        <p14:creationId xmlns:p14="http://schemas.microsoft.com/office/powerpoint/2010/main" val="152566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4953F-A288-EF30-EFDC-C91E285C238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31B3A1-4FBE-75D8-AE73-3D0F3B3B2EB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44949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49D0F1-7C42-849C-5B65-4A882895DABD}"/>
              </a:ext>
            </a:extLst>
          </p:cNvPr>
          <p:cNvSpPr>
            <a:spLocks noGrp="1"/>
          </p:cNvSpPr>
          <p:nvPr>
            <p:ph type="ctrTitle"/>
          </p:nvPr>
        </p:nvSpPr>
        <p:spPr/>
        <p:txBody>
          <a:bodyPr/>
          <a:lstStyle/>
          <a:p>
            <a:r>
              <a:rPr lang="en-US" dirty="0"/>
              <a:t>Classes &amp; Pointers</a:t>
            </a:r>
          </a:p>
        </p:txBody>
      </p:sp>
      <p:sp>
        <p:nvSpPr>
          <p:cNvPr id="5" name="Subtitle 4">
            <a:extLst>
              <a:ext uri="{FF2B5EF4-FFF2-40B4-BE49-F238E27FC236}">
                <a16:creationId xmlns:a16="http://schemas.microsoft.com/office/drawing/2014/main" id="{DB2BA560-CCAF-8241-B799-7F7EB7415D7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194338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63CDB-5C46-4BDB-B0B4-0CE67385AC03}"/>
              </a:ext>
            </a:extLst>
          </p:cNvPr>
          <p:cNvSpPr>
            <a:spLocks noGrp="1"/>
          </p:cNvSpPr>
          <p:nvPr>
            <p:ph type="title"/>
          </p:nvPr>
        </p:nvSpPr>
        <p:spPr/>
        <p:txBody>
          <a:bodyPr/>
          <a:lstStyle/>
          <a:p>
            <a:r>
              <a:rPr lang="en-US" dirty="0"/>
              <a:t>New With Classes</a:t>
            </a:r>
          </a:p>
        </p:txBody>
      </p:sp>
      <p:sp>
        <p:nvSpPr>
          <p:cNvPr id="3" name="Content Placeholder 2">
            <a:extLst>
              <a:ext uri="{FF2B5EF4-FFF2-40B4-BE49-F238E27FC236}">
                <a16:creationId xmlns:a16="http://schemas.microsoft.com/office/drawing/2014/main" id="{843AC165-8B35-4E29-AC3A-0F7A65E79888}"/>
              </a:ext>
            </a:extLst>
          </p:cNvPr>
          <p:cNvSpPr>
            <a:spLocks noGrp="1"/>
          </p:cNvSpPr>
          <p:nvPr>
            <p:ph idx="1"/>
          </p:nvPr>
        </p:nvSpPr>
        <p:spPr/>
        <p:txBody>
          <a:bodyPr/>
          <a:lstStyle/>
          <a:p>
            <a:r>
              <a:rPr lang="en-US" dirty="0"/>
              <a:t>When calling new with a class, the new operator invokes the class’s constructor.</a:t>
            </a:r>
          </a:p>
          <a:p>
            <a:r>
              <a:rPr lang="en-US" dirty="0"/>
              <a:t>This means that we can pass parameters to the class object as it is being created:</a:t>
            </a:r>
          </a:p>
          <a:p>
            <a:pPr lvl="1"/>
            <a:r>
              <a:rPr lang="en-US" sz="2800" dirty="0"/>
              <a:t>Book * </a:t>
            </a:r>
            <a:r>
              <a:rPr lang="en-US" sz="2800" dirty="0" err="1"/>
              <a:t>bPtr</a:t>
            </a:r>
            <a:r>
              <a:rPr lang="en-US" sz="2800" dirty="0"/>
              <a:t> = new Book; </a:t>
            </a:r>
            <a:r>
              <a:rPr lang="en-US" dirty="0">
                <a:sym typeface="Wingdings" panose="05000000000000000000" pitchFamily="2" charset="2"/>
              </a:rPr>
              <a:t> calls the default constructor with no parameters</a:t>
            </a:r>
          </a:p>
          <a:p>
            <a:pPr lvl="1"/>
            <a:r>
              <a:rPr lang="en-US" sz="2800" dirty="0" err="1">
                <a:sym typeface="Wingdings" panose="05000000000000000000" pitchFamily="2" charset="2"/>
              </a:rPr>
              <a:t>bPtr</a:t>
            </a:r>
            <a:r>
              <a:rPr lang="en-US" sz="2800" dirty="0">
                <a:sym typeface="Wingdings" panose="05000000000000000000" pitchFamily="2" charset="2"/>
              </a:rPr>
              <a:t> = new Book(“The Hobbit”, “J.R.R. </a:t>
            </a:r>
            <a:r>
              <a:rPr lang="en-US" sz="2800" dirty="0" err="1">
                <a:sym typeface="Wingdings" panose="05000000000000000000" pitchFamily="2" charset="2"/>
              </a:rPr>
              <a:t>Tolkein</a:t>
            </a:r>
            <a:r>
              <a:rPr lang="en-US" sz="2800" dirty="0">
                <a:sym typeface="Wingdings" panose="05000000000000000000" pitchFamily="2" charset="2"/>
              </a:rPr>
              <a:t>”, 1937); </a:t>
            </a:r>
            <a:r>
              <a:rPr lang="en-US" dirty="0">
                <a:sym typeface="Wingdings" panose="05000000000000000000" pitchFamily="2" charset="2"/>
              </a:rPr>
              <a:t> calls the constructor with parameters</a:t>
            </a:r>
            <a:r>
              <a:rPr lang="en-US" dirty="0"/>
              <a:t> </a:t>
            </a:r>
          </a:p>
        </p:txBody>
      </p:sp>
    </p:spTree>
    <p:extLst>
      <p:ext uri="{BB962C8B-B14F-4D97-AF65-F5344CB8AC3E}">
        <p14:creationId xmlns:p14="http://schemas.microsoft.com/office/powerpoint/2010/main" val="584081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939FB-8776-42C7-9D43-7580ED8943F8}"/>
              </a:ext>
            </a:extLst>
          </p:cNvPr>
          <p:cNvSpPr>
            <a:spLocks noGrp="1"/>
          </p:cNvSpPr>
          <p:nvPr>
            <p:ph type="title"/>
          </p:nvPr>
        </p:nvSpPr>
        <p:spPr/>
        <p:txBody>
          <a:bodyPr/>
          <a:lstStyle/>
          <a:p>
            <a:r>
              <a:rPr lang="en-US" dirty="0"/>
              <a:t>The member Access Operator</a:t>
            </a:r>
          </a:p>
        </p:txBody>
      </p:sp>
      <p:sp>
        <p:nvSpPr>
          <p:cNvPr id="3" name="Content Placeholder 2">
            <a:extLst>
              <a:ext uri="{FF2B5EF4-FFF2-40B4-BE49-F238E27FC236}">
                <a16:creationId xmlns:a16="http://schemas.microsoft.com/office/drawing/2014/main" id="{C22E8755-7C69-4FA0-B02D-D2FC9B0BCDE0}"/>
              </a:ext>
            </a:extLst>
          </p:cNvPr>
          <p:cNvSpPr>
            <a:spLocks noGrp="1"/>
          </p:cNvSpPr>
          <p:nvPr>
            <p:ph idx="1"/>
          </p:nvPr>
        </p:nvSpPr>
        <p:spPr>
          <a:xfrm>
            <a:off x="1141412" y="2249486"/>
            <a:ext cx="9905999" cy="4303713"/>
          </a:xfrm>
        </p:spPr>
        <p:txBody>
          <a:bodyPr>
            <a:normAutofit lnSpcReduction="10000"/>
          </a:bodyPr>
          <a:lstStyle/>
          <a:p>
            <a:r>
              <a:rPr lang="en-US" dirty="0"/>
              <a:t>When we use pointers with classes, we have a special syntax to access the member variables and functions through the pointer</a:t>
            </a:r>
          </a:p>
          <a:p>
            <a:r>
              <a:rPr lang="en-US" dirty="0"/>
              <a:t>With an object variable we use the “.” to access the class members</a:t>
            </a:r>
          </a:p>
          <a:p>
            <a:pPr marL="914400" lvl="2" indent="0">
              <a:buNone/>
            </a:pPr>
            <a:r>
              <a:rPr lang="en-US" dirty="0"/>
              <a:t>Book </a:t>
            </a:r>
            <a:r>
              <a:rPr lang="en-US" dirty="0" err="1"/>
              <a:t>myBook</a:t>
            </a:r>
            <a:r>
              <a:rPr lang="en-US" dirty="0"/>
              <a:t>;</a:t>
            </a:r>
          </a:p>
          <a:p>
            <a:pPr marL="914400" lvl="2" indent="0">
              <a:buNone/>
            </a:pPr>
            <a:r>
              <a:rPr lang="en-US" dirty="0" err="1"/>
              <a:t>myBook.setTitle</a:t>
            </a:r>
            <a:r>
              <a:rPr lang="en-US" dirty="0"/>
              <a:t>(“A Pale Survivor”);</a:t>
            </a:r>
          </a:p>
          <a:p>
            <a:r>
              <a:rPr lang="en-US" dirty="0"/>
              <a:t>If we have a pointer, that would be a bit tricky:</a:t>
            </a:r>
          </a:p>
          <a:p>
            <a:pPr marL="914400" lvl="2" indent="0">
              <a:buNone/>
            </a:pPr>
            <a:r>
              <a:rPr lang="en-US" dirty="0"/>
              <a:t>Book * </a:t>
            </a:r>
            <a:r>
              <a:rPr lang="en-US" dirty="0" err="1"/>
              <a:t>bookPtr</a:t>
            </a:r>
            <a:r>
              <a:rPr lang="en-US" dirty="0"/>
              <a:t> = &amp;</a:t>
            </a:r>
            <a:r>
              <a:rPr lang="en-US" dirty="0" err="1"/>
              <a:t>myBook</a:t>
            </a:r>
            <a:r>
              <a:rPr lang="en-US" dirty="0"/>
              <a:t>;</a:t>
            </a:r>
          </a:p>
          <a:p>
            <a:pPr marL="914400" lvl="2" indent="0">
              <a:buNone/>
            </a:pPr>
            <a:r>
              <a:rPr lang="en-US" dirty="0"/>
              <a:t>(*</a:t>
            </a:r>
            <a:r>
              <a:rPr lang="en-US" dirty="0" err="1"/>
              <a:t>bookPtr</a:t>
            </a:r>
            <a:r>
              <a:rPr lang="en-US" dirty="0"/>
              <a:t>).</a:t>
            </a:r>
            <a:r>
              <a:rPr lang="en-US" dirty="0" err="1"/>
              <a:t>setAuthor</a:t>
            </a:r>
            <a:r>
              <a:rPr lang="en-US" dirty="0"/>
              <a:t>(“Tom Stephens”);</a:t>
            </a:r>
          </a:p>
          <a:p>
            <a:r>
              <a:rPr lang="en-US" dirty="0"/>
              <a:t>There is a special member access operator for pointers, “-&gt;”</a:t>
            </a:r>
          </a:p>
          <a:p>
            <a:pPr marL="914400" lvl="2" indent="0">
              <a:buNone/>
            </a:pPr>
            <a:r>
              <a:rPr lang="en-US" dirty="0" err="1"/>
              <a:t>bookPtr</a:t>
            </a:r>
            <a:r>
              <a:rPr lang="en-US" dirty="0"/>
              <a:t>-&gt;</a:t>
            </a:r>
            <a:r>
              <a:rPr lang="en-US" dirty="0" err="1"/>
              <a:t>SetPubYear</a:t>
            </a:r>
            <a:r>
              <a:rPr lang="en-US" dirty="0"/>
              <a:t>(2023);</a:t>
            </a:r>
          </a:p>
        </p:txBody>
      </p:sp>
    </p:spTree>
    <p:extLst>
      <p:ext uri="{BB962C8B-B14F-4D97-AF65-F5344CB8AC3E}">
        <p14:creationId xmlns:p14="http://schemas.microsoft.com/office/powerpoint/2010/main" val="3083134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52157-94EC-4BA4-98BB-63E90C8F2FB9}"/>
              </a:ext>
            </a:extLst>
          </p:cNvPr>
          <p:cNvSpPr>
            <a:spLocks noGrp="1"/>
          </p:cNvSpPr>
          <p:nvPr>
            <p:ph type="title"/>
          </p:nvPr>
        </p:nvSpPr>
        <p:spPr/>
        <p:txBody>
          <a:bodyPr/>
          <a:lstStyle/>
          <a:p>
            <a:r>
              <a:rPr lang="en-US" dirty="0"/>
              <a:t>This</a:t>
            </a:r>
          </a:p>
        </p:txBody>
      </p:sp>
      <p:sp>
        <p:nvSpPr>
          <p:cNvPr id="3" name="Content Placeholder 2">
            <a:extLst>
              <a:ext uri="{FF2B5EF4-FFF2-40B4-BE49-F238E27FC236}">
                <a16:creationId xmlns:a16="http://schemas.microsoft.com/office/drawing/2014/main" id="{7AE38F31-B3EA-4687-BACD-1E924EE66448}"/>
              </a:ext>
            </a:extLst>
          </p:cNvPr>
          <p:cNvSpPr>
            <a:spLocks noGrp="1"/>
          </p:cNvSpPr>
          <p:nvPr>
            <p:ph idx="1"/>
          </p:nvPr>
        </p:nvSpPr>
        <p:spPr>
          <a:xfrm>
            <a:off x="1141412" y="2249486"/>
            <a:ext cx="9905999" cy="4341813"/>
          </a:xfrm>
        </p:spPr>
        <p:txBody>
          <a:bodyPr>
            <a:normAutofit fontScale="85000" lnSpcReduction="10000"/>
          </a:bodyPr>
          <a:lstStyle/>
          <a:p>
            <a:r>
              <a:rPr lang="en-US" dirty="0"/>
              <a:t>Object all have a special pointer that the compiler creates when you create the object.</a:t>
            </a:r>
          </a:p>
          <a:p>
            <a:r>
              <a:rPr lang="en-US" dirty="0"/>
              <a:t>The special pointer has the name </a:t>
            </a:r>
            <a:r>
              <a:rPr lang="en-US" b="1" i="1" dirty="0"/>
              <a:t>this</a:t>
            </a:r>
            <a:r>
              <a:rPr lang="en-US" dirty="0"/>
              <a:t> which points to the object itself (</a:t>
            </a:r>
            <a:r>
              <a:rPr lang="en-US" i="1" dirty="0"/>
              <a:t>this</a:t>
            </a:r>
            <a:r>
              <a:rPr lang="en-US" dirty="0"/>
              <a:t> is the </a:t>
            </a:r>
            <a:r>
              <a:rPr lang="en-US" i="1" dirty="0"/>
              <a:t>self</a:t>
            </a:r>
            <a:r>
              <a:rPr lang="en-US" dirty="0"/>
              <a:t> variable from Python)</a:t>
            </a:r>
          </a:p>
          <a:p>
            <a:r>
              <a:rPr lang="en-US" dirty="0"/>
              <a:t>It is a hidden parameter passed to every method when called</a:t>
            </a:r>
          </a:p>
          <a:p>
            <a:r>
              <a:rPr lang="en-US" dirty="0"/>
              <a:t>You can use it to access all of the member variables and methods in a class</a:t>
            </a:r>
          </a:p>
          <a:p>
            <a:pPr marL="914400" lvl="2" indent="0">
              <a:buNone/>
            </a:pPr>
            <a:r>
              <a:rPr lang="en-US" sz="1900" dirty="0"/>
              <a:t>this-&gt;author = “Tom Stephens”;</a:t>
            </a:r>
          </a:p>
          <a:p>
            <a:pPr marL="914400" lvl="2" indent="0">
              <a:buNone/>
            </a:pPr>
            <a:r>
              <a:rPr lang="en-US" sz="1900" dirty="0"/>
              <a:t>this-&gt;</a:t>
            </a:r>
            <a:r>
              <a:rPr lang="en-US" sz="1900" dirty="0" err="1"/>
              <a:t>SetTitle</a:t>
            </a:r>
            <a:r>
              <a:rPr lang="en-US" sz="1900" dirty="0"/>
              <a:t>(“A Pale Survivor”);</a:t>
            </a:r>
          </a:p>
          <a:p>
            <a:r>
              <a:rPr lang="en-US" i="1" dirty="0"/>
              <a:t>this</a:t>
            </a:r>
            <a:r>
              <a:rPr lang="en-US" dirty="0"/>
              <a:t> is useful when we have local variables with the same name as class variables</a:t>
            </a:r>
          </a:p>
          <a:p>
            <a:pPr marL="914400" lvl="2" indent="0">
              <a:buNone/>
            </a:pPr>
            <a:r>
              <a:rPr lang="en-US" sz="1900" dirty="0"/>
              <a:t>void </a:t>
            </a:r>
            <a:r>
              <a:rPr lang="en-US" sz="1900" dirty="0" err="1"/>
              <a:t>SetAuthor</a:t>
            </a:r>
            <a:r>
              <a:rPr lang="en-US" sz="1900" dirty="0"/>
              <a:t>(string author){</a:t>
            </a:r>
          </a:p>
          <a:p>
            <a:pPr marL="1371600" lvl="3" indent="0">
              <a:buNone/>
            </a:pPr>
            <a:r>
              <a:rPr lang="en-US" sz="1900" dirty="0"/>
              <a:t>this-&gt;author = author;</a:t>
            </a:r>
          </a:p>
          <a:p>
            <a:pPr marL="914400" lvl="2" indent="0">
              <a:buNone/>
            </a:pPr>
            <a:r>
              <a:rPr lang="en-US" sz="1900" dirty="0"/>
              <a:t>}</a:t>
            </a:r>
          </a:p>
        </p:txBody>
      </p:sp>
    </p:spTree>
    <p:extLst>
      <p:ext uri="{BB962C8B-B14F-4D97-AF65-F5344CB8AC3E}">
        <p14:creationId xmlns:p14="http://schemas.microsoft.com/office/powerpoint/2010/main" val="1960710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B66E4-5392-4DD4-97DE-12DA8A5A4274}"/>
              </a:ext>
            </a:extLst>
          </p:cNvPr>
          <p:cNvSpPr>
            <a:spLocks noGrp="1"/>
          </p:cNvSpPr>
          <p:nvPr>
            <p:ph type="title"/>
          </p:nvPr>
        </p:nvSpPr>
        <p:spPr/>
        <p:txBody>
          <a:bodyPr/>
          <a:lstStyle/>
          <a:p>
            <a:r>
              <a:rPr lang="en-US" dirty="0"/>
              <a:t>Destructors</a:t>
            </a:r>
          </a:p>
        </p:txBody>
      </p:sp>
      <p:sp>
        <p:nvSpPr>
          <p:cNvPr id="3" name="Content Placeholder 2">
            <a:extLst>
              <a:ext uri="{FF2B5EF4-FFF2-40B4-BE49-F238E27FC236}">
                <a16:creationId xmlns:a16="http://schemas.microsoft.com/office/drawing/2014/main" id="{CC886EB2-314F-4410-AC99-0C77B1096331}"/>
              </a:ext>
            </a:extLst>
          </p:cNvPr>
          <p:cNvSpPr>
            <a:spLocks noGrp="1"/>
          </p:cNvSpPr>
          <p:nvPr>
            <p:ph idx="1"/>
          </p:nvPr>
        </p:nvSpPr>
        <p:spPr>
          <a:xfrm>
            <a:off x="1141412" y="2249487"/>
            <a:ext cx="9905999" cy="4313238"/>
          </a:xfrm>
        </p:spPr>
        <p:txBody>
          <a:bodyPr>
            <a:normAutofit fontScale="92500" lnSpcReduction="10000"/>
          </a:bodyPr>
          <a:lstStyle/>
          <a:p>
            <a:r>
              <a:rPr lang="en-US" dirty="0"/>
              <a:t>To prevent memory leaks in objects using dynamic memory allocation, C++ has another special function for classes called the destructor.</a:t>
            </a:r>
          </a:p>
          <a:p>
            <a:r>
              <a:rPr lang="en-US" dirty="0"/>
              <a:t>Like the constructor, it has no return type and its name is the same as the class name – the difference is that the destructor’s function name begins with a tilde (~)</a:t>
            </a:r>
          </a:p>
          <a:p>
            <a:pPr marL="914400" lvl="2" indent="0">
              <a:buNone/>
            </a:pPr>
            <a:r>
              <a:rPr lang="en-US" sz="2400" dirty="0"/>
              <a:t>~Book() - </a:t>
            </a:r>
            <a:r>
              <a:rPr lang="en-US" sz="2400" dirty="0">
                <a:sym typeface="Wingdings" panose="05000000000000000000" pitchFamily="2" charset="2"/>
              </a:rPr>
              <a:t> the Book class destructor</a:t>
            </a:r>
          </a:p>
          <a:p>
            <a:r>
              <a:rPr lang="en-US" dirty="0">
                <a:sym typeface="Wingdings" panose="05000000000000000000" pitchFamily="2" charset="2"/>
              </a:rPr>
              <a:t>Destructors take no parameters and you never call them explicitly; they are called when you delete an object or it goes out of scope.</a:t>
            </a:r>
          </a:p>
          <a:p>
            <a:r>
              <a:rPr lang="en-US" dirty="0">
                <a:sym typeface="Wingdings" panose="05000000000000000000" pitchFamily="2" charset="2"/>
              </a:rPr>
              <a:t>If you have a class that dynamically allocates memory anywhere, or is responsible for dynamically allocated memory, you should write a destructor for it.  If it doesn’t, you don’t need to write one.</a:t>
            </a:r>
            <a:endParaRPr lang="en-US" dirty="0"/>
          </a:p>
        </p:txBody>
      </p:sp>
    </p:spTree>
    <p:extLst>
      <p:ext uri="{BB962C8B-B14F-4D97-AF65-F5344CB8AC3E}">
        <p14:creationId xmlns:p14="http://schemas.microsoft.com/office/powerpoint/2010/main" val="2661292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FE552-0D7F-0855-8CE1-113DD54CF6B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A2577E-107A-9484-2E5E-5AB752968E5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08481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F9301-DB3D-4BDE-86F5-F63DF1AF9F60}"/>
              </a:ext>
            </a:extLst>
          </p:cNvPr>
          <p:cNvSpPr>
            <a:spLocks noGrp="1"/>
          </p:cNvSpPr>
          <p:nvPr>
            <p:ph type="title"/>
          </p:nvPr>
        </p:nvSpPr>
        <p:spPr/>
        <p:txBody>
          <a:bodyPr/>
          <a:lstStyle/>
          <a:p>
            <a:r>
              <a:rPr lang="en-US" dirty="0"/>
              <a:t>Defining a Class	</a:t>
            </a:r>
          </a:p>
        </p:txBody>
      </p:sp>
      <p:sp>
        <p:nvSpPr>
          <p:cNvPr id="3" name="Content Placeholder 2">
            <a:extLst>
              <a:ext uri="{FF2B5EF4-FFF2-40B4-BE49-F238E27FC236}">
                <a16:creationId xmlns:a16="http://schemas.microsoft.com/office/drawing/2014/main" id="{9B3FCEA0-E3F9-43D9-A7B8-10A82DDD378F}"/>
              </a:ext>
            </a:extLst>
          </p:cNvPr>
          <p:cNvSpPr>
            <a:spLocks noGrp="1"/>
          </p:cNvSpPr>
          <p:nvPr>
            <p:ph sz="half" idx="1"/>
          </p:nvPr>
        </p:nvSpPr>
        <p:spPr>
          <a:xfrm>
            <a:off x="1141410" y="2249486"/>
            <a:ext cx="5030790" cy="3541714"/>
          </a:xfrm>
        </p:spPr>
        <p:txBody>
          <a:bodyPr>
            <a:normAutofit lnSpcReduction="10000"/>
          </a:bodyPr>
          <a:lstStyle/>
          <a:p>
            <a:pPr marL="0" indent="0">
              <a:spcBef>
                <a:spcPts val="0"/>
              </a:spcBef>
              <a:buNone/>
            </a:pPr>
            <a:r>
              <a:rPr lang="en-US" dirty="0"/>
              <a:t>class Book {</a:t>
            </a:r>
          </a:p>
          <a:p>
            <a:pPr marL="0" indent="0">
              <a:spcBef>
                <a:spcPts val="0"/>
              </a:spcBef>
              <a:buNone/>
            </a:pPr>
            <a:r>
              <a:rPr lang="en-US" dirty="0"/>
              <a:t>public:</a:t>
            </a:r>
          </a:p>
          <a:p>
            <a:pPr marL="457200" lvl="1" indent="0">
              <a:spcBef>
                <a:spcPts val="0"/>
              </a:spcBef>
              <a:buNone/>
            </a:pPr>
            <a:r>
              <a:rPr lang="en-US" sz="2400" dirty="0"/>
              <a:t>void </a:t>
            </a:r>
            <a:r>
              <a:rPr lang="en-US" sz="2400" dirty="0" err="1"/>
              <a:t>SetAuthor</a:t>
            </a:r>
            <a:r>
              <a:rPr lang="en-US" sz="2400" dirty="0"/>
              <a:t>(string author) { … }</a:t>
            </a:r>
          </a:p>
          <a:p>
            <a:pPr marL="457200" lvl="1" indent="0">
              <a:spcBef>
                <a:spcPts val="0"/>
              </a:spcBef>
              <a:buNone/>
            </a:pPr>
            <a:r>
              <a:rPr lang="en-US" sz="2400" dirty="0"/>
              <a:t>Void </a:t>
            </a:r>
            <a:r>
              <a:rPr lang="en-US" sz="2400" dirty="0" err="1"/>
              <a:t>SetTitle</a:t>
            </a:r>
            <a:r>
              <a:rPr lang="en-US" sz="2400" dirty="0"/>
              <a:t> (string title) { … }</a:t>
            </a:r>
          </a:p>
          <a:p>
            <a:pPr marL="0" indent="0">
              <a:spcBef>
                <a:spcPts val="0"/>
              </a:spcBef>
              <a:buNone/>
            </a:pPr>
            <a:r>
              <a:rPr lang="en-US" dirty="0"/>
              <a:t>private:</a:t>
            </a:r>
          </a:p>
          <a:p>
            <a:pPr marL="457200" lvl="1" indent="0">
              <a:spcBef>
                <a:spcPts val="0"/>
              </a:spcBef>
              <a:buNone/>
            </a:pPr>
            <a:r>
              <a:rPr lang="en-US" sz="2400" dirty="0"/>
              <a:t>string author;</a:t>
            </a:r>
          </a:p>
          <a:p>
            <a:pPr marL="457200" lvl="1" indent="0">
              <a:spcBef>
                <a:spcPts val="0"/>
              </a:spcBef>
              <a:buNone/>
            </a:pPr>
            <a:r>
              <a:rPr lang="en-US" sz="2400" dirty="0"/>
              <a:t>string title;</a:t>
            </a:r>
          </a:p>
          <a:p>
            <a:pPr marL="0" indent="0">
              <a:spcBef>
                <a:spcPts val="0"/>
              </a:spcBef>
              <a:buNone/>
            </a:pPr>
            <a:r>
              <a:rPr lang="en-US" dirty="0"/>
              <a:t>};</a:t>
            </a:r>
          </a:p>
        </p:txBody>
      </p:sp>
      <p:sp>
        <p:nvSpPr>
          <p:cNvPr id="4" name="Content Placeholder 3">
            <a:extLst>
              <a:ext uri="{FF2B5EF4-FFF2-40B4-BE49-F238E27FC236}">
                <a16:creationId xmlns:a16="http://schemas.microsoft.com/office/drawing/2014/main" id="{1AB84510-8C0B-48BB-8564-240CE25988A9}"/>
              </a:ext>
            </a:extLst>
          </p:cNvPr>
          <p:cNvSpPr>
            <a:spLocks noGrp="1"/>
          </p:cNvSpPr>
          <p:nvPr>
            <p:ph sz="half" idx="2"/>
          </p:nvPr>
        </p:nvSpPr>
        <p:spPr/>
        <p:txBody>
          <a:bodyPr>
            <a:normAutofit lnSpcReduction="10000"/>
          </a:bodyPr>
          <a:lstStyle/>
          <a:p>
            <a:r>
              <a:rPr lang="en-US" dirty="0"/>
              <a:t>Items in the public section can be seen by any code in the program</a:t>
            </a:r>
          </a:p>
          <a:p>
            <a:r>
              <a:rPr lang="en-US" dirty="0"/>
              <a:t>Item in the private section are only visible to methods (functions) that are part of the class itself</a:t>
            </a:r>
          </a:p>
          <a:p>
            <a:r>
              <a:rPr lang="en-US" dirty="0"/>
              <a:t>Everything should be private (the default) unless it needs to be public</a:t>
            </a:r>
          </a:p>
        </p:txBody>
      </p:sp>
    </p:spTree>
    <p:extLst>
      <p:ext uri="{BB962C8B-B14F-4D97-AF65-F5344CB8AC3E}">
        <p14:creationId xmlns:p14="http://schemas.microsoft.com/office/powerpoint/2010/main" val="319296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DE89C0-F346-2492-D6E1-B260F066CB55}"/>
              </a:ext>
            </a:extLst>
          </p:cNvPr>
          <p:cNvSpPr>
            <a:spLocks noGrp="1"/>
          </p:cNvSpPr>
          <p:nvPr>
            <p:ph type="ctrTitle"/>
          </p:nvPr>
        </p:nvSpPr>
        <p:spPr/>
        <p:txBody>
          <a:bodyPr/>
          <a:lstStyle/>
          <a:p>
            <a:r>
              <a:rPr lang="en-US" dirty="0"/>
              <a:t>Copying Objects</a:t>
            </a:r>
          </a:p>
        </p:txBody>
      </p:sp>
      <p:sp>
        <p:nvSpPr>
          <p:cNvPr id="5" name="Subtitle 4">
            <a:extLst>
              <a:ext uri="{FF2B5EF4-FFF2-40B4-BE49-F238E27FC236}">
                <a16:creationId xmlns:a16="http://schemas.microsoft.com/office/drawing/2014/main" id="{2ECC6868-CAAE-EADE-B9A9-311058648BF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47569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BE533-FC59-4656-B145-C6B14FF773A0}"/>
              </a:ext>
            </a:extLst>
          </p:cNvPr>
          <p:cNvSpPr>
            <a:spLocks noGrp="1"/>
          </p:cNvSpPr>
          <p:nvPr>
            <p:ph type="title"/>
          </p:nvPr>
        </p:nvSpPr>
        <p:spPr/>
        <p:txBody>
          <a:bodyPr/>
          <a:lstStyle/>
          <a:p>
            <a:r>
              <a:rPr lang="en-US" dirty="0"/>
              <a:t>Copying an Object</a:t>
            </a:r>
          </a:p>
        </p:txBody>
      </p:sp>
      <p:sp>
        <p:nvSpPr>
          <p:cNvPr id="3" name="Content Placeholder 2">
            <a:extLst>
              <a:ext uri="{FF2B5EF4-FFF2-40B4-BE49-F238E27FC236}">
                <a16:creationId xmlns:a16="http://schemas.microsoft.com/office/drawing/2014/main" id="{D49CB7DE-3737-4CBE-A380-0B728EE566B8}"/>
              </a:ext>
            </a:extLst>
          </p:cNvPr>
          <p:cNvSpPr>
            <a:spLocks noGrp="1"/>
          </p:cNvSpPr>
          <p:nvPr>
            <p:ph idx="1"/>
          </p:nvPr>
        </p:nvSpPr>
        <p:spPr/>
        <p:txBody>
          <a:bodyPr/>
          <a:lstStyle/>
          <a:p>
            <a:r>
              <a:rPr lang="en-US" dirty="0"/>
              <a:t>When we make a copy of an object, by default the program just copies all the memory variables of the old object to the new one.</a:t>
            </a:r>
          </a:p>
          <a:p>
            <a:r>
              <a:rPr lang="en-US" dirty="0"/>
              <a:t>This is called a “shallow” copy</a:t>
            </a:r>
          </a:p>
          <a:p>
            <a:r>
              <a:rPr lang="en-US" dirty="0"/>
              <a:t>If our object doesn’t contain pointers, that may be sufficient and we can let the program do its thing</a:t>
            </a:r>
          </a:p>
          <a:p>
            <a:r>
              <a:rPr lang="en-US" dirty="0"/>
              <a:t>However, if our object contains pointers, that may not do what we expect or want</a:t>
            </a:r>
          </a:p>
        </p:txBody>
      </p:sp>
    </p:spTree>
    <p:extLst>
      <p:ext uri="{BB962C8B-B14F-4D97-AF65-F5344CB8AC3E}">
        <p14:creationId xmlns:p14="http://schemas.microsoft.com/office/powerpoint/2010/main" val="2374593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2551D-9812-4BFB-9F8B-98B80D3E5A6D}"/>
              </a:ext>
            </a:extLst>
          </p:cNvPr>
          <p:cNvSpPr>
            <a:spLocks noGrp="1"/>
          </p:cNvSpPr>
          <p:nvPr>
            <p:ph type="title"/>
          </p:nvPr>
        </p:nvSpPr>
        <p:spPr/>
        <p:txBody>
          <a:bodyPr/>
          <a:lstStyle/>
          <a:p>
            <a:r>
              <a:rPr lang="en-US" dirty="0"/>
              <a:t>Deep Copy</a:t>
            </a:r>
          </a:p>
        </p:txBody>
      </p:sp>
      <p:sp>
        <p:nvSpPr>
          <p:cNvPr id="3" name="Content Placeholder 2">
            <a:extLst>
              <a:ext uri="{FF2B5EF4-FFF2-40B4-BE49-F238E27FC236}">
                <a16:creationId xmlns:a16="http://schemas.microsoft.com/office/drawing/2014/main" id="{4095EAE2-9F4B-4366-BA9E-093C08AA3B34}"/>
              </a:ext>
            </a:extLst>
          </p:cNvPr>
          <p:cNvSpPr>
            <a:spLocks noGrp="1"/>
          </p:cNvSpPr>
          <p:nvPr>
            <p:ph idx="1"/>
          </p:nvPr>
        </p:nvSpPr>
        <p:spPr>
          <a:xfrm>
            <a:off x="1141412" y="2249486"/>
            <a:ext cx="9905999" cy="4284663"/>
          </a:xfrm>
        </p:spPr>
        <p:txBody>
          <a:bodyPr>
            <a:normAutofit fontScale="92500"/>
          </a:bodyPr>
          <a:lstStyle/>
          <a:p>
            <a:r>
              <a:rPr lang="en-US" dirty="0"/>
              <a:t>If we’ve copied an object with pointers, all that is copied into the new object is the pointer itself – i.e. the address of the memory location where the variable is stored</a:t>
            </a:r>
          </a:p>
          <a:p>
            <a:r>
              <a:rPr lang="en-US" dirty="0"/>
              <a:t>Now both objects have pointers pointing to the same memory and if one object changes it, it will be changed in the other one as well.</a:t>
            </a:r>
          </a:p>
          <a:p>
            <a:r>
              <a:rPr lang="en-US" dirty="0"/>
              <a:t>This is probably not the behavior we want if we’re making copy.</a:t>
            </a:r>
          </a:p>
          <a:p>
            <a:r>
              <a:rPr lang="en-US" dirty="0"/>
              <a:t>To fix this, we need to do what is called a “deep” copy, and create a copy of the thing the pointer is pointing to and have the copy of the original object point at this new version</a:t>
            </a:r>
          </a:p>
          <a:p>
            <a:r>
              <a:rPr lang="en-US" dirty="0"/>
              <a:t>This is done with a “copy constructor”</a:t>
            </a:r>
          </a:p>
        </p:txBody>
      </p:sp>
    </p:spTree>
    <p:extLst>
      <p:ext uri="{BB962C8B-B14F-4D97-AF65-F5344CB8AC3E}">
        <p14:creationId xmlns:p14="http://schemas.microsoft.com/office/powerpoint/2010/main" val="488153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CA644-92C7-4268-BFB7-785EC27BEAE3}"/>
              </a:ext>
            </a:extLst>
          </p:cNvPr>
          <p:cNvSpPr>
            <a:spLocks noGrp="1"/>
          </p:cNvSpPr>
          <p:nvPr>
            <p:ph type="title"/>
          </p:nvPr>
        </p:nvSpPr>
        <p:spPr/>
        <p:txBody>
          <a:bodyPr/>
          <a:lstStyle/>
          <a:p>
            <a:r>
              <a:rPr lang="en-US" dirty="0"/>
              <a:t>The Copy Constructor</a:t>
            </a:r>
          </a:p>
        </p:txBody>
      </p:sp>
      <p:sp>
        <p:nvSpPr>
          <p:cNvPr id="3" name="Content Placeholder 2">
            <a:extLst>
              <a:ext uri="{FF2B5EF4-FFF2-40B4-BE49-F238E27FC236}">
                <a16:creationId xmlns:a16="http://schemas.microsoft.com/office/drawing/2014/main" id="{60A30BEB-DED5-437F-B7DF-D30AB0FE4C32}"/>
              </a:ext>
            </a:extLst>
          </p:cNvPr>
          <p:cNvSpPr>
            <a:spLocks noGrp="1"/>
          </p:cNvSpPr>
          <p:nvPr>
            <p:ph idx="1"/>
          </p:nvPr>
        </p:nvSpPr>
        <p:spPr>
          <a:xfrm>
            <a:off x="1141412" y="2249487"/>
            <a:ext cx="9905999" cy="4332288"/>
          </a:xfrm>
        </p:spPr>
        <p:txBody>
          <a:bodyPr>
            <a:normAutofit lnSpcReduction="10000"/>
          </a:bodyPr>
          <a:lstStyle/>
          <a:p>
            <a:r>
              <a:rPr lang="en-US" dirty="0"/>
              <a:t>Like the regular constructor, the compiler makes you a default copy constructor if you don’t specify one.</a:t>
            </a:r>
          </a:p>
          <a:p>
            <a:r>
              <a:rPr lang="en-US" dirty="0"/>
              <a:t>This default copy constructor does a shallow copy</a:t>
            </a:r>
          </a:p>
          <a:p>
            <a:r>
              <a:rPr lang="en-US" dirty="0"/>
              <a:t>The syntax for the copy constructor looks like this:</a:t>
            </a:r>
          </a:p>
          <a:p>
            <a:pPr marL="914400" lvl="2" indent="0">
              <a:buNone/>
            </a:pPr>
            <a:r>
              <a:rPr lang="en-US" sz="2400" b="1" dirty="0" err="1"/>
              <a:t>MyClass</a:t>
            </a:r>
            <a:r>
              <a:rPr lang="en-US" sz="2400" b="1" dirty="0"/>
              <a:t> (const </a:t>
            </a:r>
            <a:r>
              <a:rPr lang="en-US" sz="2400" b="1" dirty="0" err="1"/>
              <a:t>MyClass</a:t>
            </a:r>
            <a:r>
              <a:rPr lang="en-US" sz="2400" b="1" dirty="0"/>
              <a:t>&amp; obj);</a:t>
            </a:r>
          </a:p>
          <a:p>
            <a:r>
              <a:rPr lang="en-US" dirty="0"/>
              <a:t>In the copy constructor you write the code to do the deep copy for your object.</a:t>
            </a:r>
          </a:p>
          <a:p>
            <a:r>
              <a:rPr lang="en-US" dirty="0"/>
              <a:t>The copy constructor is called whenever you pass an object by value and can be called explicitly</a:t>
            </a:r>
          </a:p>
        </p:txBody>
      </p:sp>
    </p:spTree>
    <p:extLst>
      <p:ext uri="{BB962C8B-B14F-4D97-AF65-F5344CB8AC3E}">
        <p14:creationId xmlns:p14="http://schemas.microsoft.com/office/powerpoint/2010/main" val="517641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91462-99F6-4060-AFCD-AC68A12E2141}"/>
              </a:ext>
            </a:extLst>
          </p:cNvPr>
          <p:cNvSpPr>
            <a:spLocks noGrp="1"/>
          </p:cNvSpPr>
          <p:nvPr>
            <p:ph type="title"/>
          </p:nvPr>
        </p:nvSpPr>
        <p:spPr/>
        <p:txBody>
          <a:bodyPr/>
          <a:lstStyle/>
          <a:p>
            <a:r>
              <a:rPr lang="en-US" dirty="0"/>
              <a:t>Copy Assignment Operator</a:t>
            </a:r>
          </a:p>
        </p:txBody>
      </p:sp>
      <p:sp>
        <p:nvSpPr>
          <p:cNvPr id="3" name="Content Placeholder 2">
            <a:extLst>
              <a:ext uri="{FF2B5EF4-FFF2-40B4-BE49-F238E27FC236}">
                <a16:creationId xmlns:a16="http://schemas.microsoft.com/office/drawing/2014/main" id="{4884D080-EC65-4927-98FE-4DB0F2A6212D}"/>
              </a:ext>
            </a:extLst>
          </p:cNvPr>
          <p:cNvSpPr>
            <a:spLocks noGrp="1"/>
          </p:cNvSpPr>
          <p:nvPr>
            <p:ph idx="1"/>
          </p:nvPr>
        </p:nvSpPr>
        <p:spPr>
          <a:xfrm>
            <a:off x="1141412" y="2249487"/>
            <a:ext cx="9905999" cy="4160838"/>
          </a:xfrm>
        </p:spPr>
        <p:txBody>
          <a:bodyPr>
            <a:normAutofit/>
          </a:bodyPr>
          <a:lstStyle/>
          <a:p>
            <a:r>
              <a:rPr lang="en-US" dirty="0"/>
              <a:t>Related to the copy constructor is the copy assignment operator.</a:t>
            </a:r>
          </a:p>
          <a:p>
            <a:r>
              <a:rPr lang="en-US" dirty="0"/>
              <a:t>Just like with the copy constructor, by default when you assign one object to another, the program makes a shallow copy, and any pointers are just copied over; a copy of the data the pointer is pointing to is not made.</a:t>
            </a:r>
          </a:p>
          <a:p>
            <a:r>
              <a:rPr lang="en-US" dirty="0"/>
              <a:t>To solve this, we need to write a copy assignment operator to make the deep copy</a:t>
            </a:r>
          </a:p>
          <a:p>
            <a:r>
              <a:rPr lang="en-US" dirty="0"/>
              <a:t>The syntax for the copy assignment operator is</a:t>
            </a:r>
          </a:p>
          <a:p>
            <a:pPr marL="914400" lvl="2" indent="0">
              <a:buNone/>
            </a:pPr>
            <a:r>
              <a:rPr lang="en-US" sz="2200" b="1" dirty="0" err="1"/>
              <a:t>MyClass</a:t>
            </a:r>
            <a:r>
              <a:rPr lang="en-US" sz="2200" b="1" dirty="0"/>
              <a:t> &amp; operator= (const </a:t>
            </a:r>
            <a:r>
              <a:rPr lang="en-US" sz="2200" b="1" dirty="0" err="1"/>
              <a:t>myClass</a:t>
            </a:r>
            <a:r>
              <a:rPr lang="en-US" sz="2200" b="1" dirty="0"/>
              <a:t>&amp; obj){…}</a:t>
            </a:r>
          </a:p>
        </p:txBody>
      </p:sp>
    </p:spTree>
    <p:extLst>
      <p:ext uri="{BB962C8B-B14F-4D97-AF65-F5344CB8AC3E}">
        <p14:creationId xmlns:p14="http://schemas.microsoft.com/office/powerpoint/2010/main" val="28678259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F5C39-5648-4A76-9EA2-9741739FD9C0}"/>
              </a:ext>
            </a:extLst>
          </p:cNvPr>
          <p:cNvSpPr>
            <a:spLocks noGrp="1"/>
          </p:cNvSpPr>
          <p:nvPr>
            <p:ph type="title"/>
          </p:nvPr>
        </p:nvSpPr>
        <p:spPr/>
        <p:txBody>
          <a:bodyPr/>
          <a:lstStyle/>
          <a:p>
            <a:r>
              <a:rPr lang="en-US" dirty="0"/>
              <a:t>Rule of Three</a:t>
            </a:r>
          </a:p>
        </p:txBody>
      </p:sp>
      <p:sp>
        <p:nvSpPr>
          <p:cNvPr id="3" name="Content Placeholder 2">
            <a:extLst>
              <a:ext uri="{FF2B5EF4-FFF2-40B4-BE49-F238E27FC236}">
                <a16:creationId xmlns:a16="http://schemas.microsoft.com/office/drawing/2014/main" id="{E49C5076-D74E-4DE7-82A9-F5487D28BE3A}"/>
              </a:ext>
            </a:extLst>
          </p:cNvPr>
          <p:cNvSpPr>
            <a:spLocks noGrp="1"/>
          </p:cNvSpPr>
          <p:nvPr>
            <p:ph idx="1"/>
          </p:nvPr>
        </p:nvSpPr>
        <p:spPr/>
        <p:txBody>
          <a:bodyPr/>
          <a:lstStyle/>
          <a:p>
            <a:r>
              <a:rPr lang="en-US" dirty="0"/>
              <a:t>The destructor, copy constructor, and copy assignment operator are all related to each other.</a:t>
            </a:r>
          </a:p>
          <a:p>
            <a:r>
              <a:rPr lang="en-US" dirty="0"/>
              <a:t>They are only needed if you have dynamic memory allocation in your class, but …</a:t>
            </a:r>
          </a:p>
          <a:p>
            <a:r>
              <a:rPr lang="en-US" dirty="0"/>
              <a:t>If you implement one of them, you should implement all three or your object may not function correctly</a:t>
            </a:r>
          </a:p>
          <a:p>
            <a:pPr marL="0" indent="0">
              <a:buNone/>
            </a:pPr>
            <a:endParaRPr lang="en-US" dirty="0"/>
          </a:p>
        </p:txBody>
      </p:sp>
    </p:spTree>
    <p:extLst>
      <p:ext uri="{BB962C8B-B14F-4D97-AF65-F5344CB8AC3E}">
        <p14:creationId xmlns:p14="http://schemas.microsoft.com/office/powerpoint/2010/main" val="42563797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68C04-6EA6-AB1A-E6E0-8D69AD73C0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47A8B46-62C9-BD38-1D6A-0CD18D50329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89232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612A18-5B42-D40F-E45E-5CFAEC44491D}"/>
              </a:ext>
            </a:extLst>
          </p:cNvPr>
          <p:cNvSpPr>
            <a:spLocks noGrp="1"/>
          </p:cNvSpPr>
          <p:nvPr>
            <p:ph type="ctrTitle"/>
          </p:nvPr>
        </p:nvSpPr>
        <p:spPr/>
        <p:txBody>
          <a:bodyPr/>
          <a:lstStyle/>
          <a:p>
            <a:r>
              <a:rPr lang="en-US" dirty="0"/>
              <a:t>Inheritance</a:t>
            </a:r>
          </a:p>
        </p:txBody>
      </p:sp>
      <p:sp>
        <p:nvSpPr>
          <p:cNvPr id="5" name="Subtitle 4">
            <a:extLst>
              <a:ext uri="{FF2B5EF4-FFF2-40B4-BE49-F238E27FC236}">
                <a16:creationId xmlns:a16="http://schemas.microsoft.com/office/drawing/2014/main" id="{689E028B-F61C-084C-3C2D-F68E853644C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778627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49970-9D82-4993-A69A-935022CE8B28}"/>
              </a:ext>
            </a:extLst>
          </p:cNvPr>
          <p:cNvSpPr>
            <a:spLocks noGrp="1"/>
          </p:cNvSpPr>
          <p:nvPr>
            <p:ph type="title"/>
          </p:nvPr>
        </p:nvSpPr>
        <p:spPr/>
        <p:txBody>
          <a:bodyPr/>
          <a:lstStyle/>
          <a:p>
            <a:r>
              <a:rPr lang="en-US" dirty="0"/>
              <a:t>Inheritance syntax</a:t>
            </a:r>
          </a:p>
        </p:txBody>
      </p:sp>
      <p:sp>
        <p:nvSpPr>
          <p:cNvPr id="3" name="Content Placeholder 2">
            <a:extLst>
              <a:ext uri="{FF2B5EF4-FFF2-40B4-BE49-F238E27FC236}">
                <a16:creationId xmlns:a16="http://schemas.microsoft.com/office/drawing/2014/main" id="{3BA4BD60-AAB5-4F58-BB64-346426E3E193}"/>
              </a:ext>
            </a:extLst>
          </p:cNvPr>
          <p:cNvSpPr>
            <a:spLocks noGrp="1"/>
          </p:cNvSpPr>
          <p:nvPr>
            <p:ph idx="1"/>
          </p:nvPr>
        </p:nvSpPr>
        <p:spPr/>
        <p:txBody>
          <a:bodyPr>
            <a:normAutofit/>
          </a:bodyPr>
          <a:lstStyle/>
          <a:p>
            <a:r>
              <a:rPr lang="en-US" dirty="0"/>
              <a:t>To declare a class to be a subclass of another, we specify the base class after the name of new class, separated by a colon and a member access modifier</a:t>
            </a:r>
          </a:p>
          <a:p>
            <a:pPr marL="914400" lvl="2" indent="0">
              <a:buNone/>
            </a:pPr>
            <a:r>
              <a:rPr lang="en-US" sz="2400" dirty="0"/>
              <a:t>class </a:t>
            </a:r>
            <a:r>
              <a:rPr lang="en-US" sz="2400" dirty="0" err="1"/>
              <a:t>GraphicNovel</a:t>
            </a:r>
            <a:r>
              <a:rPr lang="en-US" sz="2400" dirty="0"/>
              <a:t> </a:t>
            </a:r>
            <a:r>
              <a:rPr lang="en-US" sz="2400" b="1" dirty="0">
                <a:solidFill>
                  <a:srgbClr val="FFFF00"/>
                </a:solidFill>
              </a:rPr>
              <a:t>: public Book </a:t>
            </a:r>
            <a:r>
              <a:rPr lang="en-US" sz="2400" dirty="0"/>
              <a:t>{</a:t>
            </a:r>
          </a:p>
          <a:p>
            <a:pPr marL="1371600" lvl="3" indent="0">
              <a:buNone/>
            </a:pPr>
            <a:r>
              <a:rPr lang="en-US" sz="2400" dirty="0"/>
              <a:t>// class definition</a:t>
            </a:r>
          </a:p>
          <a:p>
            <a:pPr marL="914400" lvl="2" indent="0">
              <a:buNone/>
            </a:pPr>
            <a:r>
              <a:rPr lang="en-US" sz="2400" dirty="0"/>
              <a:t>};</a:t>
            </a:r>
          </a:p>
          <a:p>
            <a:r>
              <a:rPr lang="en-US" dirty="0"/>
              <a:t>The access modifier affects how the child class sees the members of the parent class – we almost always use public (more on this in a minute)</a:t>
            </a:r>
          </a:p>
        </p:txBody>
      </p:sp>
    </p:spTree>
    <p:extLst>
      <p:ext uri="{BB962C8B-B14F-4D97-AF65-F5344CB8AC3E}">
        <p14:creationId xmlns:p14="http://schemas.microsoft.com/office/powerpoint/2010/main" val="958956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DC655-F60D-4F24-9980-E0A65476C7CC}"/>
              </a:ext>
            </a:extLst>
          </p:cNvPr>
          <p:cNvSpPr>
            <a:spLocks noGrp="1"/>
          </p:cNvSpPr>
          <p:nvPr>
            <p:ph type="title"/>
          </p:nvPr>
        </p:nvSpPr>
        <p:spPr/>
        <p:txBody>
          <a:bodyPr/>
          <a:lstStyle/>
          <a:p>
            <a:r>
              <a:rPr lang="en-US" dirty="0"/>
              <a:t>Access to members of the Base class</a:t>
            </a:r>
          </a:p>
        </p:txBody>
      </p:sp>
      <p:sp>
        <p:nvSpPr>
          <p:cNvPr id="3" name="Content Placeholder 2">
            <a:extLst>
              <a:ext uri="{FF2B5EF4-FFF2-40B4-BE49-F238E27FC236}">
                <a16:creationId xmlns:a16="http://schemas.microsoft.com/office/drawing/2014/main" id="{923042DA-08CA-4848-83D6-3B696BF38AEA}"/>
              </a:ext>
            </a:extLst>
          </p:cNvPr>
          <p:cNvSpPr>
            <a:spLocks noGrp="1"/>
          </p:cNvSpPr>
          <p:nvPr>
            <p:ph idx="1"/>
          </p:nvPr>
        </p:nvSpPr>
        <p:spPr>
          <a:xfrm>
            <a:off x="1141412" y="2249486"/>
            <a:ext cx="9905999" cy="4266723"/>
          </a:xfrm>
        </p:spPr>
        <p:txBody>
          <a:bodyPr>
            <a:normAutofit fontScale="92500"/>
          </a:bodyPr>
          <a:lstStyle/>
          <a:p>
            <a:r>
              <a:rPr lang="en-US" dirty="0"/>
              <a:t>The derived class can access the public methods of the base class just like anyone else can.</a:t>
            </a:r>
          </a:p>
          <a:p>
            <a:r>
              <a:rPr lang="en-US" dirty="0"/>
              <a:t>And just like anyone else, the private members of the base class are inaccessible to the derived class.</a:t>
            </a:r>
          </a:p>
          <a:p>
            <a:pPr lvl="1"/>
            <a:r>
              <a:rPr lang="en-US" dirty="0"/>
              <a:t>They are part of the class, but can only be accessed through the public methods</a:t>
            </a:r>
          </a:p>
          <a:p>
            <a:r>
              <a:rPr lang="en-US" dirty="0"/>
              <a:t>There is a third access modifier – </a:t>
            </a:r>
            <a:r>
              <a:rPr lang="en-US" b="1" dirty="0"/>
              <a:t>protected</a:t>
            </a:r>
            <a:r>
              <a:rPr lang="en-US" dirty="0"/>
              <a:t> – if a member (variable or method) of a class is declared as protected it is</a:t>
            </a:r>
          </a:p>
          <a:p>
            <a:pPr lvl="1"/>
            <a:r>
              <a:rPr lang="en-US" dirty="0"/>
              <a:t>visible to all members of the class but unavailable to the outside world (like private members)</a:t>
            </a:r>
          </a:p>
          <a:p>
            <a:pPr lvl="1"/>
            <a:r>
              <a:rPr lang="en-US" dirty="0"/>
              <a:t>but derived classes can see it and access it directly as if it were public to them</a:t>
            </a:r>
          </a:p>
        </p:txBody>
      </p:sp>
    </p:spTree>
    <p:extLst>
      <p:ext uri="{BB962C8B-B14F-4D97-AF65-F5344CB8AC3E}">
        <p14:creationId xmlns:p14="http://schemas.microsoft.com/office/powerpoint/2010/main" val="1991641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38ADD-4626-424A-ABF3-519A286074FF}"/>
              </a:ext>
            </a:extLst>
          </p:cNvPr>
          <p:cNvSpPr>
            <a:spLocks noGrp="1"/>
          </p:cNvSpPr>
          <p:nvPr>
            <p:ph type="title"/>
          </p:nvPr>
        </p:nvSpPr>
        <p:spPr/>
        <p:txBody>
          <a:bodyPr/>
          <a:lstStyle/>
          <a:p>
            <a:r>
              <a:rPr lang="en-US" dirty="0"/>
              <a:t>Using a class</a:t>
            </a:r>
          </a:p>
        </p:txBody>
      </p:sp>
      <p:sp>
        <p:nvSpPr>
          <p:cNvPr id="3" name="Content Placeholder 2">
            <a:extLst>
              <a:ext uri="{FF2B5EF4-FFF2-40B4-BE49-F238E27FC236}">
                <a16:creationId xmlns:a16="http://schemas.microsoft.com/office/drawing/2014/main" id="{5B58F238-77BD-4083-8189-C0C9D4D8E022}"/>
              </a:ext>
            </a:extLst>
          </p:cNvPr>
          <p:cNvSpPr>
            <a:spLocks noGrp="1"/>
          </p:cNvSpPr>
          <p:nvPr>
            <p:ph idx="1"/>
          </p:nvPr>
        </p:nvSpPr>
        <p:spPr/>
        <p:txBody>
          <a:bodyPr/>
          <a:lstStyle/>
          <a:p>
            <a:r>
              <a:rPr lang="en-US" dirty="0"/>
              <a:t>Once a class is defined, we can declare variables of the class (create objects) just like any other variable:</a:t>
            </a:r>
          </a:p>
          <a:p>
            <a:pPr lvl="1"/>
            <a:r>
              <a:rPr lang="en-US" dirty="0"/>
              <a:t>Book </a:t>
            </a:r>
            <a:r>
              <a:rPr lang="en-US" dirty="0" err="1"/>
              <a:t>myBook</a:t>
            </a:r>
            <a:r>
              <a:rPr lang="en-US" dirty="0"/>
              <a:t>;</a:t>
            </a:r>
          </a:p>
          <a:p>
            <a:r>
              <a:rPr lang="en-US" dirty="0"/>
              <a:t>To use class methods (function) we use the member access operator </a:t>
            </a:r>
            <a:r>
              <a:rPr lang="en-US" dirty="0">
                <a:sym typeface="Wingdings" panose="05000000000000000000" pitchFamily="2" charset="2"/>
              </a:rPr>
              <a:t> .</a:t>
            </a:r>
          </a:p>
          <a:p>
            <a:pPr lvl="1"/>
            <a:r>
              <a:rPr lang="en-US" dirty="0" err="1">
                <a:sym typeface="Wingdings" panose="05000000000000000000" pitchFamily="2" charset="2"/>
              </a:rPr>
              <a:t>myBook.SetTitle</a:t>
            </a:r>
            <a:r>
              <a:rPr lang="en-US" dirty="0">
                <a:sym typeface="Wingdings" panose="05000000000000000000" pitchFamily="2" charset="2"/>
              </a:rPr>
              <a:t>(“Discovery”)</a:t>
            </a:r>
          </a:p>
          <a:p>
            <a:pPr lvl="1"/>
            <a:r>
              <a:rPr lang="en-US" dirty="0" err="1">
                <a:sym typeface="Wingdings" panose="05000000000000000000" pitchFamily="2" charset="2"/>
              </a:rPr>
              <a:t>myBook.SetAuthor</a:t>
            </a:r>
            <a:r>
              <a:rPr lang="en-US" dirty="0">
                <a:sym typeface="Wingdings" panose="05000000000000000000" pitchFamily="2" charset="2"/>
              </a:rPr>
              <a:t>(“Tom Stephens);</a:t>
            </a:r>
            <a:endParaRPr lang="en-US" dirty="0"/>
          </a:p>
        </p:txBody>
      </p:sp>
    </p:spTree>
    <p:extLst>
      <p:ext uri="{BB962C8B-B14F-4D97-AF65-F5344CB8AC3E}">
        <p14:creationId xmlns:p14="http://schemas.microsoft.com/office/powerpoint/2010/main" val="352298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F071F-B8EC-405C-8B68-53D09F5B2191}"/>
              </a:ext>
            </a:extLst>
          </p:cNvPr>
          <p:cNvSpPr>
            <a:spLocks noGrp="1"/>
          </p:cNvSpPr>
          <p:nvPr>
            <p:ph type="title"/>
          </p:nvPr>
        </p:nvSpPr>
        <p:spPr/>
        <p:txBody>
          <a:bodyPr/>
          <a:lstStyle/>
          <a:p>
            <a:r>
              <a:rPr lang="en-US" dirty="0"/>
              <a:t>The member access modifier</a:t>
            </a:r>
          </a:p>
        </p:txBody>
      </p:sp>
      <p:sp>
        <p:nvSpPr>
          <p:cNvPr id="3" name="Content Placeholder 2">
            <a:extLst>
              <a:ext uri="{FF2B5EF4-FFF2-40B4-BE49-F238E27FC236}">
                <a16:creationId xmlns:a16="http://schemas.microsoft.com/office/drawing/2014/main" id="{2E0275DC-F3E9-4A2B-878F-A05708E54DE6}"/>
              </a:ext>
            </a:extLst>
          </p:cNvPr>
          <p:cNvSpPr>
            <a:spLocks noGrp="1"/>
          </p:cNvSpPr>
          <p:nvPr>
            <p:ph idx="1"/>
          </p:nvPr>
        </p:nvSpPr>
        <p:spPr>
          <a:xfrm>
            <a:off x="1141412" y="2249487"/>
            <a:ext cx="9905999" cy="4328866"/>
          </a:xfrm>
        </p:spPr>
        <p:txBody>
          <a:bodyPr>
            <a:normAutofit fontScale="92500" lnSpcReduction="10000"/>
          </a:bodyPr>
          <a:lstStyle/>
          <a:p>
            <a:r>
              <a:rPr lang="en-US" dirty="0"/>
              <a:t>When inheriting from a base class we have three options for the member access modifier:</a:t>
            </a:r>
          </a:p>
          <a:p>
            <a:pPr lvl="1"/>
            <a:r>
              <a:rPr lang="en-US" b="1" dirty="0"/>
              <a:t>public</a:t>
            </a:r>
            <a:r>
              <a:rPr lang="en-US" dirty="0"/>
              <a:t> – everything in the base class has the same access level as it did in the base class – this is usually what we want</a:t>
            </a:r>
          </a:p>
          <a:p>
            <a:pPr lvl="1"/>
            <a:r>
              <a:rPr lang="en-US" b="1" dirty="0"/>
              <a:t>private</a:t>
            </a:r>
            <a:r>
              <a:rPr lang="en-US" dirty="0"/>
              <a:t> – everything in the base class is now considered private in the derived class.  If we don’t specify an access modifier, this is what we get by default.</a:t>
            </a:r>
          </a:p>
          <a:p>
            <a:pPr lvl="1"/>
            <a:r>
              <a:rPr lang="en-US" b="1" dirty="0"/>
              <a:t>protected</a:t>
            </a:r>
            <a:r>
              <a:rPr lang="en-US" dirty="0"/>
              <a:t> – everything that was public in the base class now becomes protected in the derived class</a:t>
            </a:r>
          </a:p>
          <a:p>
            <a:r>
              <a:rPr lang="en-US" dirty="0"/>
              <a:t>These access modifier don’t have an impact on access within the derived class, but rather on any classes derived from them and any code that wants to use the derived class.</a:t>
            </a:r>
          </a:p>
        </p:txBody>
      </p:sp>
    </p:spTree>
    <p:extLst>
      <p:ext uri="{BB962C8B-B14F-4D97-AF65-F5344CB8AC3E}">
        <p14:creationId xmlns:p14="http://schemas.microsoft.com/office/powerpoint/2010/main" val="38102401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9CE48-F37D-4868-BA15-D22EE5425826}"/>
              </a:ext>
            </a:extLst>
          </p:cNvPr>
          <p:cNvSpPr>
            <a:spLocks noGrp="1"/>
          </p:cNvSpPr>
          <p:nvPr>
            <p:ph type="title"/>
          </p:nvPr>
        </p:nvSpPr>
        <p:spPr/>
        <p:txBody>
          <a:bodyPr/>
          <a:lstStyle/>
          <a:p>
            <a:r>
              <a:rPr lang="en-US" dirty="0"/>
              <a:t>Overriding Methods</a:t>
            </a:r>
          </a:p>
        </p:txBody>
      </p:sp>
      <p:sp>
        <p:nvSpPr>
          <p:cNvPr id="3" name="Content Placeholder 2">
            <a:extLst>
              <a:ext uri="{FF2B5EF4-FFF2-40B4-BE49-F238E27FC236}">
                <a16:creationId xmlns:a16="http://schemas.microsoft.com/office/drawing/2014/main" id="{AF545FA4-6A5B-485E-9354-5E839291D9C9}"/>
              </a:ext>
            </a:extLst>
          </p:cNvPr>
          <p:cNvSpPr>
            <a:spLocks noGrp="1"/>
          </p:cNvSpPr>
          <p:nvPr>
            <p:ph idx="1"/>
          </p:nvPr>
        </p:nvSpPr>
        <p:spPr>
          <a:xfrm>
            <a:off x="1141412" y="2249486"/>
            <a:ext cx="9905999" cy="3989995"/>
          </a:xfrm>
        </p:spPr>
        <p:txBody>
          <a:bodyPr>
            <a:normAutofit/>
          </a:bodyPr>
          <a:lstStyle/>
          <a:p>
            <a:r>
              <a:rPr lang="en-US" dirty="0"/>
              <a:t>Sometimes (often) we need a method that was defined in the base class to do something slightly different in our base class.</a:t>
            </a:r>
          </a:p>
          <a:p>
            <a:r>
              <a:rPr lang="en-US" dirty="0"/>
              <a:t>If we declare the same method, with the same return type and parameters, as part of our base class, we are overriding the method.  </a:t>
            </a:r>
          </a:p>
          <a:p>
            <a:r>
              <a:rPr lang="en-US" dirty="0"/>
              <a:t>When we call the method on an object of our derived class, we’ll get the functionality defined in the derived class, not the base class</a:t>
            </a:r>
          </a:p>
        </p:txBody>
      </p:sp>
    </p:spTree>
    <p:extLst>
      <p:ext uri="{BB962C8B-B14F-4D97-AF65-F5344CB8AC3E}">
        <p14:creationId xmlns:p14="http://schemas.microsoft.com/office/powerpoint/2010/main" val="1183294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9CE48-F37D-4868-BA15-D22EE5425826}"/>
              </a:ext>
            </a:extLst>
          </p:cNvPr>
          <p:cNvSpPr>
            <a:spLocks noGrp="1"/>
          </p:cNvSpPr>
          <p:nvPr>
            <p:ph type="title"/>
          </p:nvPr>
        </p:nvSpPr>
        <p:spPr/>
        <p:txBody>
          <a:bodyPr/>
          <a:lstStyle/>
          <a:p>
            <a:r>
              <a:rPr lang="en-US" dirty="0"/>
              <a:t>Overriding Methods II</a:t>
            </a:r>
          </a:p>
        </p:txBody>
      </p:sp>
      <p:sp>
        <p:nvSpPr>
          <p:cNvPr id="3" name="Content Placeholder 2">
            <a:extLst>
              <a:ext uri="{FF2B5EF4-FFF2-40B4-BE49-F238E27FC236}">
                <a16:creationId xmlns:a16="http://schemas.microsoft.com/office/drawing/2014/main" id="{AF545FA4-6A5B-485E-9354-5E839291D9C9}"/>
              </a:ext>
            </a:extLst>
          </p:cNvPr>
          <p:cNvSpPr>
            <a:spLocks noGrp="1"/>
          </p:cNvSpPr>
          <p:nvPr>
            <p:ph idx="1"/>
          </p:nvPr>
        </p:nvSpPr>
        <p:spPr>
          <a:xfrm>
            <a:off x="1141412" y="2249486"/>
            <a:ext cx="9905999" cy="3989995"/>
          </a:xfrm>
        </p:spPr>
        <p:txBody>
          <a:bodyPr>
            <a:normAutofit/>
          </a:bodyPr>
          <a:lstStyle/>
          <a:p>
            <a:r>
              <a:rPr lang="en-US" dirty="0"/>
              <a:t>If we want to call the overridden function from the base class, we use the base class name together with the scope resolution operator to call the method</a:t>
            </a:r>
          </a:p>
          <a:p>
            <a:pPr marL="457200" lvl="1" indent="0">
              <a:buNone/>
            </a:pPr>
            <a:r>
              <a:rPr lang="en-US" sz="2400" dirty="0" err="1"/>
              <a:t>DerivedClass</a:t>
            </a:r>
            <a:r>
              <a:rPr lang="en-US" sz="2400" dirty="0"/>
              <a:t>::</a:t>
            </a:r>
            <a:r>
              <a:rPr lang="en-US" sz="2400" dirty="0" err="1"/>
              <a:t>SomeMethod</a:t>
            </a:r>
            <a:r>
              <a:rPr lang="en-US" sz="2400" dirty="0"/>
              <a:t>(int p1, int p2){</a:t>
            </a:r>
          </a:p>
          <a:p>
            <a:pPr marL="914400" lvl="2" indent="0">
              <a:buNone/>
            </a:pPr>
            <a:r>
              <a:rPr lang="en-US" sz="2400" dirty="0" err="1"/>
              <a:t>BaseClass</a:t>
            </a:r>
            <a:r>
              <a:rPr lang="en-US" sz="2400" dirty="0"/>
              <a:t>::</a:t>
            </a:r>
            <a:r>
              <a:rPr lang="en-US" sz="2400" dirty="0" err="1"/>
              <a:t>SomeMethod</a:t>
            </a:r>
            <a:r>
              <a:rPr lang="en-US" sz="2400" dirty="0"/>
              <a:t>(p1, p2);</a:t>
            </a:r>
          </a:p>
          <a:p>
            <a:pPr marL="914400" lvl="2" indent="0">
              <a:buNone/>
            </a:pPr>
            <a:r>
              <a:rPr lang="en-US" sz="2400" dirty="0"/>
              <a:t>// more code</a:t>
            </a:r>
          </a:p>
          <a:p>
            <a:pPr marL="457200" lvl="1" indent="0">
              <a:buNone/>
            </a:pPr>
            <a:r>
              <a:rPr lang="en-US" sz="2400" dirty="0"/>
              <a:t>};</a:t>
            </a:r>
          </a:p>
        </p:txBody>
      </p:sp>
    </p:spTree>
    <p:extLst>
      <p:ext uri="{BB962C8B-B14F-4D97-AF65-F5344CB8AC3E}">
        <p14:creationId xmlns:p14="http://schemas.microsoft.com/office/powerpoint/2010/main" val="15706697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1E677-814B-4E02-BBCE-290CEEF7BE5E}"/>
              </a:ext>
            </a:extLst>
          </p:cNvPr>
          <p:cNvSpPr>
            <a:spLocks noGrp="1"/>
          </p:cNvSpPr>
          <p:nvPr>
            <p:ph type="title"/>
          </p:nvPr>
        </p:nvSpPr>
        <p:spPr/>
        <p:txBody>
          <a:bodyPr/>
          <a:lstStyle/>
          <a:p>
            <a:r>
              <a:rPr lang="en-US" dirty="0"/>
              <a:t>Inheritance, constructors, &amp; initializer lists</a:t>
            </a:r>
          </a:p>
        </p:txBody>
      </p:sp>
      <p:sp>
        <p:nvSpPr>
          <p:cNvPr id="3" name="Content Placeholder 2">
            <a:extLst>
              <a:ext uri="{FF2B5EF4-FFF2-40B4-BE49-F238E27FC236}">
                <a16:creationId xmlns:a16="http://schemas.microsoft.com/office/drawing/2014/main" id="{506B8B64-7E7A-4C4E-BAEE-56511117CF09}"/>
              </a:ext>
            </a:extLst>
          </p:cNvPr>
          <p:cNvSpPr>
            <a:spLocks noGrp="1"/>
          </p:cNvSpPr>
          <p:nvPr>
            <p:ph idx="1"/>
          </p:nvPr>
        </p:nvSpPr>
        <p:spPr>
          <a:xfrm>
            <a:off x="1141412" y="2249487"/>
            <a:ext cx="9905999" cy="4177946"/>
          </a:xfrm>
        </p:spPr>
        <p:txBody>
          <a:bodyPr>
            <a:normAutofit/>
          </a:bodyPr>
          <a:lstStyle/>
          <a:p>
            <a:r>
              <a:rPr lang="en-US" dirty="0"/>
              <a:t>When we instantiate a derived class, the constructors of all the base class are called first and in order.</a:t>
            </a:r>
          </a:p>
          <a:p>
            <a:r>
              <a:rPr lang="en-US" dirty="0"/>
              <a:t>If one of our base classes doesn’t have a default constructor, or we want to call a non-default constructor, we need to call it in the initializer list</a:t>
            </a:r>
          </a:p>
          <a:p>
            <a:pPr marL="914400" lvl="2" indent="0">
              <a:buNone/>
            </a:pPr>
            <a:r>
              <a:rPr lang="en-US" sz="2400" dirty="0" err="1"/>
              <a:t>GraphicNovel</a:t>
            </a:r>
            <a:r>
              <a:rPr lang="en-US" sz="2400" dirty="0"/>
              <a:t>(string t, string a, int year, string </a:t>
            </a:r>
            <a:r>
              <a:rPr lang="en-US" sz="2400" dirty="0" err="1"/>
              <a:t>i</a:t>
            </a:r>
            <a:r>
              <a:rPr lang="en-US" sz="2400" dirty="0"/>
              <a:t>) </a:t>
            </a:r>
          </a:p>
          <a:p>
            <a:pPr marL="1371600" lvl="3" indent="0">
              <a:buNone/>
            </a:pPr>
            <a:r>
              <a:rPr lang="en-US" sz="2800" dirty="0"/>
              <a:t>: Book(t, a, year), illustrator(</a:t>
            </a:r>
            <a:r>
              <a:rPr lang="en-US" sz="2800" dirty="0" err="1"/>
              <a:t>i</a:t>
            </a:r>
            <a:r>
              <a:rPr lang="en-US" sz="2800" dirty="0"/>
              <a:t>){}</a:t>
            </a:r>
          </a:p>
          <a:p>
            <a:r>
              <a:rPr lang="en-US" dirty="0"/>
              <a:t>The call to the base class constructor has to be the first thing in the initializer list as it needs to be done first.</a:t>
            </a:r>
          </a:p>
        </p:txBody>
      </p:sp>
    </p:spTree>
    <p:extLst>
      <p:ext uri="{BB962C8B-B14F-4D97-AF65-F5344CB8AC3E}">
        <p14:creationId xmlns:p14="http://schemas.microsoft.com/office/powerpoint/2010/main" val="38375769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CAA7D-0C99-D48A-BB95-F8D796AA2EB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AA78D7B-C058-6108-6691-1C51D521FBB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768838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7D865A-762A-5A43-39C8-3ADFD28DF634}"/>
              </a:ext>
            </a:extLst>
          </p:cNvPr>
          <p:cNvSpPr>
            <a:spLocks noGrp="1"/>
          </p:cNvSpPr>
          <p:nvPr>
            <p:ph type="ctrTitle"/>
          </p:nvPr>
        </p:nvSpPr>
        <p:spPr/>
        <p:txBody>
          <a:bodyPr/>
          <a:lstStyle/>
          <a:p>
            <a:r>
              <a:rPr lang="en-US" dirty="0"/>
              <a:t>Polymorphism</a:t>
            </a:r>
          </a:p>
        </p:txBody>
      </p:sp>
      <p:sp>
        <p:nvSpPr>
          <p:cNvPr id="5" name="Subtitle 4">
            <a:extLst>
              <a:ext uri="{FF2B5EF4-FFF2-40B4-BE49-F238E27FC236}">
                <a16:creationId xmlns:a16="http://schemas.microsoft.com/office/drawing/2014/main" id="{BA170C75-8268-7480-72F1-B90973FD1F9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765118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A0B06-7FF2-4F52-AA7B-4E56F1D53A2C}"/>
              </a:ext>
            </a:extLst>
          </p:cNvPr>
          <p:cNvSpPr>
            <a:spLocks noGrp="1"/>
          </p:cNvSpPr>
          <p:nvPr>
            <p:ph type="title"/>
          </p:nvPr>
        </p:nvSpPr>
        <p:spPr/>
        <p:txBody>
          <a:bodyPr/>
          <a:lstStyle/>
          <a:p>
            <a:r>
              <a:rPr lang="en-US" dirty="0" err="1"/>
              <a:t>PolyMorphism</a:t>
            </a:r>
            <a:endParaRPr lang="en-US" dirty="0"/>
          </a:p>
        </p:txBody>
      </p:sp>
      <p:sp>
        <p:nvSpPr>
          <p:cNvPr id="3" name="Content Placeholder 2">
            <a:extLst>
              <a:ext uri="{FF2B5EF4-FFF2-40B4-BE49-F238E27FC236}">
                <a16:creationId xmlns:a16="http://schemas.microsoft.com/office/drawing/2014/main" id="{1F30BB5D-8099-4A09-B484-E4FC02EEBE4A}"/>
              </a:ext>
            </a:extLst>
          </p:cNvPr>
          <p:cNvSpPr>
            <a:spLocks noGrp="1"/>
          </p:cNvSpPr>
          <p:nvPr>
            <p:ph idx="1"/>
          </p:nvPr>
        </p:nvSpPr>
        <p:spPr>
          <a:xfrm>
            <a:off x="1141412" y="2249487"/>
            <a:ext cx="9905999" cy="4293356"/>
          </a:xfrm>
        </p:spPr>
        <p:txBody>
          <a:bodyPr>
            <a:normAutofit fontScale="92500"/>
          </a:bodyPr>
          <a:lstStyle/>
          <a:p>
            <a:r>
              <a:rPr lang="en-US" dirty="0"/>
              <a:t>poly </a:t>
            </a:r>
            <a:r>
              <a:rPr lang="en-US" dirty="0">
                <a:sym typeface="Wingdings" panose="05000000000000000000" pitchFamily="2" charset="2"/>
              </a:rPr>
              <a:t> many</a:t>
            </a:r>
          </a:p>
          <a:p>
            <a:r>
              <a:rPr lang="en-US" dirty="0">
                <a:sym typeface="Wingdings" panose="05000000000000000000" pitchFamily="2" charset="2"/>
              </a:rPr>
              <a:t>morph  change</a:t>
            </a:r>
          </a:p>
          <a:p>
            <a:r>
              <a:rPr lang="en-US" dirty="0">
                <a:sym typeface="Wingdings" panose="05000000000000000000" pitchFamily="2" charset="2"/>
              </a:rPr>
              <a:t>In programing it means that an object can take on many forms</a:t>
            </a:r>
          </a:p>
          <a:p>
            <a:r>
              <a:rPr lang="en-US" dirty="0">
                <a:sym typeface="Wingdings" panose="05000000000000000000" pitchFamily="2" charset="2"/>
              </a:rPr>
              <a:t>So far, what we’ve seen is compile-time polymorphism where the compiler figures out what method needs to be called on the various classes when the program is compiled</a:t>
            </a:r>
          </a:p>
          <a:p>
            <a:r>
              <a:rPr lang="en-US" dirty="0">
                <a:sym typeface="Wingdings" panose="05000000000000000000" pitchFamily="2" charset="2"/>
              </a:rPr>
              <a:t>Another type of polymorphism, called run-time polymorphism, exists</a:t>
            </a:r>
          </a:p>
          <a:p>
            <a:pPr lvl="1"/>
            <a:r>
              <a:rPr lang="en-US" dirty="0">
                <a:sym typeface="Wingdings" panose="05000000000000000000" pitchFamily="2" charset="2"/>
              </a:rPr>
              <a:t>the compiler can’t determine what method needs to be called and the program figures it out while it’s running</a:t>
            </a:r>
          </a:p>
          <a:p>
            <a:pPr lvl="1"/>
            <a:r>
              <a:rPr lang="en-US" dirty="0">
                <a:sym typeface="Wingdings" panose="05000000000000000000" pitchFamily="2" charset="2"/>
              </a:rPr>
              <a:t>this is a more interesting and more powerful form (and yes, it involves pointers)</a:t>
            </a:r>
            <a:endParaRPr lang="en-US" dirty="0"/>
          </a:p>
        </p:txBody>
      </p:sp>
    </p:spTree>
    <p:extLst>
      <p:ext uri="{BB962C8B-B14F-4D97-AF65-F5344CB8AC3E}">
        <p14:creationId xmlns:p14="http://schemas.microsoft.com/office/powerpoint/2010/main" val="23445028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D20B7-AC20-4513-B4E1-C9D1066BDB50}"/>
              </a:ext>
            </a:extLst>
          </p:cNvPr>
          <p:cNvSpPr>
            <a:spLocks noGrp="1"/>
          </p:cNvSpPr>
          <p:nvPr>
            <p:ph type="title"/>
          </p:nvPr>
        </p:nvSpPr>
        <p:spPr/>
        <p:txBody>
          <a:bodyPr/>
          <a:lstStyle/>
          <a:p>
            <a:r>
              <a:rPr lang="en-US" dirty="0"/>
              <a:t>Pointers to Base classes</a:t>
            </a:r>
          </a:p>
        </p:txBody>
      </p:sp>
      <p:sp>
        <p:nvSpPr>
          <p:cNvPr id="3" name="Content Placeholder 2">
            <a:extLst>
              <a:ext uri="{FF2B5EF4-FFF2-40B4-BE49-F238E27FC236}">
                <a16:creationId xmlns:a16="http://schemas.microsoft.com/office/drawing/2014/main" id="{71671D39-A2EB-4888-8426-E061B86B6B1A}"/>
              </a:ext>
            </a:extLst>
          </p:cNvPr>
          <p:cNvSpPr>
            <a:spLocks noGrp="1"/>
          </p:cNvSpPr>
          <p:nvPr>
            <p:ph idx="1"/>
          </p:nvPr>
        </p:nvSpPr>
        <p:spPr>
          <a:xfrm>
            <a:off x="1141412" y="2249486"/>
            <a:ext cx="9905999" cy="4142435"/>
          </a:xfrm>
        </p:spPr>
        <p:txBody>
          <a:bodyPr>
            <a:normAutofit/>
          </a:bodyPr>
          <a:lstStyle/>
          <a:p>
            <a:r>
              <a:rPr lang="en-US" dirty="0"/>
              <a:t>One example of runtime polymorphism is using a pointer to the base class to hold objects of the base class or any derived classes</a:t>
            </a:r>
          </a:p>
          <a:p>
            <a:pPr marL="914400" lvl="2" indent="0">
              <a:buNone/>
            </a:pPr>
            <a:r>
              <a:rPr lang="en-US" sz="2200" dirty="0"/>
              <a:t>Book * </a:t>
            </a:r>
            <a:r>
              <a:rPr lang="en-US" sz="2200" dirty="0" err="1"/>
              <a:t>bPtr</a:t>
            </a:r>
            <a:r>
              <a:rPr lang="en-US" sz="2200" dirty="0"/>
              <a:t> = new </a:t>
            </a:r>
            <a:r>
              <a:rPr lang="en-US" sz="2200" dirty="0" err="1"/>
              <a:t>GraphicNovel</a:t>
            </a:r>
            <a:r>
              <a:rPr lang="en-US" sz="2200" dirty="0"/>
              <a:t>;</a:t>
            </a:r>
          </a:p>
          <a:p>
            <a:r>
              <a:rPr lang="en-US" dirty="0"/>
              <a:t>There are some limitations here though</a:t>
            </a:r>
          </a:p>
          <a:p>
            <a:pPr lvl="1"/>
            <a:r>
              <a:rPr lang="en-US" dirty="0"/>
              <a:t>Using the pointer to the base class, we only have access to methods declared in the base class</a:t>
            </a:r>
          </a:p>
          <a:p>
            <a:pPr lvl="1"/>
            <a:r>
              <a:rPr lang="en-US" dirty="0"/>
              <a:t>And unless we do a bit more work, we only get the implementation of that function from the base class.  If we overrode the function in the child class, that overridden function is not called</a:t>
            </a:r>
          </a:p>
        </p:txBody>
      </p:sp>
    </p:spTree>
    <p:extLst>
      <p:ext uri="{BB962C8B-B14F-4D97-AF65-F5344CB8AC3E}">
        <p14:creationId xmlns:p14="http://schemas.microsoft.com/office/powerpoint/2010/main" val="15129410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D358E-60AC-4592-90D2-1EE38A291CB9}"/>
              </a:ext>
            </a:extLst>
          </p:cNvPr>
          <p:cNvSpPr>
            <a:spLocks noGrp="1"/>
          </p:cNvSpPr>
          <p:nvPr>
            <p:ph type="title"/>
          </p:nvPr>
        </p:nvSpPr>
        <p:spPr/>
        <p:txBody>
          <a:bodyPr/>
          <a:lstStyle/>
          <a:p>
            <a:r>
              <a:rPr lang="en-US" dirty="0"/>
              <a:t>Virtual Functions</a:t>
            </a:r>
          </a:p>
        </p:txBody>
      </p:sp>
      <p:sp>
        <p:nvSpPr>
          <p:cNvPr id="3" name="Content Placeholder 2">
            <a:extLst>
              <a:ext uri="{FF2B5EF4-FFF2-40B4-BE49-F238E27FC236}">
                <a16:creationId xmlns:a16="http://schemas.microsoft.com/office/drawing/2014/main" id="{81749658-F0BB-413C-9D57-064EB28B84C6}"/>
              </a:ext>
            </a:extLst>
          </p:cNvPr>
          <p:cNvSpPr>
            <a:spLocks noGrp="1"/>
          </p:cNvSpPr>
          <p:nvPr>
            <p:ph idx="1"/>
          </p:nvPr>
        </p:nvSpPr>
        <p:spPr>
          <a:xfrm>
            <a:off x="1141412" y="2249486"/>
            <a:ext cx="9905999" cy="3989995"/>
          </a:xfrm>
        </p:spPr>
        <p:txBody>
          <a:bodyPr>
            <a:normAutofit lnSpcReduction="10000"/>
          </a:bodyPr>
          <a:lstStyle/>
          <a:p>
            <a:r>
              <a:rPr lang="en-US" dirty="0"/>
              <a:t>But we can solve this issue.</a:t>
            </a:r>
          </a:p>
          <a:p>
            <a:r>
              <a:rPr lang="en-US" dirty="0"/>
              <a:t>To call the overridden function in the child class, we simply declare the method to be virtual in the base class</a:t>
            </a:r>
          </a:p>
          <a:p>
            <a:pPr marL="914400" lvl="2" indent="0">
              <a:spcBef>
                <a:spcPts val="0"/>
              </a:spcBef>
              <a:buNone/>
            </a:pPr>
            <a:r>
              <a:rPr lang="en-US" sz="2200" dirty="0"/>
              <a:t>class Base {</a:t>
            </a:r>
          </a:p>
          <a:p>
            <a:pPr marL="914400" lvl="2" indent="0">
              <a:spcBef>
                <a:spcPts val="0"/>
              </a:spcBef>
              <a:buNone/>
            </a:pPr>
            <a:r>
              <a:rPr lang="en-US" sz="2200" dirty="0"/>
              <a:t>public:</a:t>
            </a:r>
          </a:p>
          <a:p>
            <a:pPr marL="1371600" lvl="3" indent="0">
              <a:spcBef>
                <a:spcPts val="0"/>
              </a:spcBef>
              <a:buNone/>
            </a:pPr>
            <a:r>
              <a:rPr lang="en-US" sz="2200" dirty="0"/>
              <a:t>virtual void </a:t>
            </a:r>
            <a:r>
              <a:rPr lang="en-US" sz="2200" dirty="0" err="1"/>
              <a:t>SomeFunction</a:t>
            </a:r>
            <a:r>
              <a:rPr lang="en-US" sz="2200" dirty="0"/>
              <a:t>();</a:t>
            </a:r>
          </a:p>
          <a:p>
            <a:pPr marL="914400" lvl="2" indent="0">
              <a:spcBef>
                <a:spcPts val="0"/>
              </a:spcBef>
              <a:buNone/>
            </a:pPr>
            <a:r>
              <a:rPr lang="en-US" sz="2200" dirty="0"/>
              <a:t>};</a:t>
            </a:r>
          </a:p>
          <a:p>
            <a:r>
              <a:rPr lang="en-US" dirty="0"/>
              <a:t>When a method is declared virtual, the program will look to see if there is a version in the derived class and call that one instead</a:t>
            </a:r>
          </a:p>
        </p:txBody>
      </p:sp>
    </p:spTree>
    <p:extLst>
      <p:ext uri="{BB962C8B-B14F-4D97-AF65-F5344CB8AC3E}">
        <p14:creationId xmlns:p14="http://schemas.microsoft.com/office/powerpoint/2010/main" val="36503005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B2062-45E2-461C-8313-9244CA26B4C0}"/>
              </a:ext>
            </a:extLst>
          </p:cNvPr>
          <p:cNvSpPr>
            <a:spLocks noGrp="1"/>
          </p:cNvSpPr>
          <p:nvPr>
            <p:ph type="title"/>
          </p:nvPr>
        </p:nvSpPr>
        <p:spPr/>
        <p:txBody>
          <a:bodyPr/>
          <a:lstStyle/>
          <a:p>
            <a:r>
              <a:rPr lang="en-US" dirty="0"/>
              <a:t>A note on Destructors</a:t>
            </a:r>
          </a:p>
        </p:txBody>
      </p:sp>
      <p:sp>
        <p:nvSpPr>
          <p:cNvPr id="3" name="Content Placeholder 2">
            <a:extLst>
              <a:ext uri="{FF2B5EF4-FFF2-40B4-BE49-F238E27FC236}">
                <a16:creationId xmlns:a16="http://schemas.microsoft.com/office/drawing/2014/main" id="{908B9FF0-7991-4A80-8B79-D2DFA2EED1AB}"/>
              </a:ext>
            </a:extLst>
          </p:cNvPr>
          <p:cNvSpPr>
            <a:spLocks noGrp="1"/>
          </p:cNvSpPr>
          <p:nvPr>
            <p:ph idx="1"/>
          </p:nvPr>
        </p:nvSpPr>
        <p:spPr/>
        <p:txBody>
          <a:bodyPr/>
          <a:lstStyle/>
          <a:p>
            <a:r>
              <a:rPr lang="en-US" dirty="0"/>
              <a:t>If you have a class that contains virtual functions, you should always declare the destructor of that class to be virtual as well:</a:t>
            </a:r>
          </a:p>
          <a:p>
            <a:pPr marL="914400" lvl="2" indent="0">
              <a:buNone/>
            </a:pPr>
            <a:r>
              <a:rPr lang="en-US" sz="2400" dirty="0"/>
              <a:t>virtual ~</a:t>
            </a:r>
            <a:r>
              <a:rPr lang="en-US" sz="2400" dirty="0" err="1"/>
              <a:t>MyClass</a:t>
            </a:r>
            <a:r>
              <a:rPr lang="en-US" sz="2400" dirty="0"/>
              <a:t>();</a:t>
            </a:r>
          </a:p>
          <a:p>
            <a:r>
              <a:rPr lang="en-US" dirty="0"/>
              <a:t>If you don’t and are accessing a derived class through a pointer to the base class, only the base class destructor will be called – this could result in a memory leak.</a:t>
            </a:r>
          </a:p>
        </p:txBody>
      </p:sp>
    </p:spTree>
    <p:extLst>
      <p:ext uri="{BB962C8B-B14F-4D97-AF65-F5344CB8AC3E}">
        <p14:creationId xmlns:p14="http://schemas.microsoft.com/office/powerpoint/2010/main" val="2699237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D48DE-F521-4F52-BB9F-2A59EBFA8D42}"/>
              </a:ext>
            </a:extLst>
          </p:cNvPr>
          <p:cNvSpPr>
            <a:spLocks noGrp="1"/>
          </p:cNvSpPr>
          <p:nvPr>
            <p:ph type="title"/>
          </p:nvPr>
        </p:nvSpPr>
        <p:spPr/>
        <p:txBody>
          <a:bodyPr/>
          <a:lstStyle/>
          <a:p>
            <a:r>
              <a:rPr lang="en-US" dirty="0"/>
              <a:t>Mutators, Accessor, &amp; private Helpers</a:t>
            </a:r>
          </a:p>
        </p:txBody>
      </p:sp>
      <p:sp>
        <p:nvSpPr>
          <p:cNvPr id="3" name="Content Placeholder 2">
            <a:extLst>
              <a:ext uri="{FF2B5EF4-FFF2-40B4-BE49-F238E27FC236}">
                <a16:creationId xmlns:a16="http://schemas.microsoft.com/office/drawing/2014/main" id="{4151691A-F70D-4B8D-9A07-D8BF90AA0A06}"/>
              </a:ext>
            </a:extLst>
          </p:cNvPr>
          <p:cNvSpPr>
            <a:spLocks noGrp="1"/>
          </p:cNvSpPr>
          <p:nvPr>
            <p:ph idx="1"/>
          </p:nvPr>
        </p:nvSpPr>
        <p:spPr/>
        <p:txBody>
          <a:bodyPr/>
          <a:lstStyle/>
          <a:p>
            <a:r>
              <a:rPr lang="en-US" dirty="0"/>
              <a:t>Mutator are a general term for any class method that changes the internal data values of a class</a:t>
            </a:r>
          </a:p>
          <a:p>
            <a:r>
              <a:rPr lang="en-US" dirty="0"/>
              <a:t>Accessors are a general term for any class method that simply returns information about a class without changing the class</a:t>
            </a:r>
          </a:p>
          <a:p>
            <a:r>
              <a:rPr lang="en-US" dirty="0"/>
              <a:t>Private helpers are class method, declared in the private section, that only other methods in the class can access</a:t>
            </a:r>
          </a:p>
        </p:txBody>
      </p:sp>
    </p:spTree>
    <p:extLst>
      <p:ext uri="{BB962C8B-B14F-4D97-AF65-F5344CB8AC3E}">
        <p14:creationId xmlns:p14="http://schemas.microsoft.com/office/powerpoint/2010/main" val="22947030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1BEA8-3D5A-42D7-82AA-A79E0868EC06}"/>
              </a:ext>
            </a:extLst>
          </p:cNvPr>
          <p:cNvSpPr>
            <a:spLocks noGrp="1"/>
          </p:cNvSpPr>
          <p:nvPr>
            <p:ph type="title"/>
          </p:nvPr>
        </p:nvSpPr>
        <p:spPr/>
        <p:txBody>
          <a:bodyPr/>
          <a:lstStyle/>
          <a:p>
            <a:r>
              <a:rPr lang="en-US" dirty="0"/>
              <a:t>Pure Virtual Functions</a:t>
            </a:r>
          </a:p>
        </p:txBody>
      </p:sp>
      <p:sp>
        <p:nvSpPr>
          <p:cNvPr id="3" name="Content Placeholder 2">
            <a:extLst>
              <a:ext uri="{FF2B5EF4-FFF2-40B4-BE49-F238E27FC236}">
                <a16:creationId xmlns:a16="http://schemas.microsoft.com/office/drawing/2014/main" id="{2AA9B7ED-74A4-4992-9303-E68FEAEAEC25}"/>
              </a:ext>
            </a:extLst>
          </p:cNvPr>
          <p:cNvSpPr>
            <a:spLocks noGrp="1"/>
          </p:cNvSpPr>
          <p:nvPr>
            <p:ph idx="1"/>
          </p:nvPr>
        </p:nvSpPr>
        <p:spPr>
          <a:xfrm>
            <a:off x="1141412" y="2249487"/>
            <a:ext cx="9905999" cy="3911616"/>
          </a:xfrm>
        </p:spPr>
        <p:txBody>
          <a:bodyPr>
            <a:normAutofit lnSpcReduction="10000"/>
          </a:bodyPr>
          <a:lstStyle/>
          <a:p>
            <a:r>
              <a:rPr lang="en-US" dirty="0"/>
              <a:t>Sometimes the base class doesn’t have enough information to provide an implementation of a method</a:t>
            </a:r>
          </a:p>
          <a:p>
            <a:r>
              <a:rPr lang="en-US" dirty="0"/>
              <a:t>It knows, however, that the method will be needed and should be implemented for the child classes – it is providing an interface</a:t>
            </a:r>
          </a:p>
          <a:p>
            <a:r>
              <a:rPr lang="en-US" dirty="0"/>
              <a:t>It can declare the method as a “pure virtual” method</a:t>
            </a:r>
          </a:p>
          <a:p>
            <a:pPr marL="914400" lvl="2" indent="0">
              <a:buNone/>
            </a:pPr>
            <a:r>
              <a:rPr lang="en-US" sz="2400" dirty="0"/>
              <a:t>virtual void </a:t>
            </a:r>
            <a:r>
              <a:rPr lang="en-US" sz="2400" dirty="0" err="1"/>
              <a:t>SomeFunction</a:t>
            </a:r>
            <a:r>
              <a:rPr lang="en-US" sz="2400" dirty="0"/>
              <a:t>() </a:t>
            </a:r>
            <a:r>
              <a:rPr lang="en-US" sz="2400" dirty="0">
                <a:solidFill>
                  <a:srgbClr val="FFFF00"/>
                </a:solidFill>
              </a:rPr>
              <a:t>= 0</a:t>
            </a:r>
            <a:r>
              <a:rPr lang="en-US" sz="2400" dirty="0"/>
              <a:t>;</a:t>
            </a:r>
          </a:p>
          <a:p>
            <a:r>
              <a:rPr lang="en-US" dirty="0"/>
              <a:t>The “=0” declares the method to be pure virtual and signifies to the compiler that there is no implementation in the base class.</a:t>
            </a:r>
            <a:endParaRPr lang="en-US" sz="2400" dirty="0"/>
          </a:p>
          <a:p>
            <a:endParaRPr lang="en-US" dirty="0"/>
          </a:p>
          <a:p>
            <a:endParaRPr lang="en-US" dirty="0"/>
          </a:p>
        </p:txBody>
      </p:sp>
    </p:spTree>
    <p:extLst>
      <p:ext uri="{BB962C8B-B14F-4D97-AF65-F5344CB8AC3E}">
        <p14:creationId xmlns:p14="http://schemas.microsoft.com/office/powerpoint/2010/main" val="18753367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2DB21-768B-45CB-9098-564A1D14DF7A}"/>
              </a:ext>
            </a:extLst>
          </p:cNvPr>
          <p:cNvSpPr>
            <a:spLocks noGrp="1"/>
          </p:cNvSpPr>
          <p:nvPr>
            <p:ph type="title"/>
          </p:nvPr>
        </p:nvSpPr>
        <p:spPr/>
        <p:txBody>
          <a:bodyPr/>
          <a:lstStyle/>
          <a:p>
            <a:r>
              <a:rPr lang="en-US" dirty="0"/>
              <a:t>Abstract Classes</a:t>
            </a:r>
          </a:p>
        </p:txBody>
      </p:sp>
      <p:sp>
        <p:nvSpPr>
          <p:cNvPr id="3" name="Content Placeholder 2">
            <a:extLst>
              <a:ext uri="{FF2B5EF4-FFF2-40B4-BE49-F238E27FC236}">
                <a16:creationId xmlns:a16="http://schemas.microsoft.com/office/drawing/2014/main" id="{FC45D985-81CE-497B-ABA5-6F6ECEA1D0EF}"/>
              </a:ext>
            </a:extLst>
          </p:cNvPr>
          <p:cNvSpPr>
            <a:spLocks noGrp="1"/>
          </p:cNvSpPr>
          <p:nvPr>
            <p:ph idx="1"/>
          </p:nvPr>
        </p:nvSpPr>
        <p:spPr/>
        <p:txBody>
          <a:bodyPr/>
          <a:lstStyle/>
          <a:p>
            <a:r>
              <a:rPr lang="en-US" dirty="0"/>
              <a:t>Any class that contains a pure virtual function is called an abstract class or abstract base class</a:t>
            </a:r>
          </a:p>
          <a:p>
            <a:r>
              <a:rPr lang="en-US" dirty="0"/>
              <a:t>You cannot create objects of abstract classes – the object wouldn’t be able to work correctly because some of the methods have no implementation, so the compiler doesn’t allow it.</a:t>
            </a:r>
          </a:p>
          <a:p>
            <a:endParaRPr lang="en-US" dirty="0"/>
          </a:p>
        </p:txBody>
      </p:sp>
    </p:spTree>
    <p:extLst>
      <p:ext uri="{BB962C8B-B14F-4D97-AF65-F5344CB8AC3E}">
        <p14:creationId xmlns:p14="http://schemas.microsoft.com/office/powerpoint/2010/main" val="13364612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9B025-4D5D-49D8-CA2B-A11B307026C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E8A9C1-0A6C-2702-6EAC-C277E38276B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058442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47E2DD-BA9C-6A1B-28AB-067C400013C5}"/>
              </a:ext>
            </a:extLst>
          </p:cNvPr>
          <p:cNvSpPr>
            <a:spLocks noGrp="1"/>
          </p:cNvSpPr>
          <p:nvPr>
            <p:ph type="ctrTitle"/>
          </p:nvPr>
        </p:nvSpPr>
        <p:spPr/>
        <p:txBody>
          <a:bodyPr/>
          <a:lstStyle/>
          <a:p>
            <a:r>
              <a:rPr lang="en-US" dirty="0"/>
              <a:t>Templates</a:t>
            </a:r>
          </a:p>
        </p:txBody>
      </p:sp>
      <p:sp>
        <p:nvSpPr>
          <p:cNvPr id="5" name="Subtitle 4">
            <a:extLst>
              <a:ext uri="{FF2B5EF4-FFF2-40B4-BE49-F238E27FC236}">
                <a16:creationId xmlns:a16="http://schemas.microsoft.com/office/drawing/2014/main" id="{B34362BD-4A88-F8B1-6D83-C6A164B07DF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676504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CB7A8-0A79-571C-C0E9-4C1497C5AEEC}"/>
              </a:ext>
            </a:extLst>
          </p:cNvPr>
          <p:cNvSpPr>
            <a:spLocks noGrp="1"/>
          </p:cNvSpPr>
          <p:nvPr>
            <p:ph type="title"/>
          </p:nvPr>
        </p:nvSpPr>
        <p:spPr/>
        <p:txBody>
          <a:bodyPr/>
          <a:lstStyle/>
          <a:p>
            <a:r>
              <a:rPr lang="en-US" dirty="0"/>
              <a:t>A Problem</a:t>
            </a:r>
          </a:p>
        </p:txBody>
      </p:sp>
      <p:sp>
        <p:nvSpPr>
          <p:cNvPr id="3" name="Content Placeholder 2">
            <a:extLst>
              <a:ext uri="{FF2B5EF4-FFF2-40B4-BE49-F238E27FC236}">
                <a16:creationId xmlns:a16="http://schemas.microsoft.com/office/drawing/2014/main" id="{C99EAD1A-BCD8-1199-87F5-F886D13B74C0}"/>
              </a:ext>
            </a:extLst>
          </p:cNvPr>
          <p:cNvSpPr>
            <a:spLocks noGrp="1"/>
          </p:cNvSpPr>
          <p:nvPr>
            <p:ph idx="1"/>
          </p:nvPr>
        </p:nvSpPr>
        <p:spPr>
          <a:xfrm>
            <a:off x="1141412" y="2249486"/>
            <a:ext cx="9905999" cy="4135271"/>
          </a:xfrm>
        </p:spPr>
        <p:txBody>
          <a:bodyPr>
            <a:normAutofit lnSpcReduction="10000"/>
          </a:bodyPr>
          <a:lstStyle/>
          <a:p>
            <a:r>
              <a:rPr lang="en-US" dirty="0"/>
              <a:t>This class is about data structures, object that hold other data.</a:t>
            </a:r>
          </a:p>
          <a:p>
            <a:r>
              <a:rPr lang="en-US" dirty="0"/>
              <a:t>C++ is a strongly typed language – if we write a class to work with integers, it can’t work with doubles. Or bools. Or strings. Etc.</a:t>
            </a:r>
          </a:p>
          <a:p>
            <a:r>
              <a:rPr lang="en-US" dirty="0"/>
              <a:t>How can we write generic code that will work with any type?</a:t>
            </a:r>
          </a:p>
          <a:p>
            <a:r>
              <a:rPr lang="en-US" dirty="0"/>
              <a:t>We can’t completely</a:t>
            </a:r>
          </a:p>
          <a:p>
            <a:pPr lvl="1"/>
            <a:r>
              <a:rPr lang="en-US" dirty="0"/>
              <a:t>We can’t write a class that can arbitrarily work with strings, </a:t>
            </a:r>
            <a:r>
              <a:rPr lang="en-US" dirty="0" err="1"/>
              <a:t>ints</a:t>
            </a:r>
            <a:r>
              <a:rPr lang="en-US" dirty="0"/>
              <a:t>, and doubles at the same time</a:t>
            </a:r>
          </a:p>
          <a:p>
            <a:pPr lvl="1"/>
            <a:r>
              <a:rPr lang="en-US" dirty="0"/>
              <a:t>But we can write a class that will work with a group of strings, or a group of </a:t>
            </a:r>
            <a:r>
              <a:rPr lang="en-US" dirty="0" err="1"/>
              <a:t>ints</a:t>
            </a:r>
            <a:r>
              <a:rPr lang="en-US" dirty="0"/>
              <a:t>, or a group of bools</a:t>
            </a:r>
          </a:p>
        </p:txBody>
      </p:sp>
    </p:spTree>
    <p:extLst>
      <p:ext uri="{BB962C8B-B14F-4D97-AF65-F5344CB8AC3E}">
        <p14:creationId xmlns:p14="http://schemas.microsoft.com/office/powerpoint/2010/main" val="36580688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35F1A-1BCC-5021-AD8C-2A1E96A6CB82}"/>
              </a:ext>
            </a:extLst>
          </p:cNvPr>
          <p:cNvSpPr>
            <a:spLocks noGrp="1"/>
          </p:cNvSpPr>
          <p:nvPr>
            <p:ph type="title"/>
          </p:nvPr>
        </p:nvSpPr>
        <p:spPr/>
        <p:txBody>
          <a:bodyPr/>
          <a:lstStyle/>
          <a:p>
            <a:r>
              <a:rPr lang="en-US" dirty="0"/>
              <a:t>Templates</a:t>
            </a:r>
          </a:p>
        </p:txBody>
      </p:sp>
      <p:sp>
        <p:nvSpPr>
          <p:cNvPr id="3" name="Content Placeholder 2">
            <a:extLst>
              <a:ext uri="{FF2B5EF4-FFF2-40B4-BE49-F238E27FC236}">
                <a16:creationId xmlns:a16="http://schemas.microsoft.com/office/drawing/2014/main" id="{C22E5F9F-C2A3-5C96-985E-9BD6D8B1E645}"/>
              </a:ext>
            </a:extLst>
          </p:cNvPr>
          <p:cNvSpPr>
            <a:spLocks noGrp="1"/>
          </p:cNvSpPr>
          <p:nvPr>
            <p:ph idx="1"/>
          </p:nvPr>
        </p:nvSpPr>
        <p:spPr>
          <a:xfrm>
            <a:off x="1141412" y="2249486"/>
            <a:ext cx="9905999" cy="4367881"/>
          </a:xfrm>
        </p:spPr>
        <p:txBody>
          <a:bodyPr>
            <a:normAutofit/>
          </a:bodyPr>
          <a:lstStyle/>
          <a:p>
            <a:r>
              <a:rPr lang="en-US" dirty="0"/>
              <a:t>Templates allow us to write code that uses a generic type</a:t>
            </a:r>
          </a:p>
          <a:p>
            <a:r>
              <a:rPr lang="en-US" dirty="0"/>
              <a:t>The compiler then figures out what type is actually needed at compile time and writes the specific code for us (and compiles it).</a:t>
            </a:r>
          </a:p>
          <a:p>
            <a:r>
              <a:rPr lang="en-US" dirty="0"/>
              <a:t>An example of a templated function:</a:t>
            </a:r>
          </a:p>
          <a:p>
            <a:pPr marL="914400" lvl="2" indent="0">
              <a:buNone/>
            </a:pPr>
            <a:r>
              <a:rPr lang="en-US" sz="2400" dirty="0"/>
              <a:t>template&lt;class TypeName&gt;</a:t>
            </a:r>
          </a:p>
          <a:p>
            <a:pPr marL="914400" lvl="2" indent="0">
              <a:spcBef>
                <a:spcPts val="0"/>
              </a:spcBef>
              <a:buNone/>
            </a:pPr>
            <a:r>
              <a:rPr lang="en-US" sz="2400" dirty="0"/>
              <a:t>TypeName add (TypeName a, TypeName b){</a:t>
            </a:r>
          </a:p>
          <a:p>
            <a:pPr marL="914400" lvl="2" indent="0">
              <a:spcBef>
                <a:spcPts val="0"/>
              </a:spcBef>
              <a:buNone/>
            </a:pPr>
            <a:r>
              <a:rPr lang="en-US" sz="2400" dirty="0"/>
              <a:t>	return a + b;</a:t>
            </a:r>
          </a:p>
          <a:p>
            <a:pPr marL="914400" lvl="2" indent="0">
              <a:spcBef>
                <a:spcPts val="0"/>
              </a:spcBef>
              <a:buNone/>
            </a:pPr>
            <a:r>
              <a:rPr lang="en-US" sz="2400" dirty="0"/>
              <a:t>}</a:t>
            </a:r>
          </a:p>
          <a:p>
            <a:endParaRPr lang="en-US" dirty="0"/>
          </a:p>
        </p:txBody>
      </p:sp>
    </p:spTree>
    <p:extLst>
      <p:ext uri="{BB962C8B-B14F-4D97-AF65-F5344CB8AC3E}">
        <p14:creationId xmlns:p14="http://schemas.microsoft.com/office/powerpoint/2010/main" val="3193068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0EC44-515C-A7C0-3710-1FD2A37926B5}"/>
              </a:ext>
            </a:extLst>
          </p:cNvPr>
          <p:cNvSpPr>
            <a:spLocks noGrp="1"/>
          </p:cNvSpPr>
          <p:nvPr>
            <p:ph type="title"/>
          </p:nvPr>
        </p:nvSpPr>
        <p:spPr/>
        <p:txBody>
          <a:bodyPr/>
          <a:lstStyle/>
          <a:p>
            <a:r>
              <a:rPr lang="en-US" dirty="0"/>
              <a:t>Template &amp; Classes</a:t>
            </a:r>
          </a:p>
        </p:txBody>
      </p:sp>
      <p:sp>
        <p:nvSpPr>
          <p:cNvPr id="3" name="Content Placeholder 2">
            <a:extLst>
              <a:ext uri="{FF2B5EF4-FFF2-40B4-BE49-F238E27FC236}">
                <a16:creationId xmlns:a16="http://schemas.microsoft.com/office/drawing/2014/main" id="{8BBD5E75-3774-008B-636F-5D14CD4C1A78}"/>
              </a:ext>
            </a:extLst>
          </p:cNvPr>
          <p:cNvSpPr>
            <a:spLocks noGrp="1"/>
          </p:cNvSpPr>
          <p:nvPr>
            <p:ph idx="1"/>
          </p:nvPr>
        </p:nvSpPr>
        <p:spPr>
          <a:xfrm>
            <a:off x="1141412" y="2249486"/>
            <a:ext cx="9905999" cy="4271629"/>
          </a:xfrm>
        </p:spPr>
        <p:txBody>
          <a:bodyPr>
            <a:normAutofit lnSpcReduction="10000"/>
          </a:bodyPr>
          <a:lstStyle/>
          <a:p>
            <a:r>
              <a:rPr lang="en-US" dirty="0"/>
              <a:t>We can also use templates with classes:</a:t>
            </a:r>
          </a:p>
          <a:p>
            <a:pPr marL="457200" lvl="1" indent="0">
              <a:buNone/>
            </a:pPr>
            <a:r>
              <a:rPr lang="en-US" dirty="0"/>
              <a:t>template&lt;class T&gt;</a:t>
            </a:r>
          </a:p>
          <a:p>
            <a:pPr marL="457200" lvl="1" indent="0">
              <a:spcBef>
                <a:spcPts val="0"/>
              </a:spcBef>
              <a:buNone/>
            </a:pPr>
            <a:r>
              <a:rPr lang="en-US" dirty="0"/>
              <a:t>class Point {</a:t>
            </a:r>
          </a:p>
          <a:p>
            <a:pPr marL="457200" lvl="1" indent="0">
              <a:spcBef>
                <a:spcPts val="0"/>
              </a:spcBef>
              <a:buNone/>
            </a:pPr>
            <a:r>
              <a:rPr lang="en-US" dirty="0"/>
              <a:t>public:</a:t>
            </a:r>
          </a:p>
          <a:p>
            <a:pPr marL="457200" lvl="1" indent="0">
              <a:spcBef>
                <a:spcPts val="0"/>
              </a:spcBef>
              <a:buNone/>
            </a:pPr>
            <a:r>
              <a:rPr lang="en-US" dirty="0"/>
              <a:t>	Point() {}</a:t>
            </a:r>
          </a:p>
          <a:p>
            <a:pPr marL="457200" lvl="1" indent="0">
              <a:spcBef>
                <a:spcPts val="0"/>
              </a:spcBef>
              <a:buNone/>
            </a:pPr>
            <a:r>
              <a:rPr lang="en-US" dirty="0"/>
              <a:t>	Point (T x, T y): </a:t>
            </a:r>
            <a:r>
              <a:rPr lang="en-US" dirty="0" err="1"/>
              <a:t>m_x</a:t>
            </a:r>
            <a:r>
              <a:rPr lang="en-US" dirty="0"/>
              <a:t>(x), </a:t>
            </a:r>
            <a:r>
              <a:rPr lang="en-US" dirty="0" err="1"/>
              <a:t>m_y</a:t>
            </a:r>
            <a:r>
              <a:rPr lang="en-US" dirty="0"/>
              <a:t>(y){}</a:t>
            </a:r>
          </a:p>
          <a:p>
            <a:pPr marL="457200" lvl="1" indent="0">
              <a:spcBef>
                <a:spcPts val="0"/>
              </a:spcBef>
              <a:buNone/>
            </a:pPr>
            <a:r>
              <a:rPr lang="en-US" dirty="0"/>
              <a:t>	T </a:t>
            </a:r>
            <a:r>
              <a:rPr lang="en-US" dirty="0" err="1"/>
              <a:t>getX</a:t>
            </a:r>
            <a:r>
              <a:rPr lang="en-US" dirty="0"/>
              <a:t>() { return </a:t>
            </a:r>
            <a:r>
              <a:rPr lang="en-US" dirty="0" err="1"/>
              <a:t>m_x</a:t>
            </a:r>
            <a:r>
              <a:rPr lang="en-US" dirty="0"/>
              <a:t>; }</a:t>
            </a:r>
          </a:p>
          <a:p>
            <a:pPr marL="457200" lvl="1" indent="0">
              <a:spcBef>
                <a:spcPts val="0"/>
              </a:spcBef>
              <a:buNone/>
            </a:pPr>
            <a:r>
              <a:rPr lang="en-US" dirty="0"/>
              <a:t>	T </a:t>
            </a:r>
            <a:r>
              <a:rPr lang="en-US" dirty="0" err="1"/>
              <a:t>getY</a:t>
            </a:r>
            <a:r>
              <a:rPr lang="en-US" dirty="0"/>
              <a:t>() { return </a:t>
            </a:r>
            <a:r>
              <a:rPr lang="en-US" dirty="0" err="1"/>
              <a:t>m_y</a:t>
            </a:r>
            <a:r>
              <a:rPr lang="en-US" dirty="0"/>
              <a:t>; }</a:t>
            </a:r>
          </a:p>
          <a:p>
            <a:pPr marL="457200" lvl="1" indent="0">
              <a:spcBef>
                <a:spcPts val="0"/>
              </a:spcBef>
              <a:buNone/>
            </a:pPr>
            <a:r>
              <a:rPr lang="en-US" dirty="0"/>
              <a:t>private:</a:t>
            </a:r>
          </a:p>
          <a:p>
            <a:pPr marL="457200" lvl="1" indent="0">
              <a:spcBef>
                <a:spcPts val="0"/>
              </a:spcBef>
              <a:buNone/>
            </a:pPr>
            <a:r>
              <a:rPr lang="en-US" dirty="0"/>
              <a:t>	T </a:t>
            </a:r>
            <a:r>
              <a:rPr lang="en-US" dirty="0" err="1"/>
              <a:t>m_x</a:t>
            </a:r>
            <a:r>
              <a:rPr lang="en-US" dirty="0"/>
              <a:t> = 0;</a:t>
            </a:r>
          </a:p>
          <a:p>
            <a:pPr marL="457200" lvl="1" indent="0">
              <a:spcBef>
                <a:spcPts val="0"/>
              </a:spcBef>
              <a:buNone/>
            </a:pPr>
            <a:r>
              <a:rPr lang="en-US" dirty="0"/>
              <a:t>	T </a:t>
            </a:r>
            <a:r>
              <a:rPr lang="en-US" dirty="0" err="1"/>
              <a:t>m_y</a:t>
            </a:r>
            <a:r>
              <a:rPr lang="en-US" dirty="0"/>
              <a:t> = 0;</a:t>
            </a:r>
          </a:p>
          <a:p>
            <a:pPr marL="457200" lvl="1" indent="0">
              <a:spcBef>
                <a:spcPts val="0"/>
              </a:spcBef>
              <a:buNone/>
            </a:pPr>
            <a:r>
              <a:rPr lang="en-US" dirty="0"/>
              <a:t>};</a:t>
            </a:r>
          </a:p>
        </p:txBody>
      </p:sp>
    </p:spTree>
    <p:extLst>
      <p:ext uri="{BB962C8B-B14F-4D97-AF65-F5344CB8AC3E}">
        <p14:creationId xmlns:p14="http://schemas.microsoft.com/office/powerpoint/2010/main" val="597863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CC031-9BF6-2DFF-860D-85A6037563AF}"/>
              </a:ext>
            </a:extLst>
          </p:cNvPr>
          <p:cNvSpPr>
            <a:spLocks noGrp="1"/>
          </p:cNvSpPr>
          <p:nvPr>
            <p:ph type="title"/>
          </p:nvPr>
        </p:nvSpPr>
        <p:spPr/>
        <p:txBody>
          <a:bodyPr/>
          <a:lstStyle/>
          <a:p>
            <a:r>
              <a:rPr lang="en-US" dirty="0"/>
              <a:t>Invoking Templated Functions and Classes</a:t>
            </a:r>
          </a:p>
        </p:txBody>
      </p:sp>
      <p:sp>
        <p:nvSpPr>
          <p:cNvPr id="3" name="Content Placeholder 2">
            <a:extLst>
              <a:ext uri="{FF2B5EF4-FFF2-40B4-BE49-F238E27FC236}">
                <a16:creationId xmlns:a16="http://schemas.microsoft.com/office/drawing/2014/main" id="{CDA2F7B4-DD75-068D-16F3-960EFC9FBFA3}"/>
              </a:ext>
            </a:extLst>
          </p:cNvPr>
          <p:cNvSpPr>
            <a:spLocks noGrp="1"/>
          </p:cNvSpPr>
          <p:nvPr>
            <p:ph idx="1"/>
          </p:nvPr>
        </p:nvSpPr>
        <p:spPr>
          <a:xfrm>
            <a:off x="1141412" y="2249487"/>
            <a:ext cx="9905999" cy="4480176"/>
          </a:xfrm>
        </p:spPr>
        <p:txBody>
          <a:bodyPr>
            <a:normAutofit lnSpcReduction="10000"/>
          </a:bodyPr>
          <a:lstStyle/>
          <a:p>
            <a:r>
              <a:rPr lang="en-US" dirty="0"/>
              <a:t>To declare an object of a templated class, we need to tell the compiler which type to actually use.  We do this by specifying the type inside angle brackets (&lt;&gt;).</a:t>
            </a:r>
          </a:p>
          <a:p>
            <a:pPr marL="457200" lvl="1" indent="0">
              <a:buNone/>
            </a:pPr>
            <a:r>
              <a:rPr lang="en-US" dirty="0"/>
              <a:t>Point&lt;int&gt; p1;  </a:t>
            </a:r>
            <a:r>
              <a:rPr lang="en-US" dirty="0">
                <a:sym typeface="Wingdings" panose="05000000000000000000" pitchFamily="2" charset="2"/>
              </a:rPr>
              <a:t> creates a Point object that uses integers</a:t>
            </a:r>
            <a:endParaRPr lang="en-US" dirty="0"/>
          </a:p>
          <a:p>
            <a:pPr marL="457200" lvl="1" indent="0">
              <a:buNone/>
            </a:pPr>
            <a:r>
              <a:rPr lang="en-US" dirty="0"/>
              <a:t>Point&lt;double&gt; p2;  </a:t>
            </a:r>
            <a:r>
              <a:rPr lang="en-US" dirty="0">
                <a:sym typeface="Wingdings" panose="05000000000000000000" pitchFamily="2" charset="2"/>
              </a:rPr>
              <a:t> creates a Point object that uses doubles</a:t>
            </a:r>
          </a:p>
          <a:p>
            <a:r>
              <a:rPr lang="en-US" dirty="0"/>
              <a:t>We can specify the type on templated functions, but the compiler can usually figure that out from the arguments</a:t>
            </a:r>
          </a:p>
          <a:p>
            <a:pPr marL="457200" lvl="1" indent="0">
              <a:buNone/>
            </a:pPr>
            <a:r>
              <a:rPr lang="en-US" dirty="0"/>
              <a:t>double x = 1.2;</a:t>
            </a:r>
          </a:p>
          <a:p>
            <a:pPr marL="457200" lvl="1" indent="0">
              <a:buNone/>
            </a:pPr>
            <a:r>
              <a:rPr lang="en-US" dirty="0"/>
              <a:t>double y = 2.3;</a:t>
            </a:r>
          </a:p>
          <a:p>
            <a:pPr marL="457200" lvl="1" indent="0">
              <a:buNone/>
            </a:pPr>
            <a:r>
              <a:rPr lang="en-US" dirty="0"/>
              <a:t>add (</a:t>
            </a:r>
            <a:r>
              <a:rPr lang="en-US" dirty="0" err="1"/>
              <a:t>x,y</a:t>
            </a:r>
            <a:r>
              <a:rPr lang="en-US" dirty="0"/>
              <a:t>);  </a:t>
            </a:r>
            <a:r>
              <a:rPr lang="en-US" dirty="0">
                <a:sym typeface="Wingdings" panose="05000000000000000000" pitchFamily="2" charset="2"/>
              </a:rPr>
              <a:t> we could write add&lt;double&gt; (</a:t>
            </a:r>
            <a:r>
              <a:rPr lang="en-US" dirty="0" err="1">
                <a:sym typeface="Wingdings" panose="05000000000000000000" pitchFamily="2" charset="2"/>
              </a:rPr>
              <a:t>x,y</a:t>
            </a:r>
            <a:r>
              <a:rPr lang="en-US" dirty="0">
                <a:sym typeface="Wingdings" panose="05000000000000000000" pitchFamily="2" charset="2"/>
              </a:rPr>
              <a:t>) but it’s not needed</a:t>
            </a:r>
            <a:endParaRPr lang="en-US" dirty="0"/>
          </a:p>
        </p:txBody>
      </p:sp>
    </p:spTree>
    <p:extLst>
      <p:ext uri="{BB962C8B-B14F-4D97-AF65-F5344CB8AC3E}">
        <p14:creationId xmlns:p14="http://schemas.microsoft.com/office/powerpoint/2010/main" val="2535850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DCD9D-7CA0-379E-0F70-7778AEA9E611}"/>
              </a:ext>
            </a:extLst>
          </p:cNvPr>
          <p:cNvSpPr>
            <a:spLocks noGrp="1"/>
          </p:cNvSpPr>
          <p:nvPr>
            <p:ph type="title"/>
          </p:nvPr>
        </p:nvSpPr>
        <p:spPr/>
        <p:txBody>
          <a:bodyPr/>
          <a:lstStyle/>
          <a:p>
            <a:r>
              <a:rPr lang="en-US" dirty="0"/>
              <a:t>Templates with multiple types</a:t>
            </a:r>
          </a:p>
        </p:txBody>
      </p:sp>
      <p:sp>
        <p:nvSpPr>
          <p:cNvPr id="3" name="Content Placeholder 2">
            <a:extLst>
              <a:ext uri="{FF2B5EF4-FFF2-40B4-BE49-F238E27FC236}">
                <a16:creationId xmlns:a16="http://schemas.microsoft.com/office/drawing/2014/main" id="{0C62ECEC-9240-EE9B-B4A9-46963BF4E03E}"/>
              </a:ext>
            </a:extLst>
          </p:cNvPr>
          <p:cNvSpPr>
            <a:spLocks noGrp="1"/>
          </p:cNvSpPr>
          <p:nvPr>
            <p:ph idx="1"/>
          </p:nvPr>
        </p:nvSpPr>
        <p:spPr>
          <a:xfrm>
            <a:off x="1141412" y="2249487"/>
            <a:ext cx="9905999" cy="4184264"/>
          </a:xfrm>
        </p:spPr>
        <p:txBody>
          <a:bodyPr>
            <a:normAutofit/>
          </a:bodyPr>
          <a:lstStyle/>
          <a:p>
            <a:r>
              <a:rPr lang="en-US" dirty="0"/>
              <a:t>Sometimes we have classes or functions that use more than one different type as part of their operation.</a:t>
            </a:r>
          </a:p>
          <a:p>
            <a:r>
              <a:rPr lang="en-US" dirty="0"/>
              <a:t>We can template these as well. We just specify more types in a comma separated list in the template declaration at the beginning.</a:t>
            </a:r>
          </a:p>
          <a:p>
            <a:pPr marL="457200" lvl="1" indent="0">
              <a:buNone/>
            </a:pPr>
            <a:r>
              <a:rPr lang="en-US" sz="2400" dirty="0"/>
              <a:t>template &lt;class IT, class RT&gt;</a:t>
            </a:r>
          </a:p>
          <a:p>
            <a:pPr marL="457200" lvl="1" indent="0">
              <a:spcBef>
                <a:spcPts val="0"/>
              </a:spcBef>
              <a:buNone/>
            </a:pPr>
            <a:r>
              <a:rPr lang="en-US" sz="2400" dirty="0"/>
              <a:t>RT </a:t>
            </a:r>
            <a:r>
              <a:rPr lang="en-US" sz="2400" dirty="0" err="1"/>
              <a:t>someFunction</a:t>
            </a:r>
            <a:r>
              <a:rPr lang="en-US" sz="2400" dirty="0"/>
              <a:t>(IT v1, IT v2, RT v3) {…}</a:t>
            </a:r>
          </a:p>
          <a:p>
            <a:r>
              <a:rPr lang="en-US" dirty="0"/>
              <a:t>To invoke it, we just specify both types in the angle brackets:</a:t>
            </a:r>
          </a:p>
          <a:p>
            <a:pPr marL="457200" lvl="1" indent="0">
              <a:buNone/>
            </a:pPr>
            <a:r>
              <a:rPr lang="en-US" sz="2400" dirty="0"/>
              <a:t>double x = </a:t>
            </a:r>
            <a:r>
              <a:rPr lang="en-US" sz="2400" dirty="0" err="1"/>
              <a:t>someFunction</a:t>
            </a:r>
            <a:r>
              <a:rPr lang="en-US" sz="2400" dirty="0"/>
              <a:t>&lt;</a:t>
            </a:r>
            <a:r>
              <a:rPr lang="en-US" sz="2400" dirty="0" err="1"/>
              <a:t>int,double</a:t>
            </a:r>
            <a:r>
              <a:rPr lang="en-US" sz="2400" dirty="0"/>
              <a:t>&gt;(1,2,3.5);</a:t>
            </a:r>
          </a:p>
          <a:p>
            <a:endParaRPr lang="en-US" dirty="0"/>
          </a:p>
        </p:txBody>
      </p:sp>
    </p:spTree>
    <p:extLst>
      <p:ext uri="{BB962C8B-B14F-4D97-AF65-F5344CB8AC3E}">
        <p14:creationId xmlns:p14="http://schemas.microsoft.com/office/powerpoint/2010/main" val="4179733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838A6-6819-4A90-9D65-324F843EBDA5}"/>
              </a:ext>
            </a:extLst>
          </p:cNvPr>
          <p:cNvSpPr>
            <a:spLocks noGrp="1"/>
          </p:cNvSpPr>
          <p:nvPr>
            <p:ph type="title"/>
          </p:nvPr>
        </p:nvSpPr>
        <p:spPr/>
        <p:txBody>
          <a:bodyPr/>
          <a:lstStyle/>
          <a:p>
            <a:r>
              <a:rPr lang="en-US" dirty="0" err="1"/>
              <a:t>InlinE</a:t>
            </a:r>
            <a:r>
              <a:rPr lang="en-US" dirty="0"/>
              <a:t> functions</a:t>
            </a:r>
          </a:p>
        </p:txBody>
      </p:sp>
      <p:sp>
        <p:nvSpPr>
          <p:cNvPr id="3" name="Content Placeholder 2">
            <a:extLst>
              <a:ext uri="{FF2B5EF4-FFF2-40B4-BE49-F238E27FC236}">
                <a16:creationId xmlns:a16="http://schemas.microsoft.com/office/drawing/2014/main" id="{9C2CF725-DA69-47F3-8FB2-F51F7A6E6B73}"/>
              </a:ext>
            </a:extLst>
          </p:cNvPr>
          <p:cNvSpPr>
            <a:spLocks noGrp="1"/>
          </p:cNvSpPr>
          <p:nvPr>
            <p:ph idx="1"/>
          </p:nvPr>
        </p:nvSpPr>
        <p:spPr>
          <a:xfrm>
            <a:off x="1141412" y="2249486"/>
            <a:ext cx="9905999" cy="4204653"/>
          </a:xfrm>
        </p:spPr>
        <p:txBody>
          <a:bodyPr/>
          <a:lstStyle/>
          <a:p>
            <a:r>
              <a:rPr lang="en-US" dirty="0"/>
              <a:t>If the body of a function is given in the class definition the function is compiled as an inline function</a:t>
            </a:r>
          </a:p>
          <a:p>
            <a:pPr lvl="1"/>
            <a:r>
              <a:rPr lang="en-US" dirty="0"/>
              <a:t>Everywhere the function is called, the actual code for the function is placed in the program</a:t>
            </a:r>
          </a:p>
          <a:p>
            <a:pPr lvl="1"/>
            <a:r>
              <a:rPr lang="en-US" dirty="0"/>
              <a:t>More efficient, but the final program is larger</a:t>
            </a:r>
          </a:p>
          <a:p>
            <a:r>
              <a:rPr lang="en-US" dirty="0"/>
              <a:t>Typically, we use these for small functions (like getters and setters) and define larger functions outside the class definition</a:t>
            </a:r>
          </a:p>
          <a:p>
            <a:r>
              <a:rPr lang="en-US" dirty="0"/>
              <a:t>Often, small inline functions are written on a single line, going against typical style recommendations.</a:t>
            </a:r>
          </a:p>
        </p:txBody>
      </p:sp>
    </p:spTree>
    <p:extLst>
      <p:ext uri="{BB962C8B-B14F-4D97-AF65-F5344CB8AC3E}">
        <p14:creationId xmlns:p14="http://schemas.microsoft.com/office/powerpoint/2010/main" val="2477065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458DC-6937-4E2A-A939-FCB346B9D9D9}"/>
              </a:ext>
            </a:extLst>
          </p:cNvPr>
          <p:cNvSpPr>
            <a:spLocks noGrp="1"/>
          </p:cNvSpPr>
          <p:nvPr>
            <p:ph type="title"/>
          </p:nvPr>
        </p:nvSpPr>
        <p:spPr/>
        <p:txBody>
          <a:bodyPr/>
          <a:lstStyle/>
          <a:p>
            <a:r>
              <a:rPr lang="en-US" dirty="0"/>
              <a:t>Separate Files for Classes	</a:t>
            </a:r>
          </a:p>
        </p:txBody>
      </p:sp>
      <p:sp>
        <p:nvSpPr>
          <p:cNvPr id="3" name="Content Placeholder 2">
            <a:extLst>
              <a:ext uri="{FF2B5EF4-FFF2-40B4-BE49-F238E27FC236}">
                <a16:creationId xmlns:a16="http://schemas.microsoft.com/office/drawing/2014/main" id="{F4B6688A-397B-435B-8E5F-CC033F8EEFBF}"/>
              </a:ext>
            </a:extLst>
          </p:cNvPr>
          <p:cNvSpPr>
            <a:spLocks noGrp="1"/>
          </p:cNvSpPr>
          <p:nvPr>
            <p:ph idx="1"/>
          </p:nvPr>
        </p:nvSpPr>
        <p:spPr/>
        <p:txBody>
          <a:bodyPr/>
          <a:lstStyle/>
          <a:p>
            <a:r>
              <a:rPr lang="en-US" dirty="0"/>
              <a:t>Typically, we have two files for each class:</a:t>
            </a:r>
          </a:p>
          <a:p>
            <a:pPr lvl="1"/>
            <a:r>
              <a:rPr lang="en-US" dirty="0"/>
              <a:t>The .h file – contains the class declaration</a:t>
            </a:r>
          </a:p>
          <a:p>
            <a:pPr lvl="1"/>
            <a:r>
              <a:rPr lang="en-US" dirty="0"/>
              <a:t>The .</a:t>
            </a:r>
            <a:r>
              <a:rPr lang="en-US" dirty="0" err="1"/>
              <a:t>cpp</a:t>
            </a:r>
            <a:r>
              <a:rPr lang="en-US" dirty="0"/>
              <a:t> file – contains the actual code</a:t>
            </a:r>
          </a:p>
          <a:p>
            <a:r>
              <a:rPr lang="en-US" dirty="0"/>
              <a:t>Parts of the program that need to use the class #include the .h file and the .</a:t>
            </a:r>
            <a:r>
              <a:rPr lang="en-US" dirty="0" err="1"/>
              <a:t>cpp</a:t>
            </a:r>
            <a:r>
              <a:rPr lang="en-US" dirty="0"/>
              <a:t> file is just compiled as part of the program</a:t>
            </a:r>
          </a:p>
        </p:txBody>
      </p:sp>
    </p:spTree>
    <p:extLst>
      <p:ext uri="{BB962C8B-B14F-4D97-AF65-F5344CB8AC3E}">
        <p14:creationId xmlns:p14="http://schemas.microsoft.com/office/powerpoint/2010/main" val="457195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9D285-C1B6-2986-980A-F7F9A7F8510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DB22BB7-4C25-2433-9DF4-3A6F0F41ECB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20339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53555C-99DE-E78B-9763-F56810625599}"/>
              </a:ext>
            </a:extLst>
          </p:cNvPr>
          <p:cNvSpPr>
            <a:spLocks noGrp="1"/>
          </p:cNvSpPr>
          <p:nvPr>
            <p:ph type="ctrTitle"/>
          </p:nvPr>
        </p:nvSpPr>
        <p:spPr/>
        <p:txBody>
          <a:bodyPr/>
          <a:lstStyle/>
          <a:p>
            <a:r>
              <a:rPr lang="en-US" dirty="0"/>
              <a:t>Constructors</a:t>
            </a:r>
          </a:p>
        </p:txBody>
      </p:sp>
      <p:sp>
        <p:nvSpPr>
          <p:cNvPr id="7" name="Subtitle 6">
            <a:extLst>
              <a:ext uri="{FF2B5EF4-FFF2-40B4-BE49-F238E27FC236}">
                <a16:creationId xmlns:a16="http://schemas.microsoft.com/office/drawing/2014/main" id="{56C0ADF9-D759-F83B-2BB2-82746CE85C3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03221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7CF3F-4C08-48F2-9236-E2B09E46EFF2}"/>
              </a:ext>
            </a:extLst>
          </p:cNvPr>
          <p:cNvSpPr>
            <a:spLocks noGrp="1"/>
          </p:cNvSpPr>
          <p:nvPr>
            <p:ph type="title"/>
          </p:nvPr>
        </p:nvSpPr>
        <p:spPr/>
        <p:txBody>
          <a:bodyPr/>
          <a:lstStyle/>
          <a:p>
            <a:r>
              <a:rPr lang="en-US" dirty="0"/>
              <a:t>Constructor</a:t>
            </a:r>
          </a:p>
        </p:txBody>
      </p:sp>
      <p:sp>
        <p:nvSpPr>
          <p:cNvPr id="3" name="Content Placeholder 2">
            <a:extLst>
              <a:ext uri="{FF2B5EF4-FFF2-40B4-BE49-F238E27FC236}">
                <a16:creationId xmlns:a16="http://schemas.microsoft.com/office/drawing/2014/main" id="{D22A1891-AE78-4134-9F64-86F6FC57F0BA}"/>
              </a:ext>
            </a:extLst>
          </p:cNvPr>
          <p:cNvSpPr>
            <a:spLocks noGrp="1"/>
          </p:cNvSpPr>
          <p:nvPr>
            <p:ph idx="1"/>
          </p:nvPr>
        </p:nvSpPr>
        <p:spPr>
          <a:xfrm>
            <a:off x="1141412" y="2249486"/>
            <a:ext cx="9905999" cy="4075113"/>
          </a:xfrm>
        </p:spPr>
        <p:txBody>
          <a:bodyPr>
            <a:normAutofit fontScale="92500" lnSpcReduction="10000"/>
          </a:bodyPr>
          <a:lstStyle/>
          <a:p>
            <a:r>
              <a:rPr lang="en-US" dirty="0"/>
              <a:t>The constructor is a special method called whenever a new object of a class is instantiated.</a:t>
            </a:r>
          </a:p>
          <a:p>
            <a:r>
              <a:rPr lang="en-US" dirty="0"/>
              <a:t>Its purpose is to make sure the entire class is initialized properly and is ready to use.</a:t>
            </a:r>
          </a:p>
          <a:p>
            <a:r>
              <a:rPr lang="en-US" dirty="0"/>
              <a:t>This is the equivalent of the __</a:t>
            </a:r>
            <a:r>
              <a:rPr lang="en-US" dirty="0" err="1"/>
              <a:t>init</a:t>
            </a:r>
            <a:r>
              <a:rPr lang="en-US" dirty="0"/>
              <a:t>__() function in Python</a:t>
            </a:r>
          </a:p>
          <a:p>
            <a:r>
              <a:rPr lang="en-US" dirty="0"/>
              <a:t>It has no return type (not even void) and has the same name as the class.</a:t>
            </a:r>
          </a:p>
          <a:p>
            <a:pPr marL="457200" lvl="1" indent="0">
              <a:buNone/>
            </a:pPr>
            <a:r>
              <a:rPr lang="en-US" dirty="0"/>
              <a:t>class Book {</a:t>
            </a:r>
          </a:p>
          <a:p>
            <a:pPr marL="457200" lvl="1" indent="0">
              <a:buNone/>
            </a:pPr>
            <a:r>
              <a:rPr lang="en-US" dirty="0"/>
              <a:t>public:</a:t>
            </a:r>
          </a:p>
          <a:p>
            <a:pPr marL="914400" lvl="2" indent="0">
              <a:buNone/>
            </a:pPr>
            <a:r>
              <a:rPr lang="en-US" sz="1900" dirty="0"/>
              <a:t>Book() { … }  // this is the constructor</a:t>
            </a:r>
          </a:p>
          <a:p>
            <a:pPr marL="457200" lvl="1" indent="0">
              <a:buNone/>
            </a:pPr>
            <a:r>
              <a:rPr lang="en-US" dirty="0"/>
              <a:t>};</a:t>
            </a:r>
          </a:p>
        </p:txBody>
      </p:sp>
    </p:spTree>
    <p:extLst>
      <p:ext uri="{BB962C8B-B14F-4D97-AF65-F5344CB8AC3E}">
        <p14:creationId xmlns:p14="http://schemas.microsoft.com/office/powerpoint/2010/main" val="152202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2102</TotalTime>
  <Words>3033</Words>
  <Application>Microsoft Office PowerPoint</Application>
  <PresentationFormat>Widescreen</PresentationFormat>
  <Paragraphs>241</Paragraphs>
  <Slides>48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Calibri</vt:lpstr>
      <vt:lpstr>Tw Cen MT</vt:lpstr>
      <vt:lpstr>Circuit</vt:lpstr>
      <vt:lpstr>Classes</vt:lpstr>
      <vt:lpstr>Defining a Class </vt:lpstr>
      <vt:lpstr>Using a class</vt:lpstr>
      <vt:lpstr>Mutators, Accessor, &amp; private Helpers</vt:lpstr>
      <vt:lpstr>InlinE functions</vt:lpstr>
      <vt:lpstr>Separate Files for Classes </vt:lpstr>
      <vt:lpstr>PowerPoint Presentation</vt:lpstr>
      <vt:lpstr>Constructors</vt:lpstr>
      <vt:lpstr>Constructor</vt:lpstr>
      <vt:lpstr>Types of constructors</vt:lpstr>
      <vt:lpstr>Overloading Constructors</vt:lpstr>
      <vt:lpstr>Initializer Lists</vt:lpstr>
      <vt:lpstr>PowerPoint Presentation</vt:lpstr>
      <vt:lpstr>Classes &amp; Pointers</vt:lpstr>
      <vt:lpstr>New With Classes</vt:lpstr>
      <vt:lpstr>The member Access Operator</vt:lpstr>
      <vt:lpstr>This</vt:lpstr>
      <vt:lpstr>Destructors</vt:lpstr>
      <vt:lpstr>PowerPoint Presentation</vt:lpstr>
      <vt:lpstr>Copying Objects</vt:lpstr>
      <vt:lpstr>Copying an Object</vt:lpstr>
      <vt:lpstr>Deep Copy</vt:lpstr>
      <vt:lpstr>The Copy Constructor</vt:lpstr>
      <vt:lpstr>Copy Assignment Operator</vt:lpstr>
      <vt:lpstr>Rule of Three</vt:lpstr>
      <vt:lpstr>PowerPoint Presentation</vt:lpstr>
      <vt:lpstr>Inheritance</vt:lpstr>
      <vt:lpstr>Inheritance syntax</vt:lpstr>
      <vt:lpstr>Access to members of the Base class</vt:lpstr>
      <vt:lpstr>The member access modifier</vt:lpstr>
      <vt:lpstr>Overriding Methods</vt:lpstr>
      <vt:lpstr>Overriding Methods II</vt:lpstr>
      <vt:lpstr>Inheritance, constructors, &amp; initializer lists</vt:lpstr>
      <vt:lpstr>PowerPoint Presentation</vt:lpstr>
      <vt:lpstr>Polymorphism</vt:lpstr>
      <vt:lpstr>PolyMorphism</vt:lpstr>
      <vt:lpstr>Pointers to Base classes</vt:lpstr>
      <vt:lpstr>Virtual Functions</vt:lpstr>
      <vt:lpstr>A note on Destructors</vt:lpstr>
      <vt:lpstr>Pure Virtual Functions</vt:lpstr>
      <vt:lpstr>Abstract Classes</vt:lpstr>
      <vt:lpstr>PowerPoint Presentation</vt:lpstr>
      <vt:lpstr>Templates</vt:lpstr>
      <vt:lpstr>A Problem</vt:lpstr>
      <vt:lpstr>Templates</vt:lpstr>
      <vt:lpstr>Template &amp; Classes</vt:lpstr>
      <vt:lpstr>Invoking Templated Functions and Classes</vt:lpstr>
      <vt:lpstr>Templates with multiple types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Objects</dc:title>
  <dc:creator>Tom Stephens</dc:creator>
  <cp:lastModifiedBy>Tom Stephens</cp:lastModifiedBy>
  <cp:revision>12</cp:revision>
  <dcterms:created xsi:type="dcterms:W3CDTF">2022-03-09T15:18:34Z</dcterms:created>
  <dcterms:modified xsi:type="dcterms:W3CDTF">2023-01-06T20:32:46Z</dcterms:modified>
</cp:coreProperties>
</file>