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460" r:id="rId2"/>
    <p:sldId id="451" r:id="rId3"/>
    <p:sldId id="452" r:id="rId4"/>
    <p:sldId id="453" r:id="rId5"/>
    <p:sldId id="454" r:id="rId6"/>
    <p:sldId id="455" r:id="rId7"/>
    <p:sldId id="456" r:id="rId8"/>
    <p:sldId id="470" r:id="rId9"/>
    <p:sldId id="462" r:id="rId10"/>
    <p:sldId id="457" r:id="rId11"/>
    <p:sldId id="458" r:id="rId12"/>
    <p:sldId id="459" r:id="rId13"/>
    <p:sldId id="469" r:id="rId14"/>
    <p:sldId id="475" r:id="rId15"/>
    <p:sldId id="474" r:id="rId16"/>
    <p:sldId id="464" r:id="rId17"/>
    <p:sldId id="467" r:id="rId18"/>
    <p:sldId id="465" r:id="rId19"/>
    <p:sldId id="466" r:id="rId20"/>
    <p:sldId id="471" r:id="rId21"/>
    <p:sldId id="472" r:id="rId22"/>
    <p:sldId id="473" r:id="rId23"/>
    <p:sldId id="4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868C-229C-4B6D-957B-9EFDEF589D7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7A5F2-01D8-4A52-B3B2-2EFCC1FE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8EA0-E78A-4180-B50F-D9686C5945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8EA0-E78A-4180-B50F-D9686C5945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8EA0-E78A-4180-B50F-D9686C5945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9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52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8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5509F-3A52-41D4-8B2E-AE42FD155768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53D7-917F-43E9-9B86-725857FD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4B08-84E4-90CF-9BD4-1E2656D9E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32A87-B6EE-136C-1C66-DE5C210CA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6C76-D790-F87E-DF60-422E260B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54AE-B1BE-51C3-3D4F-97109135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streams to read from and write to files, C++ has classes that allow us to read and write from strings with the same interface.</a:t>
            </a:r>
          </a:p>
          <a:p>
            <a:r>
              <a:rPr lang="en-US" dirty="0"/>
              <a:t>To use them you #include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468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9ED-9A6B-43D7-B047-76D5DAE9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ostringstream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D339-9773-B19A-1127-50C0D987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ostringstream</a:t>
            </a:r>
            <a:r>
              <a:rPr lang="en-US" dirty="0"/>
              <a:t> for writing to a string and works just like an </a:t>
            </a:r>
            <a:r>
              <a:rPr lang="en-US" dirty="0" err="1"/>
              <a:t>ofstream</a:t>
            </a:r>
            <a:r>
              <a:rPr lang="en-US" dirty="0"/>
              <a:t> or </a:t>
            </a:r>
            <a:r>
              <a:rPr lang="en-US" dirty="0" err="1"/>
              <a:t>cout</a:t>
            </a:r>
            <a:r>
              <a:rPr lang="en-US" dirty="0"/>
              <a:t>.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 err="1"/>
              <a:t>ostringstream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 err="1"/>
              <a:t>os</a:t>
            </a:r>
            <a:r>
              <a:rPr lang="en-US" sz="2400" dirty="0"/>
              <a:t> &lt;&lt; “The sum of x and y are “ &lt;&lt; x + y &lt;&lt; “.”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os.str</a:t>
            </a:r>
            <a:r>
              <a:rPr lang="en-US" sz="2400" dirty="0"/>
              <a:t>();</a:t>
            </a:r>
          </a:p>
          <a:p>
            <a:r>
              <a:rPr lang="en-US" dirty="0"/>
              <a:t>The .str() method on an </a:t>
            </a:r>
            <a:r>
              <a:rPr lang="en-US" dirty="0" err="1"/>
              <a:t>ostringstream</a:t>
            </a:r>
            <a:r>
              <a:rPr lang="en-US" dirty="0"/>
              <a:t> gives you the string object that has been created by writing to the stream.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1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5C3C-D428-E639-D529-BE06C245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istringstream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E215-91CD-11FA-B227-249F25A2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749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istringstream</a:t>
            </a:r>
            <a:r>
              <a:rPr lang="en-US" dirty="0"/>
              <a:t> is for reading from a string and works just like an </a:t>
            </a:r>
            <a:r>
              <a:rPr lang="en-US" dirty="0" err="1"/>
              <a:t>ifstream</a:t>
            </a:r>
            <a:r>
              <a:rPr lang="en-US" dirty="0"/>
              <a:t> or </a:t>
            </a:r>
            <a:r>
              <a:rPr lang="en-US" dirty="0" err="1"/>
              <a:t>cin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sz="2400" dirty="0" err="1"/>
              <a:t>istringstream</a:t>
            </a:r>
            <a:r>
              <a:rPr lang="en-US" sz="2400" dirty="0"/>
              <a:t> is(</a:t>
            </a:r>
            <a:r>
              <a:rPr lang="en-US" sz="2400" dirty="0" err="1"/>
              <a:t>inputString</a:t>
            </a:r>
            <a:r>
              <a:rPr lang="en-US" sz="2400" dirty="0"/>
              <a:t>);</a:t>
            </a:r>
          </a:p>
          <a:p>
            <a:pPr marL="914400" lvl="2" indent="0">
              <a:buNone/>
            </a:pPr>
            <a:r>
              <a:rPr lang="en-US" sz="2400" dirty="0"/>
              <a:t>is &gt;&gt; v1 &gt;&gt; v2  &gt;&gt; v3;</a:t>
            </a:r>
          </a:p>
          <a:p>
            <a:r>
              <a:rPr lang="en-US" dirty="0"/>
              <a:t>When you create an </a:t>
            </a:r>
            <a:r>
              <a:rPr lang="en-US" dirty="0" err="1"/>
              <a:t>istringstream</a:t>
            </a:r>
            <a:r>
              <a:rPr lang="en-US" dirty="0"/>
              <a:t>, you pass the constructor the string you want to read from.</a:t>
            </a:r>
          </a:p>
          <a:p>
            <a:r>
              <a:rPr lang="en-US" dirty="0"/>
              <a:t>Then you can read from it just like it was </a:t>
            </a:r>
            <a:r>
              <a:rPr lang="en-US" dirty="0" err="1"/>
              <a:t>cin</a:t>
            </a:r>
            <a:r>
              <a:rPr lang="en-US" dirty="0"/>
              <a:t> or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6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32325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231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79D444-2CDE-D3C1-7B82-2D0BEF19B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7B0D38-F22F-1F4B-6F84-23FDB10CC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821590-D3AE-4770-2A7A-4C5AC8A1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Err is Human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2DFEE-94F1-2E2C-8008-CBC013E4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to do with an error:</a:t>
            </a:r>
          </a:p>
          <a:p>
            <a:pPr lvl="1"/>
            <a:r>
              <a:rPr lang="en-US" dirty="0"/>
              <a:t>Return a special value.</a:t>
            </a:r>
          </a:p>
          <a:p>
            <a:pPr lvl="1"/>
            <a:r>
              <a:rPr lang="en-US" dirty="0"/>
              <a:t>Use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return value to indicate success or failure.</a:t>
            </a:r>
          </a:p>
          <a:p>
            <a:pPr lvl="1"/>
            <a:r>
              <a:rPr lang="en-US" dirty="0"/>
              <a:t>Set a global variable.</a:t>
            </a:r>
          </a:p>
          <a:p>
            <a:pPr lvl="1"/>
            <a:r>
              <a:rPr lang="en-US" dirty="0"/>
              <a:t>Print an error message.</a:t>
            </a:r>
          </a:p>
          <a:p>
            <a:pPr lvl="1"/>
            <a:r>
              <a:rPr lang="en-US" dirty="0"/>
              <a:t>Print an error message and exit the program.</a:t>
            </a:r>
          </a:p>
          <a:p>
            <a:pPr lvl="1"/>
            <a:r>
              <a:rPr lang="en-US" dirty="0"/>
              <a:t>Put an input or output stream in a fail state.</a:t>
            </a:r>
          </a:p>
          <a:p>
            <a:r>
              <a:rPr lang="en-US" dirty="0"/>
              <a:t>The first three options allow the user of a function to respond to the error</a:t>
            </a:r>
          </a:p>
        </p:txBody>
      </p:sp>
    </p:spTree>
    <p:extLst>
      <p:ext uri="{BB962C8B-B14F-4D97-AF65-F5344CB8AC3E}">
        <p14:creationId xmlns:p14="http://schemas.microsoft.com/office/powerpoint/2010/main" val="133762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C64A-D174-FFBD-CE1A-DD312E12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18E0-B6A7-1B6F-A4FE-D7A8C8D9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2694"/>
          </a:xfrm>
        </p:spPr>
        <p:txBody>
          <a:bodyPr>
            <a:normAutofit fontScale="92500"/>
          </a:bodyPr>
          <a:lstStyle/>
          <a:p>
            <a:r>
              <a:rPr lang="en-US" dirty="0"/>
              <a:t>Exceptions are a mechanism to indicate that an error has occurred in your program.</a:t>
            </a:r>
          </a:p>
          <a:p>
            <a:r>
              <a:rPr lang="en-US" dirty="0"/>
              <a:t>They are often used when an error occurs in a lower level of the program that doesn’t know what to do about the error.</a:t>
            </a:r>
          </a:p>
          <a:p>
            <a:r>
              <a:rPr lang="en-US" dirty="0"/>
              <a:t>They are “thrown” by the code that encountered the error and “caught” by the part of the code that knows how to handle that error</a:t>
            </a:r>
          </a:p>
          <a:p>
            <a:pPr lvl="1"/>
            <a:r>
              <a:rPr lang="en-US" dirty="0"/>
              <a:t>For example, a function that reads and parses a file, and is called from many different parts of the program, doesn’t know what should be done if a particular file can’t be read.  It throws a “File I/O” exception indicating that there was a problem.</a:t>
            </a:r>
          </a:p>
          <a:p>
            <a:pPr lvl="1"/>
            <a:r>
              <a:rPr lang="en-US" dirty="0"/>
              <a:t>The part of the program that called the file parsing function does know what should if the file it wanted read has a problem and it catches the exception and handles it properly.</a:t>
            </a:r>
          </a:p>
        </p:txBody>
      </p:sp>
    </p:spTree>
    <p:extLst>
      <p:ext uri="{BB962C8B-B14F-4D97-AF65-F5344CB8AC3E}">
        <p14:creationId xmlns:p14="http://schemas.microsoft.com/office/powerpoint/2010/main" val="36156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DF5E-717A-D2F3-EDD9-58B79B5B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5DC4-8AA1-B86E-5A2D-37C3565E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exceptions are not caught and handled, they will cause the program to crash.</a:t>
            </a:r>
          </a:p>
          <a:p>
            <a:r>
              <a:rPr lang="en-US" dirty="0"/>
              <a:t>If we catch an exception, we can decide what to do about it</a:t>
            </a:r>
          </a:p>
          <a:p>
            <a:pPr lvl="1"/>
            <a:r>
              <a:rPr lang="en-US" dirty="0"/>
              <a:t>Record it - log it to a file, print it out, send an e-mail, page someone, etc.</a:t>
            </a:r>
          </a:p>
          <a:p>
            <a:pPr lvl="1"/>
            <a:r>
              <a:rPr lang="en-US" dirty="0"/>
              <a:t>Rethrow it so another part of the program can address it as well</a:t>
            </a:r>
          </a:p>
          <a:p>
            <a:pPr lvl="1"/>
            <a:r>
              <a:rPr lang="en-US" dirty="0"/>
              <a:t>Retry the operation that caused the failure</a:t>
            </a:r>
          </a:p>
          <a:p>
            <a:pPr lvl="1"/>
            <a:r>
              <a:rPr lang="en-US" dirty="0"/>
              <a:t>Ignore it and not pass it on (not a good idea) – called swallowing the exception</a:t>
            </a:r>
          </a:p>
        </p:txBody>
      </p:sp>
    </p:spTree>
    <p:extLst>
      <p:ext uri="{BB962C8B-B14F-4D97-AF65-F5344CB8AC3E}">
        <p14:creationId xmlns:p14="http://schemas.microsoft.com/office/powerpoint/2010/main" val="287062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9B5D-3D90-A327-0A25-62172ED8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Throwing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36F0-4C0E-0EB9-AA44-F8AC9D80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60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C++ has a number of built-in exception classes you can use and you can write your own if you want. (See page 142 of the textbook)</a:t>
            </a:r>
          </a:p>
          <a:p>
            <a:r>
              <a:rPr lang="en-US" dirty="0"/>
              <a:t>#include &lt;exception&gt; or #include &lt;</a:t>
            </a:r>
            <a:r>
              <a:rPr lang="en-US" dirty="0" err="1"/>
              <a:t>stdexcep</a:t>
            </a:r>
            <a:r>
              <a:rPr lang="en-US" dirty="0"/>
              <a:t>&gt; to use them depending on the exception you want</a:t>
            </a:r>
          </a:p>
          <a:p>
            <a:r>
              <a:rPr lang="en-US" dirty="0"/>
              <a:t>When you want to throw an exception, you use the </a:t>
            </a:r>
            <a:r>
              <a:rPr lang="en-US" b="1" i="1" dirty="0"/>
              <a:t>throw</a:t>
            </a:r>
            <a:r>
              <a:rPr lang="en-US" dirty="0"/>
              <a:t> command </a:t>
            </a:r>
          </a:p>
          <a:p>
            <a:pPr marL="457200" lvl="1" indent="0">
              <a:buNone/>
            </a:pPr>
            <a:r>
              <a:rPr lang="en-US" sz="2400" dirty="0"/>
              <a:t>throw &lt;exception name&gt;(message);</a:t>
            </a:r>
          </a:p>
          <a:p>
            <a:r>
              <a:rPr lang="en-US" dirty="0"/>
              <a:t>Most exceptions expect a message to be provided that can be given to the user that explains what went wrong.</a:t>
            </a:r>
          </a:p>
          <a:p>
            <a:pPr lvl="1"/>
            <a:r>
              <a:rPr lang="en-US" dirty="0"/>
              <a:t>throw std::</a:t>
            </a:r>
            <a:r>
              <a:rPr lang="en-US" dirty="0" err="1"/>
              <a:t>out_of_range</a:t>
            </a:r>
            <a:r>
              <a:rPr lang="en-US" dirty="0"/>
              <a:t>(“The index specified is too large”);</a:t>
            </a:r>
          </a:p>
        </p:txBody>
      </p:sp>
    </p:spTree>
    <p:extLst>
      <p:ext uri="{BB962C8B-B14F-4D97-AF65-F5344CB8AC3E}">
        <p14:creationId xmlns:p14="http://schemas.microsoft.com/office/powerpoint/2010/main" val="47192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BB4B-6189-87A2-589C-BDC5AE48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1DE3-8D7B-0843-485E-D872B546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4188"/>
          </a:xfrm>
        </p:spPr>
        <p:txBody>
          <a:bodyPr>
            <a:noAutofit/>
          </a:bodyPr>
          <a:lstStyle/>
          <a:p>
            <a:r>
              <a:rPr lang="en-US" sz="2200" dirty="0"/>
              <a:t>When we have code that might throw an exception that we want to catch we use a try-catch block</a:t>
            </a:r>
          </a:p>
          <a:p>
            <a:pPr marL="914400" lvl="2" indent="0">
              <a:buNone/>
            </a:pPr>
            <a:r>
              <a:rPr lang="en-US" sz="1600" dirty="0"/>
              <a:t>try {</a:t>
            </a:r>
          </a:p>
          <a:p>
            <a:pPr marL="1371600" lvl="3" indent="0">
              <a:buNone/>
            </a:pPr>
            <a:r>
              <a:rPr lang="en-US" dirty="0"/>
              <a:t>//code that might throw an exception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  <a:p>
            <a:pPr marL="914400" lvl="2" indent="0">
              <a:buNone/>
            </a:pPr>
            <a:r>
              <a:rPr lang="en-US" sz="1600" dirty="0"/>
              <a:t>catch (&lt;exception name&gt; &amp; ex) {</a:t>
            </a:r>
          </a:p>
          <a:p>
            <a:pPr marL="1371600" lvl="3" indent="0">
              <a:buNone/>
            </a:pPr>
            <a:r>
              <a:rPr lang="en-US" dirty="0"/>
              <a:t>// code to handle exception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  <a:p>
            <a:pPr marL="914400" lvl="2" indent="0">
              <a:buNone/>
            </a:pPr>
            <a:r>
              <a:rPr lang="en-US" sz="1600" dirty="0"/>
              <a:t>…</a:t>
            </a:r>
          </a:p>
          <a:p>
            <a:pPr marL="914400" lvl="2" indent="0">
              <a:buNone/>
            </a:pPr>
            <a:r>
              <a:rPr lang="en-US" sz="1600" dirty="0"/>
              <a:t>catch ( … ) {</a:t>
            </a:r>
          </a:p>
          <a:p>
            <a:pPr marL="1371600" lvl="3" indent="0">
              <a:buNone/>
            </a:pPr>
            <a:r>
              <a:rPr lang="en-US" dirty="0"/>
              <a:t>// code to handle generic exception</a:t>
            </a:r>
          </a:p>
          <a:p>
            <a:pPr marL="914400" lvl="2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66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667F-0184-4614-A40A-6231FE14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A5A4-04F7-48FC-A89D-0B55C5A0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0457"/>
          </a:xfrm>
        </p:spPr>
        <p:txBody>
          <a:bodyPr>
            <a:normAutofit/>
          </a:bodyPr>
          <a:lstStyle/>
          <a:p>
            <a:r>
              <a:rPr lang="en-US" dirty="0"/>
              <a:t>More often than reading from the keyboard, a program will need to read data from a file</a:t>
            </a:r>
          </a:p>
          <a:p>
            <a:r>
              <a:rPr lang="en-US" dirty="0"/>
              <a:t>To do this, we use an input file stream (</a:t>
            </a:r>
            <a:r>
              <a:rPr lang="en-US" dirty="0" err="1"/>
              <a:t>ifstream</a:t>
            </a:r>
            <a:r>
              <a:rPr lang="en-US" dirty="0"/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fstream</a:t>
            </a:r>
            <a:r>
              <a:rPr lang="en-US" sz="2400" dirty="0"/>
              <a:t>&gt;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 err="1"/>
              <a:t>ifstream</a:t>
            </a:r>
            <a:r>
              <a:rPr lang="en-US" sz="2400" dirty="0"/>
              <a:t> </a:t>
            </a:r>
            <a:r>
              <a:rPr lang="en-US" sz="2400" dirty="0" err="1"/>
              <a:t>inFile</a:t>
            </a:r>
            <a:r>
              <a:rPr lang="en-US" sz="2400" dirty="0"/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 err="1"/>
              <a:t>inFile.open</a:t>
            </a:r>
            <a:r>
              <a:rPr lang="en-US" sz="2400" dirty="0"/>
              <a:t>(“myfile.txt”);</a:t>
            </a:r>
          </a:p>
          <a:p>
            <a:r>
              <a:rPr lang="en-US" dirty="0"/>
              <a:t>Then to read from the file, we treat it just like </a:t>
            </a:r>
            <a:r>
              <a:rPr lang="en-US" dirty="0" err="1"/>
              <a:t>cin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 err="1"/>
              <a:t>inFile</a:t>
            </a:r>
            <a:r>
              <a:rPr lang="en-US" sz="2400" dirty="0"/>
              <a:t> &gt;&gt; </a:t>
            </a:r>
            <a:r>
              <a:rPr lang="en-US" sz="2400" dirty="0" err="1"/>
              <a:t>myVar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856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51A3-38F7-C95F-20C6-2FAF6556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79C1-2E70-962E-290E-57DB4AAF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error event happens routinely and could be considered part of normal execution, handle without throwing exceptions.</a:t>
            </a:r>
          </a:p>
          <a:p>
            <a:pPr lvl="1"/>
            <a:r>
              <a:rPr lang="en-US" dirty="0"/>
              <a:t>Generate error codes or return values</a:t>
            </a:r>
          </a:p>
          <a:p>
            <a:pPr lvl="1"/>
            <a:r>
              <a:rPr lang="en-US" dirty="0"/>
              <a:t>Use if() statements to check and handle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51A3-38F7-C95F-20C6-2FAF6556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79C1-2E70-962E-290E-57DB4AAF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56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try-catch blocks</a:t>
            </a:r>
          </a:p>
          <a:p>
            <a:pPr lvl="1"/>
            <a:r>
              <a:rPr lang="en-US" dirty="0"/>
              <a:t>Around code that can potentially (and unexpectedly) generate an exception.</a:t>
            </a:r>
          </a:p>
          <a:p>
            <a:pPr lvl="1"/>
            <a:r>
              <a:rPr lang="en-US" dirty="0"/>
              <a:t>Prevent and recover from application crashes.</a:t>
            </a:r>
          </a:p>
          <a:p>
            <a:pPr lvl="1"/>
            <a:r>
              <a:rPr lang="en-US" dirty="0"/>
              <a:t>Throw an exception when your program can identify an </a:t>
            </a:r>
            <a:r>
              <a:rPr lang="en-US" i="1" dirty="0"/>
              <a:t>external</a:t>
            </a:r>
            <a:r>
              <a:rPr lang="en-US" dirty="0"/>
              <a:t> problem that prevents execution.</a:t>
            </a:r>
          </a:p>
          <a:p>
            <a:r>
              <a:rPr lang="en-US" dirty="0"/>
              <a:t>Compared to error reporting via return-codes and if statements, using try / catch / throw is likely to result in code</a:t>
            </a:r>
          </a:p>
          <a:p>
            <a:pPr lvl="1"/>
            <a:r>
              <a:rPr lang="en-US" dirty="0"/>
              <a:t>that has fewer bugs,</a:t>
            </a:r>
          </a:p>
          <a:p>
            <a:pPr lvl="1"/>
            <a:r>
              <a:rPr lang="en-US" dirty="0"/>
              <a:t>is less expensive to develop,</a:t>
            </a:r>
          </a:p>
          <a:p>
            <a:pPr lvl="1"/>
            <a:r>
              <a:rPr lang="en-US" dirty="0"/>
              <a:t>and has faster time-to-market.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4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51A3-38F7-C95F-20C6-2FAF6556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79C1-2E70-962E-290E-57DB4AAF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56113"/>
          </a:xfrm>
        </p:spPr>
        <p:txBody>
          <a:bodyPr>
            <a:normAutofit/>
          </a:bodyPr>
          <a:lstStyle/>
          <a:p>
            <a:r>
              <a:rPr lang="en-US" dirty="0"/>
              <a:t>Constructors and Destructors</a:t>
            </a:r>
          </a:p>
          <a:p>
            <a:pPr lvl="1"/>
            <a:r>
              <a:rPr lang="en-US" dirty="0"/>
              <a:t>Constructors don't have a return type, so it's not possible to use return codes, therefore you must throw an exception.</a:t>
            </a:r>
          </a:p>
          <a:p>
            <a:pPr lvl="1"/>
            <a:r>
              <a:rPr lang="en-US" dirty="0"/>
              <a:t>Destructors should never throw an exception because of stack unwinding.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41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32325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4419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7F13-BA59-4285-BDB4-A16E138C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to make sure the open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F86F-ED51-4FDC-81F2-F818EBF6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start reading from a file, we should verify that the file was actually opened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if ( !</a:t>
            </a:r>
            <a:r>
              <a:rPr lang="en-US" sz="2400" dirty="0" err="1"/>
              <a:t>inFile.is_open</a:t>
            </a:r>
            <a:r>
              <a:rPr lang="en-US" sz="2400" dirty="0"/>
              <a:t>() ) 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400" dirty="0"/>
              <a:t>// print out error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400" dirty="0"/>
              <a:t>return 1;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// rest of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6B21-48C8-4468-8108-A41DE44C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whole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C645-4F30-4F50-9AE3-6BE683F4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2536"/>
          </a:xfrm>
        </p:spPr>
        <p:txBody>
          <a:bodyPr>
            <a:normAutofit/>
          </a:bodyPr>
          <a:lstStyle/>
          <a:p>
            <a:r>
              <a:rPr lang="en-US" dirty="0"/>
              <a:t>Typically, we want to read the entire file</a:t>
            </a:r>
          </a:p>
          <a:p>
            <a:r>
              <a:rPr lang="en-US" dirty="0"/>
              <a:t>We do this with a while loop, checking for the end of the file after every read</a:t>
            </a:r>
          </a:p>
          <a:p>
            <a:pPr marL="914400" lvl="2" indent="0">
              <a:buNone/>
            </a:pPr>
            <a:r>
              <a:rPr lang="en-US" sz="2400" dirty="0"/>
              <a:t>while( !</a:t>
            </a:r>
            <a:r>
              <a:rPr lang="en-US" sz="2400" dirty="0" err="1"/>
              <a:t>inFile.eof</a:t>
            </a:r>
            <a:r>
              <a:rPr lang="en-US" sz="2400" dirty="0"/>
              <a:t>() ){</a:t>
            </a:r>
          </a:p>
          <a:p>
            <a:pPr marL="1371600" lvl="3" indent="0">
              <a:buNone/>
            </a:pPr>
            <a:r>
              <a:rPr lang="en-US" sz="2400" dirty="0"/>
              <a:t>// code to read data</a:t>
            </a:r>
          </a:p>
          <a:p>
            <a:pPr marL="914400" lvl="2" indent="0">
              <a:buNone/>
            </a:pPr>
            <a:r>
              <a:rPr lang="en-US" sz="2400" dirty="0"/>
              <a:t>}</a:t>
            </a:r>
          </a:p>
          <a:p>
            <a:r>
              <a:rPr lang="en-US" dirty="0"/>
              <a:t>This assumes there are no errors.  It’s better to use </a:t>
            </a:r>
            <a:r>
              <a:rPr lang="en-US" dirty="0" err="1"/>
              <a:t>inFile.fail</a:t>
            </a:r>
            <a:r>
              <a:rPr lang="en-US" dirty="0"/>
              <a:t>() in the while loop</a:t>
            </a:r>
          </a:p>
          <a:p>
            <a:r>
              <a:rPr lang="en-US" dirty="0"/>
              <a:t>Always remember to close the file (</a:t>
            </a:r>
            <a:r>
              <a:rPr lang="en-US" dirty="0" err="1"/>
              <a:t>inFile.close</a:t>
            </a:r>
            <a:r>
              <a:rPr lang="en-US" dirty="0"/>
              <a:t>()) when you are done</a:t>
            </a:r>
          </a:p>
        </p:txBody>
      </p:sp>
    </p:spTree>
    <p:extLst>
      <p:ext uri="{BB962C8B-B14F-4D97-AF65-F5344CB8AC3E}">
        <p14:creationId xmlns:p14="http://schemas.microsoft.com/office/powerpoint/2010/main" val="7579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256A-ECC3-4F21-B0D9-1DAE7B68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Getline</a:t>
            </a:r>
            <a:r>
              <a:rPr lang="en-US" dirty="0"/>
              <a:t>()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BC88-29D2-40CA-A2DF-D09BBE0D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you can use </a:t>
            </a:r>
            <a:r>
              <a:rPr lang="en-US" dirty="0" err="1"/>
              <a:t>getline</a:t>
            </a:r>
            <a:r>
              <a:rPr lang="en-US" dirty="0"/>
              <a:t>() to read a line of text from the keyboard, you can use it to read a line from a file as well</a:t>
            </a:r>
          </a:p>
          <a:p>
            <a:r>
              <a:rPr lang="en-US" dirty="0"/>
              <a:t>Instead of 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cin,line</a:t>
            </a:r>
            <a:r>
              <a:rPr lang="en-US" dirty="0"/>
              <a:t>), we use 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inFile,line</a:t>
            </a:r>
            <a:r>
              <a:rPr lang="en-US" dirty="0"/>
              <a:t>)</a:t>
            </a:r>
          </a:p>
          <a:p>
            <a:r>
              <a:rPr lang="en-US" dirty="0"/>
              <a:t>Otherwise, it behaves exactly the same: reading until the first newline character and then discarding that newline</a:t>
            </a:r>
          </a:p>
        </p:txBody>
      </p:sp>
    </p:spTree>
    <p:extLst>
      <p:ext uri="{BB962C8B-B14F-4D97-AF65-F5344CB8AC3E}">
        <p14:creationId xmlns:p14="http://schemas.microsoft.com/office/powerpoint/2010/main" val="363560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AC60-8B32-41FE-B46E-5CA8DC35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8A86-B13D-45A7-91C0-03C70DBA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can go wrong when reading files.  There are a number of functions we can use to check the state:</a:t>
            </a:r>
          </a:p>
          <a:p>
            <a:pPr lvl="1"/>
            <a:r>
              <a:rPr lang="en-US" dirty="0"/>
              <a:t>good() – returns true of there are no errors</a:t>
            </a:r>
          </a:p>
          <a:p>
            <a:pPr lvl="1"/>
            <a:r>
              <a:rPr lang="en-US" dirty="0" err="1"/>
              <a:t>eof</a:t>
            </a:r>
            <a:r>
              <a:rPr lang="en-US" dirty="0"/>
              <a:t>() – returns true if we’re at the end of the file</a:t>
            </a:r>
          </a:p>
          <a:p>
            <a:pPr lvl="1"/>
            <a:r>
              <a:rPr lang="en-US" dirty="0"/>
              <a:t>fail() – returns true if there was a failure or the stream is bad</a:t>
            </a:r>
          </a:p>
          <a:p>
            <a:pPr lvl="1"/>
            <a:r>
              <a:rPr lang="en-US" dirty="0"/>
              <a:t>bad() – returns true if the stream is bad – all future operations will fail</a:t>
            </a:r>
          </a:p>
        </p:txBody>
      </p:sp>
    </p:spTree>
    <p:extLst>
      <p:ext uri="{BB962C8B-B14F-4D97-AF65-F5344CB8AC3E}">
        <p14:creationId xmlns:p14="http://schemas.microsoft.com/office/powerpoint/2010/main" val="17300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5D1A-FA98-4A02-90F4-031AAD2B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59A1-3D8E-48D6-A16A-13E1B066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04579"/>
          </a:xfrm>
        </p:spPr>
        <p:txBody>
          <a:bodyPr>
            <a:normAutofit/>
          </a:bodyPr>
          <a:lstStyle/>
          <a:p>
            <a:r>
              <a:rPr lang="en-US" dirty="0"/>
              <a:t>When we want to write to a file, we use an </a:t>
            </a:r>
            <a:r>
              <a:rPr lang="en-US" dirty="0" err="1"/>
              <a:t>ofstream</a:t>
            </a:r>
            <a:endParaRPr lang="en-US" dirty="0"/>
          </a:p>
          <a:p>
            <a:r>
              <a:rPr lang="en-US" dirty="0"/>
              <a:t>It works just like an input stream: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 .open() to open the file</a:t>
            </a:r>
          </a:p>
          <a:p>
            <a:pPr lvl="1"/>
            <a:r>
              <a:rPr lang="en-US" dirty="0"/>
              <a:t>Check to see that it actually opened using .</a:t>
            </a:r>
            <a:r>
              <a:rPr lang="en-US" dirty="0" err="1"/>
              <a:t>is_open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Always .close() the file when done</a:t>
            </a:r>
          </a:p>
          <a:p>
            <a:r>
              <a:rPr lang="en-US" dirty="0"/>
              <a:t>Otherwise, it works just like writing to </a:t>
            </a:r>
            <a:r>
              <a:rPr lang="en-US" dirty="0" err="1"/>
              <a:t>cout</a:t>
            </a:r>
            <a:r>
              <a:rPr lang="en-US" dirty="0"/>
              <a:t> and all the I/O manipulators work as well.</a:t>
            </a:r>
          </a:p>
        </p:txBody>
      </p:sp>
    </p:spTree>
    <p:extLst>
      <p:ext uri="{BB962C8B-B14F-4D97-AF65-F5344CB8AC3E}">
        <p14:creationId xmlns:p14="http://schemas.microsoft.com/office/powerpoint/2010/main" val="318189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32325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5273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9E36-CA45-15F3-DFC4-01B6E1E16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D3CBC6-6A26-7B58-95BD-AC7D01F18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9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1824</TotalTime>
  <Words>1262</Words>
  <Application>Microsoft Office PowerPoint</Application>
  <PresentationFormat>Widescreen</PresentationFormat>
  <Paragraphs>123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Tw Cen MT</vt:lpstr>
      <vt:lpstr>Circuit</vt:lpstr>
      <vt:lpstr>File Streams</vt:lpstr>
      <vt:lpstr>File Input</vt:lpstr>
      <vt:lpstr>Check to make sure the open worked</vt:lpstr>
      <vt:lpstr>Reading the whole file</vt:lpstr>
      <vt:lpstr>Using Getline() with files</vt:lpstr>
      <vt:lpstr>File Errors</vt:lpstr>
      <vt:lpstr>File output</vt:lpstr>
      <vt:lpstr>Questions?</vt:lpstr>
      <vt:lpstr>String Streams</vt:lpstr>
      <vt:lpstr>String Streams</vt:lpstr>
      <vt:lpstr>ostringstream</vt:lpstr>
      <vt:lpstr>istringstream</vt:lpstr>
      <vt:lpstr>Questions?</vt:lpstr>
      <vt:lpstr>Exceptions</vt:lpstr>
      <vt:lpstr>To Err is Human</vt:lpstr>
      <vt:lpstr>Exceptions</vt:lpstr>
      <vt:lpstr>Handling Exceptions</vt:lpstr>
      <vt:lpstr>Syntax – Throwing an exception</vt:lpstr>
      <vt:lpstr>Syntax – Catching Exceptions</vt:lpstr>
      <vt:lpstr>When should we use Exceptions</vt:lpstr>
      <vt:lpstr>When should we use Exceptions</vt:lpstr>
      <vt:lpstr>When should we use Exceptions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Arrays</dc:title>
  <dc:creator>Tom Stephens</dc:creator>
  <cp:lastModifiedBy>Tom Stephens</cp:lastModifiedBy>
  <cp:revision>17</cp:revision>
  <dcterms:created xsi:type="dcterms:W3CDTF">2022-02-23T14:48:46Z</dcterms:created>
  <dcterms:modified xsi:type="dcterms:W3CDTF">2023-01-26T17:30:50Z</dcterms:modified>
</cp:coreProperties>
</file>