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338" r:id="rId3"/>
    <p:sldId id="332" r:id="rId4"/>
    <p:sldId id="335" r:id="rId5"/>
    <p:sldId id="333" r:id="rId6"/>
    <p:sldId id="336" r:id="rId7"/>
    <p:sldId id="334" r:id="rId8"/>
    <p:sldId id="337" r:id="rId9"/>
    <p:sldId id="315" r:id="rId10"/>
    <p:sldId id="330" r:id="rId11"/>
    <p:sldId id="318" r:id="rId12"/>
    <p:sldId id="323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 autoAdjust="0"/>
    <p:restoredTop sz="50000" autoAdjust="0"/>
  </p:normalViewPr>
  <p:slideViewPr>
    <p:cSldViewPr snapToGrid="0">
      <p:cViewPr varScale="1">
        <p:scale>
          <a:sx n="117" d="100"/>
          <a:sy n="117" d="100"/>
        </p:scale>
        <p:origin x="144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422D05C-4D9C-419D-A592-919F26B52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FFAF6E-5312-4C41-8E5E-E1FCF9699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BD8CB-5ACE-4CF3-99D6-468413153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064D9-8D28-4B8D-9602-E728A03CB8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936C-95D5-4ABC-B1CF-CDDBF48F1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9ADAF-4DE8-4664-842E-1AD08E36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0132-2D20-4EDB-B89F-A665DAD1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B629-1ECD-443C-850B-F7790AAFF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839C-3FA1-4F91-91BC-EC874168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4DB8E-5AC5-41CC-90E8-C37368C93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B8ED-0BBF-4395-AB91-736B8C19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FC4E9-E086-48B3-88E6-213015F99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A091A-B242-43E8-8EF1-301EB21D0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4435-D6CA-44E9-BD32-8B03427CB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FAF6-15E4-4854-A52B-1D8065354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1DD2-2B1E-4798-ACC6-FA79BF848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D06-094A-4755-ACC7-5E5C7EE65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329FD0-3DB0-4E77-BCF1-36A54617B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7C753-5E97-4EC0-87BE-06E02DCC9B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Computer Science 340</a:t>
            </a:r>
            <a:br>
              <a:rPr lang="en-US" dirty="0">
                <a:latin typeface="Courier New" pitchFamily="49" charset="0"/>
              </a:rPr>
            </a:br>
            <a:r>
              <a:rPr lang="en-US" sz="1000" dirty="0">
                <a:latin typeface="Comic Sans MS" pitchFamily="66" charset="0"/>
              </a:rPr>
              <a:t/>
            </a:r>
            <a:br>
              <a:rPr lang="en-US" sz="1000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Software </a:t>
            </a:r>
            <a:r>
              <a:rPr lang="en-US" dirty="0" smtClean="0">
                <a:latin typeface="Comic Sans MS" pitchFamily="66" charset="0"/>
              </a:rPr>
              <a:t>Design &amp; Testing</a:t>
            </a:r>
            <a:endParaRPr lang="en-US" dirty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4000">
              <a:latin typeface="Arial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Arial" charset="0"/>
              </a:rPr>
              <a:t>Template Method Pattern</a:t>
            </a:r>
            <a:endParaRPr lang="en-US" sz="4400" dirty="0">
              <a:latin typeface="Arial" charset="0"/>
            </a:endParaRPr>
          </a:p>
          <a:p>
            <a:pPr algn="ctr"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384-30EA-114E-8D94-EEAAD40F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5586DC-AE2A-6B40-82C2-EA4B6FC3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533202"/>
            <a:ext cx="6010360" cy="47151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4E8-0FAD-E944-B861-9D92C990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id="{A1B806C9-2981-4D48-B4BD-79DE2006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82088-45A7-6344-B117-F13C3BDEE36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TextBox 3">
            <a:extLst>
              <a:ext uri="{FF2B5EF4-FFF2-40B4-BE49-F238E27FC236}">
                <a16:creationId xmlns:a16="http://schemas.microsoft.com/office/drawing/2014/main" id="{E80A7F20-4230-F74E-944B-59B77AB4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454025"/>
            <a:ext cx="4277133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/**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An abstract class that is common to several games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which players play against the others, but only one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 playing at a given time.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class</a:t>
            </a:r>
            <a:r>
              <a:rPr lang="en-US" altLang="en-US" sz="1400" dirty="0">
                <a:latin typeface="Times New Roman" panose="02020603050405020304" pitchFamily="18" charset="0"/>
              </a:rPr>
              <a:t> Game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protected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A template method :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public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final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playOneGame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this</a:t>
            </a:r>
            <a:r>
              <a:rPr lang="en-US" altLang="en-US" sz="1400" dirty="0" err="1">
                <a:latin typeface="Times New Roman" panose="02020603050405020304" pitchFamily="18" charset="0"/>
              </a:rPr>
              <a:t>.playersCount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 =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dirty="0">
                <a:latin typeface="Times New Roman" panose="02020603050405020304" pitchFamily="18" charset="0"/>
              </a:rPr>
              <a:t>        </a:t>
            </a:r>
            <a:r>
              <a:rPr lang="fr-FR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fr-FR" altLang="en-US" sz="1400" dirty="0">
                <a:latin typeface="Times New Roman" panose="02020603050405020304" pitchFamily="18" charset="0"/>
              </a:rPr>
              <a:t> 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while</a:t>
            </a:r>
            <a:r>
              <a:rPr lang="en-US" altLang="en-US" sz="1400" dirty="0">
                <a:latin typeface="Times New Roman" panose="02020603050405020304" pitchFamily="18" charset="0"/>
              </a:rPr>
              <a:t> (!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    j = (j + 1) %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playersCount</a:t>
            </a:r>
            <a:r>
              <a:rPr lang="en-US" altLang="en-US" sz="1400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    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player);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boolean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abstract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0" name="TextBox 4">
            <a:extLst>
              <a:ext uri="{FF2B5EF4-FFF2-40B4-BE49-F238E27FC236}">
                <a16:creationId xmlns:a16="http://schemas.microsoft.com/office/drawing/2014/main" id="{7346365C-8828-9144-B3C9-F0072A5BB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264021"/>
            <a:ext cx="4103752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Times New Roman" panose="02020603050405020304" pitchFamily="18" charset="0"/>
              </a:rPr>
              <a:t>//Now we can extend this class in order 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latin typeface="Times New Roman" panose="02020603050405020304" pitchFamily="18" charset="0"/>
              </a:rPr>
              <a:t>//to implement actual games: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class</a:t>
            </a:r>
            <a:r>
              <a:rPr lang="en-US" altLang="en-US" sz="1400" dirty="0">
                <a:latin typeface="Times New Roman" panose="02020603050405020304" pitchFamily="18" charset="0"/>
              </a:rPr>
              <a:t> Monopoly </a:t>
            </a:r>
            <a:r>
              <a:rPr lang="en-US" altLang="en-US" sz="1400" b="1" dirty="0">
                <a:latin typeface="Times New Roman" panose="02020603050405020304" pitchFamily="18" charset="0"/>
              </a:rPr>
              <a:t>extends</a:t>
            </a:r>
            <a:r>
              <a:rPr lang="en-US" altLang="en-US" sz="1400" dirty="0">
                <a:latin typeface="Times New Roman" panose="02020603050405020304" pitchFamily="18" charset="0"/>
              </a:rPr>
              <a:t> Game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Specific declarations for the Monopoly game.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Implementation of abstract methods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initializeGame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Initialize players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Initialize money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makePlay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</a:rPr>
              <a:t> player)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Process one turn of player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boolean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endOfGame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Return true if game is over 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according to Monopoly rules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void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printWinner</a:t>
            </a:r>
            <a:r>
              <a:rPr lang="en-US" altLang="en-US" sz="1400" dirty="0">
                <a:latin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Display who won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/* Specific methods for the Monopoly game. */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i="1" dirty="0">
                <a:latin typeface="Times New Roman" panose="02020603050405020304" pitchFamily="18" charset="0"/>
              </a:rPr>
              <a:t>// ...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5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7FBD-E79D-6D45-81B0-4A2AB7F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with the Template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E322-5CD3-8A4F-8E46-623C6EA6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6897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the similar code as similar as possible in the classes that duplicate it</a:t>
            </a:r>
          </a:p>
          <a:p>
            <a:pPr marL="914400" lvl="1" indent="-514350"/>
            <a:r>
              <a:rPr lang="en-US" sz="1600" dirty="0"/>
              <a:t>Similar code diverges unnecessarily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common base class for all classes with similar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Put one copy of the similar code/method(s) in the parent (this becomes the template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Identify and extract what needs to vary by subclass</a:t>
            </a:r>
          </a:p>
          <a:p>
            <a:pPr marL="914400" lvl="1" indent="-514350"/>
            <a:r>
              <a:rPr lang="en-US" sz="1800" dirty="0"/>
              <a:t>Create abstract methods for the code that needs to vary</a:t>
            </a:r>
          </a:p>
          <a:p>
            <a:pPr marL="914400" lvl="1" indent="-514350"/>
            <a:r>
              <a:rPr lang="en-US" sz="1800" dirty="0"/>
              <a:t>Replace the code that needs to vary with calls to the abstract methods in the template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Override the abstract methods in the subclasses with their version of the varying code (pulled out of their copy of the template method override(s))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Delete the template method override(s) in the subclasses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A8B7-C0D5-F24E-A1B6-8714F5B6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10400" cy="871538"/>
          </a:xfrm>
        </p:spPr>
        <p:txBody>
          <a:bodyPr/>
          <a:lstStyle/>
          <a:p>
            <a:r>
              <a:rPr lang="en-US"/>
              <a:t>Sample Output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524000" y="2362200"/>
            <a:ext cx="5943600" cy="2320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Rental Record for Dinsdale Pirhana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Monty Python and the Holy Grail	3.5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Star Trek 27	6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Star Wars 3.2	3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	Wallace and Gromit	6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Amount owed is 18.5</a:t>
            </a:r>
          </a:p>
          <a:p>
            <a:pPr marL="2909888" indent="-2909888" defTabSz="977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800">
                <a:latin typeface="Lucida Console" pitchFamily="49" charset="0"/>
              </a:rPr>
              <a:t>You earned 5 frequent renter points</a:t>
            </a:r>
          </a:p>
        </p:txBody>
      </p:sp>
    </p:spTree>
    <p:extLst>
      <p:ext uri="{BB962C8B-B14F-4D97-AF65-F5344CB8AC3E}">
        <p14:creationId xmlns:p14="http://schemas.microsoft.com/office/powerpoint/2010/main" val="20208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490538"/>
          </a:xfrm>
        </p:spPr>
        <p:txBody>
          <a:bodyPr/>
          <a:lstStyle/>
          <a:p>
            <a:r>
              <a:rPr lang="en-US"/>
              <a:t>Similar Statement Methods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731838" y="1219200"/>
            <a:ext cx="8412162" cy="538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 public String statement()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Enumeration rentals = _</a:t>
            </a:r>
            <a:r>
              <a:rPr lang="en-US" sz="1200" b="1" dirty="0" err="1">
                <a:latin typeface="Lucida Console" pitchFamily="49" charset="0"/>
              </a:rPr>
              <a:t>rentals.elements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String result = "Rental Record for " + </a:t>
            </a:r>
            <a:r>
              <a:rPr lang="en-US" sz="1200" b="1" dirty="0" err="1">
                <a:latin typeface="Lucida Console" pitchFamily="49" charset="0"/>
              </a:rPr>
              <a:t>getName</a:t>
            </a:r>
            <a:r>
              <a:rPr lang="en-US" sz="1200" b="1" dirty="0">
                <a:latin typeface="Lucida Console" pitchFamily="49" charset="0"/>
              </a:rPr>
              <a:t>()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while (</a:t>
            </a:r>
            <a:r>
              <a:rPr lang="en-US" sz="1200" b="1" dirty="0" err="1">
                <a:latin typeface="Lucida Console" pitchFamily="49" charset="0"/>
              </a:rPr>
              <a:t>rentals.hasMoreElements</a:t>
            </a:r>
            <a:r>
              <a:rPr lang="en-US" sz="1200" b="1" dirty="0">
                <a:latin typeface="Lucida Console" pitchFamily="49" charset="0"/>
              </a:rPr>
              <a:t>())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Rental each = (Rental) </a:t>
            </a:r>
            <a:r>
              <a:rPr lang="en-US" sz="1200" b="1" dirty="0" err="1">
                <a:latin typeface="Lucida Console" pitchFamily="49" charset="0"/>
              </a:rPr>
              <a:t>rentals.nextElement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result += "\t" + </a:t>
            </a:r>
            <a:r>
              <a:rPr lang="en-US" sz="1200" b="1" dirty="0" err="1">
                <a:latin typeface="Lucida Console" pitchFamily="49" charset="0"/>
              </a:rPr>
              <a:t>each.getMovie</a:t>
            </a:r>
            <a:r>
              <a:rPr lang="en-US" sz="1200" b="1" dirty="0">
                <a:latin typeface="Lucida Console" pitchFamily="49" charset="0"/>
              </a:rPr>
              <a:t>().</a:t>
            </a:r>
            <a:r>
              <a:rPr lang="en-US" sz="1200" b="1" dirty="0" err="1">
                <a:latin typeface="Lucida Console" pitchFamily="49" charset="0"/>
              </a:rPr>
              <a:t>getTitle</a:t>
            </a:r>
            <a:r>
              <a:rPr lang="en-US" sz="1200" b="1" dirty="0">
                <a:latin typeface="Lucida Console" pitchFamily="49" charset="0"/>
              </a:rPr>
              <a:t>()+ "\t"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each.getCharge</a:t>
            </a:r>
            <a:r>
              <a:rPr lang="en-US" sz="1200" b="1" dirty="0">
                <a:latin typeface="Lucida Console" pitchFamily="49" charset="0"/>
              </a:rPr>
              <a:t>())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        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"Amount owed is " + 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getTotalCharge</a:t>
            </a:r>
            <a:r>
              <a:rPr lang="en-US" sz="1200" b="1" dirty="0">
                <a:latin typeface="Lucida Console" pitchFamily="49" charset="0"/>
              </a:rPr>
              <a:t>()) + "\n";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"You earned " + 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getTotalFrequentRenterPoints</a:t>
            </a:r>
            <a:r>
              <a:rPr lang="en-US" sz="1200" b="1" dirty="0">
                <a:latin typeface="Lucida Console" pitchFamily="49" charset="0"/>
              </a:rPr>
              <a:t>())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		" frequent renter points";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return result;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endParaRPr lang="en-US" sz="1200" b="1" dirty="0">
              <a:latin typeface="Lucida Console" pitchFamily="49" charset="0"/>
            </a:endParaRP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public String </a:t>
            </a:r>
            <a:r>
              <a:rPr lang="en-US" sz="1200" b="1" dirty="0" err="1">
                <a:latin typeface="Lucida Console" pitchFamily="49" charset="0"/>
              </a:rPr>
              <a:t>htmlStatement</a:t>
            </a:r>
            <a:r>
              <a:rPr lang="en-US" sz="1200" b="1" dirty="0">
                <a:latin typeface="Lucida Console" pitchFamily="49" charset="0"/>
              </a:rPr>
              <a:t>()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Enumeration rentals = _</a:t>
            </a:r>
            <a:r>
              <a:rPr lang="en-US" sz="1200" b="1" dirty="0" err="1">
                <a:latin typeface="Lucida Console" pitchFamily="49" charset="0"/>
              </a:rPr>
              <a:t>rentals.elements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String result = "&lt;H1&gt;Rentals for &lt;EM&gt;" + </a:t>
            </a:r>
            <a:r>
              <a:rPr lang="en-US" sz="1200" b="1" dirty="0" err="1">
                <a:latin typeface="Lucida Console" pitchFamily="49" charset="0"/>
              </a:rPr>
              <a:t>getName</a:t>
            </a:r>
            <a:r>
              <a:rPr lang="en-US" sz="1200" b="1" dirty="0">
                <a:latin typeface="Lucida Console" pitchFamily="49" charset="0"/>
              </a:rPr>
              <a:t>() + "&lt;/EM&gt;&lt;/H1&gt;&lt;P&gt;\n";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while (</a:t>
            </a:r>
            <a:r>
              <a:rPr lang="en-US" sz="1200" b="1" dirty="0" err="1">
                <a:latin typeface="Lucida Console" pitchFamily="49" charset="0"/>
              </a:rPr>
              <a:t>rentals.hasMoreElements</a:t>
            </a:r>
            <a:r>
              <a:rPr lang="en-US" sz="1200" b="1" dirty="0">
                <a:latin typeface="Lucida Console" pitchFamily="49" charset="0"/>
              </a:rPr>
              <a:t>()) {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Rental each = (Rental) </a:t>
            </a:r>
            <a:r>
              <a:rPr lang="en-US" sz="1200" b="1" dirty="0" err="1">
                <a:latin typeface="Lucida Console" pitchFamily="49" charset="0"/>
              </a:rPr>
              <a:t>rentals.nextElement</a:t>
            </a:r>
            <a:r>
              <a:rPr lang="en-US" sz="1200" b="1" dirty="0">
                <a:latin typeface="Lucida Console" pitchFamily="49" charset="0"/>
              </a:rPr>
              <a:t>();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result += </a:t>
            </a:r>
            <a:r>
              <a:rPr lang="en-US" sz="1200" b="1" dirty="0" err="1">
                <a:latin typeface="Lucida Console" pitchFamily="49" charset="0"/>
              </a:rPr>
              <a:t>each.getMovie</a:t>
            </a:r>
            <a:r>
              <a:rPr lang="en-US" sz="1200" b="1" dirty="0">
                <a:latin typeface="Lucida Console" pitchFamily="49" charset="0"/>
              </a:rPr>
              <a:t>().</a:t>
            </a:r>
            <a:r>
              <a:rPr lang="en-US" sz="1200" b="1" dirty="0" err="1">
                <a:latin typeface="Lucida Console" pitchFamily="49" charset="0"/>
              </a:rPr>
              <a:t>getTitle</a:t>
            </a:r>
            <a:r>
              <a:rPr lang="en-US" sz="1200" b="1" dirty="0">
                <a:latin typeface="Lucida Console" pitchFamily="49" charset="0"/>
              </a:rPr>
              <a:t>()+ ": "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each.getCharge</a:t>
            </a:r>
            <a:r>
              <a:rPr lang="en-US" sz="1200" b="1" dirty="0">
                <a:latin typeface="Lucida Console" pitchFamily="49" charset="0"/>
              </a:rPr>
              <a:t>()) + "&lt;BR&gt;\n";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}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 "&lt;P&gt;You owe &lt;EM&gt;" + 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getTotalCharge</a:t>
            </a:r>
            <a:r>
              <a:rPr lang="en-US" sz="1200" b="1" dirty="0">
                <a:latin typeface="Lucida Console" pitchFamily="49" charset="0"/>
              </a:rPr>
              <a:t>()) + "&lt;/EM&gt;&lt;P&gt;\n";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result += "On this rental you earned &lt;EM&gt;"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</a:t>
            </a:r>
            <a:r>
              <a:rPr lang="en-US" sz="1200" b="1" dirty="0" err="1">
                <a:latin typeface="Lucida Console" pitchFamily="49" charset="0"/>
              </a:rPr>
              <a:t>String.valueOf</a:t>
            </a:r>
            <a:r>
              <a:rPr lang="en-US" sz="1200" b="1" dirty="0">
                <a:latin typeface="Lucida Console" pitchFamily="49" charset="0"/>
              </a:rPr>
              <a:t>(</a:t>
            </a:r>
            <a:r>
              <a:rPr lang="en-US" sz="1200" b="1" dirty="0" err="1">
                <a:latin typeface="Lucida Console" pitchFamily="49" charset="0"/>
              </a:rPr>
              <a:t>getTotalFrequentRenterPoints</a:t>
            </a:r>
            <a:r>
              <a:rPr lang="en-US" sz="1200" b="1" dirty="0">
                <a:latin typeface="Lucida Console" pitchFamily="49" charset="0"/>
              </a:rPr>
              <a:t>()) +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	"&lt;/EM&gt; frequent renter points&lt;P&gt;";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	return result;</a:t>
            </a:r>
          </a:p>
          <a:p>
            <a:pPr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b="1" dirty="0">
                <a:latin typeface="Lucida Console" pitchFamily="49" charset="0"/>
              </a:rPr>
              <a:t>} </a:t>
            </a:r>
            <a:endParaRPr lang="en-US" sz="1200" b="1" noProof="1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the Strategy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the Strategy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6933" y="17526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interface </a:t>
            </a:r>
            <a:r>
              <a:rPr lang="en-US" sz="1200" dirty="0" err="1"/>
              <a:t>StatementBuilder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    String </a:t>
            </a:r>
            <a:r>
              <a:rPr lang="en-US" sz="1200" dirty="0" err="1"/>
              <a:t>headerString</a:t>
            </a:r>
            <a:r>
              <a:rPr lang="en-US" sz="1200" dirty="0"/>
              <a:t>(Customer 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String </a:t>
            </a:r>
            <a:r>
              <a:rPr lang="en-US" sz="1200" dirty="0" err="1"/>
              <a:t>eachRentalString</a:t>
            </a:r>
            <a:r>
              <a:rPr lang="en-US" sz="1200" dirty="0"/>
              <a:t> (Rental </a:t>
            </a:r>
            <a:r>
              <a:rPr lang="en-US" sz="1200" dirty="0" err="1"/>
              <a:t>aRental</a:t>
            </a:r>
            <a:r>
              <a:rPr lang="en-US" sz="1200" dirty="0"/>
              <a:t>);</a:t>
            </a:r>
          </a:p>
          <a:p>
            <a:r>
              <a:rPr lang="en-US" sz="1200" dirty="0" smtClean="0"/>
              <a:t>    String </a:t>
            </a:r>
            <a:r>
              <a:rPr lang="en-US" sz="1200" dirty="0" err="1"/>
              <a:t>footerString</a:t>
            </a:r>
            <a:r>
              <a:rPr lang="en-US" sz="1200" dirty="0"/>
              <a:t> (Customer 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class Statement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private </a:t>
            </a:r>
            <a:r>
              <a:rPr lang="en-US" sz="1200" dirty="0" err="1"/>
              <a:t>StatementBuilder</a:t>
            </a:r>
            <a:r>
              <a:rPr lang="en-US" sz="1200" dirty="0"/>
              <a:t> builder;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 smtClean="0"/>
              <a:t>    public </a:t>
            </a:r>
            <a:r>
              <a:rPr lang="en-US" sz="1200" dirty="0"/>
              <a:t>Statement(</a:t>
            </a:r>
            <a:r>
              <a:rPr lang="en-US" sz="1200" dirty="0" err="1"/>
              <a:t>StatementBuilder</a:t>
            </a:r>
            <a:r>
              <a:rPr lang="en-US" sz="1200" dirty="0"/>
              <a:t> builder) 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this.builder</a:t>
            </a:r>
            <a:r>
              <a:rPr lang="en-US" sz="1200" dirty="0" smtClean="0"/>
              <a:t> </a:t>
            </a:r>
            <a:r>
              <a:rPr lang="en-US" sz="1200" dirty="0"/>
              <a:t>= builder;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public </a:t>
            </a:r>
            <a:r>
              <a:rPr lang="en-US" sz="1200" dirty="0"/>
              <a:t>String value(Customer </a:t>
            </a:r>
            <a:r>
              <a:rPr lang="en-US" sz="1200" dirty="0" err="1"/>
              <a:t>aCustomer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Enumeration rentals = </a:t>
            </a:r>
            <a:r>
              <a:rPr lang="en-US" sz="1200" dirty="0" err="1"/>
              <a:t>aCustomer.getRentals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String result = </a:t>
            </a:r>
            <a:r>
              <a:rPr lang="en-US" sz="1200" dirty="0" err="1"/>
              <a:t>builder.headerString</a:t>
            </a:r>
            <a:r>
              <a:rPr lang="en-US" sz="1200" dirty="0"/>
              <a:t>(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while (</a:t>
            </a:r>
            <a:r>
              <a:rPr lang="en-US" sz="1200" dirty="0" err="1"/>
              <a:t>rentals.hasMoreElements</a:t>
            </a:r>
            <a:r>
              <a:rPr lang="en-US" sz="1200" dirty="0"/>
              <a:t>()) {</a:t>
            </a:r>
          </a:p>
          <a:p>
            <a:r>
              <a:rPr lang="en-US" sz="1200" dirty="0"/>
              <a:t>            Rental each = (Rental) </a:t>
            </a:r>
            <a:r>
              <a:rPr lang="en-US" sz="1200" dirty="0" err="1"/>
              <a:t>rentals.nextElement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result += </a:t>
            </a:r>
            <a:r>
              <a:rPr lang="en-US" sz="1200" dirty="0" err="1"/>
              <a:t>builder.eachRentalString</a:t>
            </a:r>
            <a:r>
              <a:rPr lang="en-US" sz="1200" dirty="0"/>
              <a:t>(each);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result += </a:t>
            </a:r>
            <a:r>
              <a:rPr lang="en-US" sz="1200" dirty="0" err="1"/>
              <a:t>builder.footerString</a:t>
            </a:r>
            <a:r>
              <a:rPr lang="en-US" sz="1200" dirty="0"/>
              <a:t>(</a:t>
            </a:r>
            <a:r>
              <a:rPr lang="en-US" sz="1200" dirty="0" err="1"/>
              <a:t>aCustomer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return result;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9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inheritance?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you get rid of the duplication using inheritance?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4DB8E-5AC5-41CC-90E8-C37368C937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6933" y="17526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</a:t>
            </a:r>
            <a:r>
              <a:rPr lang="en-US" sz="1200" dirty="0" smtClean="0"/>
              <a:t>bstract class Statement {</a:t>
            </a:r>
          </a:p>
          <a:p>
            <a:r>
              <a:rPr lang="en-US" sz="1200" dirty="0" smtClean="0"/>
              <a:t>    public Statement() {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    public String value(Customer 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Enumeration rentals = </a:t>
            </a:r>
            <a:r>
              <a:rPr lang="en-US" sz="1200" dirty="0" err="1" smtClean="0"/>
              <a:t>aCustomer.getRentals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String result = </a:t>
            </a:r>
            <a:r>
              <a:rPr lang="en-US" sz="1200" dirty="0" err="1" smtClean="0"/>
              <a:t>headerString</a:t>
            </a:r>
            <a:r>
              <a:rPr lang="en-US" sz="1200" dirty="0" smtClean="0"/>
              <a:t>(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while (</a:t>
            </a:r>
            <a:r>
              <a:rPr lang="en-US" sz="1200" dirty="0" err="1" smtClean="0"/>
              <a:t>rentals.hasMoreElements</a:t>
            </a:r>
            <a:r>
              <a:rPr lang="en-US" sz="1200" dirty="0" smtClean="0"/>
              <a:t>()) {</a:t>
            </a:r>
          </a:p>
          <a:p>
            <a:r>
              <a:rPr lang="en-US" sz="1200" dirty="0" smtClean="0"/>
              <a:t>            Rental each = (Rental) </a:t>
            </a:r>
            <a:r>
              <a:rPr lang="en-US" sz="1200" dirty="0" err="1" smtClean="0"/>
              <a:t>rentals.nextElement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result += </a:t>
            </a:r>
            <a:r>
              <a:rPr lang="en-US" sz="1200" dirty="0" err="1" smtClean="0"/>
              <a:t>eachRentalString</a:t>
            </a:r>
            <a:r>
              <a:rPr lang="en-US" sz="1200" dirty="0" smtClean="0"/>
              <a:t>(each);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result </a:t>
            </a:r>
            <a:r>
              <a:rPr lang="en-US" sz="1200" smtClean="0"/>
              <a:t>+= footerString</a:t>
            </a:r>
            <a:r>
              <a:rPr lang="en-US" sz="1200" dirty="0" smtClean="0"/>
              <a:t>(</a:t>
            </a:r>
            <a:r>
              <a:rPr lang="en-US" sz="1200" dirty="0" err="1" smtClean="0"/>
              <a:t>aCustomer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return result;</a:t>
            </a:r>
          </a:p>
          <a:p>
            <a:r>
              <a:rPr lang="en-US" sz="1200" dirty="0" smtClean="0"/>
              <a:t>    }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endParaRPr lang="en-US" sz="1200" noProof="1" smtClean="0"/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 smtClean="0">
                <a:cs typeface="Times New Roman" panose="02020603050405020304" pitchFamily="18" charset="0"/>
              </a:rPr>
              <a:t>abstract </a:t>
            </a:r>
            <a:r>
              <a:rPr lang="en-US" sz="1200" noProof="1">
                <a:cs typeface="Times New Roman" panose="02020603050405020304" pitchFamily="18" charset="0"/>
              </a:rPr>
              <a:t>String headerString(Customer aCustomer);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>
                <a:cs typeface="Times New Roman" panose="02020603050405020304" pitchFamily="18" charset="0"/>
              </a:rPr>
              <a:t>	abstract String eachRentalString (Rental aRental);</a:t>
            </a:r>
          </a:p>
          <a:p>
            <a:pPr marL="228600" lvl="2" indent="0" defTabSz="977900">
              <a:buFont typeface="Monotype Sorts" pitchFamily="2" charset="2"/>
              <a:buNone/>
              <a:tabLst>
                <a:tab pos="230188" algn="l"/>
                <a:tab pos="461963" algn="l"/>
                <a:tab pos="681038" algn="l"/>
                <a:tab pos="912813" algn="l"/>
                <a:tab pos="1143000" algn="l"/>
                <a:tab pos="1373188" algn="l"/>
              </a:tabLst>
            </a:pPr>
            <a:r>
              <a:rPr lang="en-US" sz="1200" noProof="1">
                <a:cs typeface="Times New Roman" panose="02020603050405020304" pitchFamily="18" charset="0"/>
              </a:rPr>
              <a:t>	abstract String footerString (Customer </a:t>
            </a:r>
            <a:r>
              <a:rPr lang="en-US" sz="1200" noProof="1">
                <a:cs typeface="Times New Roman" panose="02020603050405020304" pitchFamily="18" charset="0"/>
              </a:rPr>
              <a:t>aCustomer</a:t>
            </a:r>
            <a:r>
              <a:rPr lang="en-US" sz="1200" noProof="1" smtClean="0">
                <a:cs typeface="Times New Roman" panose="02020603050405020304" pitchFamily="18" charset="0"/>
              </a:rPr>
              <a:t>);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2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152400"/>
            <a:ext cx="6770511" cy="490538"/>
          </a:xfrm>
        </p:spPr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Text Subclasses</a:t>
            </a:r>
            <a:endParaRPr lang="en-US" dirty="0"/>
          </a:p>
        </p:txBody>
      </p:sp>
      <p:graphicFrame>
        <p:nvGraphicFramePr>
          <p:cNvPr id="633859" name="Object 3"/>
          <p:cNvGraphicFramePr>
            <a:graphicFrameLocks noChangeAspect="1"/>
          </p:cNvGraphicFramePr>
          <p:nvPr/>
        </p:nvGraphicFramePr>
        <p:xfrm>
          <a:off x="1828800" y="1600200"/>
          <a:ext cx="57150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VISIO" r:id="rId3" imgW="3440880" imgH="2469600" progId="Visio.Drawing.11">
                  <p:embed/>
                </p:oleObj>
              </mc:Choice>
              <mc:Fallback>
                <p:oleObj name="VISIO" r:id="rId3" imgW="3440880" imgH="2469600" progId="Visio.Drawing.11">
                  <p:embed/>
                  <p:pic>
                    <p:nvPicPr>
                      <p:cNvPr id="633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571500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2FDD1-E828-49F8-8E6F-89CD9ADB85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sz="4000" dirty="0"/>
              <a:t>Template Method Pattern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6363"/>
            <a:ext cx="7772400" cy="4808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Code that is duplicated in multiple places should be centralized in one place (i.e., avoid duplication)</a:t>
            </a:r>
          </a:p>
          <a:p>
            <a:pPr lvl="1">
              <a:lnSpc>
                <a:spcPct val="80000"/>
              </a:lnSpc>
            </a:pPr>
            <a:r>
              <a:rPr lang="en-US" sz="1800" u="sng" dirty="0"/>
              <a:t>Composition</a:t>
            </a:r>
            <a:r>
              <a:rPr lang="en-US" sz="1800" dirty="0"/>
              <a:t>: Put common code in a method on a class to which multiple clients will delegate</a:t>
            </a:r>
          </a:p>
          <a:p>
            <a:pPr lvl="1">
              <a:lnSpc>
                <a:spcPct val="80000"/>
              </a:lnSpc>
            </a:pPr>
            <a:r>
              <a:rPr lang="en-US" sz="1800" u="sng" dirty="0"/>
              <a:t>Inheritance</a:t>
            </a:r>
            <a:r>
              <a:rPr lang="en-US" sz="1800" dirty="0"/>
              <a:t>: Put the common code in a method on a super-class, and make the clients sub-classes (i.e., clients inherit common code)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What if an algorithm is duplicated in several places, but the copies are SIMILAR rather than IDENTICAL?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the Template Method pattern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Put the common algorithm in a super-class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Clients inherit common code from super-class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Some steps of the algorithm are delegated to subclasses through polymorphic method calls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Subclasses customize the algorithm by implementing the delegated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33406</TotalTime>
  <Words>623</Words>
  <Application>Microsoft Office PowerPoint</Application>
  <PresentationFormat>On-screen Show (4:3)</PresentationFormat>
  <Paragraphs>184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Comic Sans MS</vt:lpstr>
      <vt:lpstr>Courier New</vt:lpstr>
      <vt:lpstr>Lucida Console</vt:lpstr>
      <vt:lpstr>Monotype Sorts</vt:lpstr>
      <vt:lpstr>Times New Roman</vt:lpstr>
      <vt:lpstr>Default Design</vt:lpstr>
      <vt:lpstr>VISIO</vt:lpstr>
      <vt:lpstr>Computer Science 340  Software Design &amp; Testing</vt:lpstr>
      <vt:lpstr>Sample Output</vt:lpstr>
      <vt:lpstr>Similar Statement Methods</vt:lpstr>
      <vt:lpstr>How could you get rid of the duplication using the Strategy pattern?</vt:lpstr>
      <vt:lpstr>How could you get rid of the duplication using the Strategy pattern?</vt:lpstr>
      <vt:lpstr>How could you get rid of the duplication using inheritance?</vt:lpstr>
      <vt:lpstr>How could you get rid of the duplication using inheritance?</vt:lpstr>
      <vt:lpstr>Html and Text Subclasses</vt:lpstr>
      <vt:lpstr>Template Method Pattern</vt:lpstr>
      <vt:lpstr>Template Method Pattern</vt:lpstr>
      <vt:lpstr>PowerPoint Presentation</vt:lpstr>
      <vt:lpstr>Refactoring with the Template Method Pattern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Charles D. Knutson</dc:creator>
  <cp:lastModifiedBy>User</cp:lastModifiedBy>
  <cp:revision>565</cp:revision>
  <cp:lastPrinted>2018-11-29T17:48:25Z</cp:lastPrinted>
  <dcterms:created xsi:type="dcterms:W3CDTF">2000-02-03T22:40:59Z</dcterms:created>
  <dcterms:modified xsi:type="dcterms:W3CDTF">2019-12-04T21:24:47Z</dcterms:modified>
</cp:coreProperties>
</file>