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5" r:id="rId2"/>
    <p:sldId id="281" r:id="rId3"/>
    <p:sldId id="282" r:id="rId4"/>
    <p:sldId id="283" r:id="rId5"/>
    <p:sldId id="284" r:id="rId6"/>
    <p:sldId id="317" r:id="rId7"/>
    <p:sldId id="296" r:id="rId8"/>
    <p:sldId id="326" r:id="rId9"/>
    <p:sldId id="289" r:id="rId10"/>
    <p:sldId id="321" r:id="rId11"/>
    <p:sldId id="320" r:id="rId12"/>
    <p:sldId id="292" r:id="rId13"/>
    <p:sldId id="293" r:id="rId14"/>
    <p:sldId id="294" r:id="rId15"/>
    <p:sldId id="322" r:id="rId16"/>
    <p:sldId id="303" r:id="rId17"/>
    <p:sldId id="305" r:id="rId18"/>
    <p:sldId id="304" r:id="rId19"/>
    <p:sldId id="306" r:id="rId20"/>
    <p:sldId id="307" r:id="rId2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8" autoAdjust="0"/>
    <p:restoredTop sz="50000" autoAdjust="0"/>
  </p:normalViewPr>
  <p:slideViewPr>
    <p:cSldViewPr snapToGrid="0">
      <p:cViewPr varScale="1">
        <p:scale>
          <a:sx n="202" d="100"/>
          <a:sy n="202" d="100"/>
        </p:scale>
        <p:origin x="2082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8422D05C-4D9C-419D-A592-919F26B523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73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FFAF6E-5312-4C41-8E5E-E1FCF96996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42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BBD8CB-5ACE-4CF3-99D6-4684131530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A726218-A687-42EE-BA9F-E3E4C5F4C9F5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33691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DFBB9E-6A09-4C3E-98A9-C16BE169425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F4AA3-DAE5-4A63-94C7-20F342D5B62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824849-65C1-4EE8-9B54-0C17125587F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4C12C-3587-4237-ACD0-6661DFCFBB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4C12C-3587-4237-ACD0-6661DFCFBB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0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23FA5-DE9B-4E6E-B77B-2A368016278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C5B54-884F-4B66-BFB4-ACE4BAF4497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DD8C69-E07B-4FFF-A011-C2B60BE75C3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33DAD6-F6EF-4A34-AB79-A5E9D062C32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7A96D7-2637-4FAF-9AAC-D3D3A4DC518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3C82CD-D8A7-47B6-9107-2C26F6FA6DD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543590D0-F311-2646-B63B-B750782BDB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93565E09-E806-4947-AF1F-A5836DB85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209847A5-94B0-7E48-B13C-C8AE55486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BF9D5AF-2006-324A-8EB9-4E435CC2ED42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08943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981BC7CD-FBEE-8F46-9719-9E7D621D4D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E1288352-A44C-CB42-97CC-ADD19264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D5CBFD77-5D55-A44C-BFAA-08B02C01F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6F95EB6-2871-3A49-9AF3-06B1D4FA50C6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77069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93068A83-1E45-2C40-A060-3A8ADB908B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9CB8CBC1-524B-414F-9CA3-DD99664FF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08DE906A-FE8F-594D-A069-92A265A7A8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B6A2B69-42FD-B243-A6A2-532D51DA62F9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92803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4AE26C-D7F0-450F-A158-591043C2FD1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27F38790-E314-D24C-9BD1-0829E5EBBE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BCDAF520-1633-DE43-B69B-C79C939CD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BF6B0CC8-9360-654C-AB7D-FD407751E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6567594-CD36-074C-803F-750D4C45FB89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20366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BE67B445-03DA-8D47-B933-D8AF081D83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EACF4F95-7AD6-BD4F-A463-4FE5C689B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85F83B0F-5C18-7B43-A3BC-1FB4CD0EF4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9239B18-DB42-1740-9627-1A0D0B219F73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15313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3C3CC5-04A7-4F86-9DF1-A10D6F4B761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4936C-95D5-4ABC-B1CF-CDDBF48F1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9ADAF-4DE8-4664-842E-1AD08E36B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F0132-2D20-4EDB-B89F-A665DAD1B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0B629-1ECD-443C-850B-F7790AAFF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839C-3FA1-4F91-91BC-EC874168A2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4DB8E-5AC5-41CC-90E8-C37368C93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CB8ED-0BBF-4395-AB91-736B8C19E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FC4E9-E086-48B3-88E6-213015F99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A091A-B242-43E8-8EF1-301EB21D09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E4435-D6CA-44E9-BD32-8B03427CB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AFAF6-15E4-4854-A52B-1D8065354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A1DD2-2B1E-4798-ACC6-FA79BF8489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2DD06-094A-4755-ACC7-5E5C7EE65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E329FD0-3DB0-4E77-BCF1-36A54617B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37C753-5E97-4EC0-87BE-06E02DCC9B2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Computer Science 340</a:t>
            </a:r>
            <a:br>
              <a:rPr lang="en-US">
                <a:latin typeface="Courier New" pitchFamily="49" charset="0"/>
              </a:rPr>
            </a:br>
            <a:r>
              <a:rPr lang="en-US" sz="1000">
                <a:latin typeface="Comic Sans MS" pitchFamily="66" charset="0"/>
              </a:rPr>
              <a:t/>
            </a:r>
            <a:br>
              <a:rPr lang="en-US" sz="1000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Software Design &amp; Testing</a:t>
            </a:r>
            <a:endParaRPr lang="en-US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85800" y="41910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sz="4000">
              <a:latin typeface="Arial" charset="0"/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27432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>
                <a:latin typeface="Arial" charset="0"/>
              </a:rPr>
              <a:t>Inheritance</a:t>
            </a:r>
          </a:p>
          <a:p>
            <a:pPr algn="ctr">
              <a:spcBef>
                <a:spcPct val="2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C8828B3-7549-4503-BA78-369280F75264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a typeface="ＭＳ Ｐゴシック" panose="020B0600070205080204" pitchFamily="34" charset="-128"/>
              </a:rPr>
              <a:t>Dynamic Inheritance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Example: Vocations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This inheritance-based design is inflexible because once a person has been created, their vocation cannot change</a:t>
            </a:r>
          </a:p>
        </p:txBody>
      </p:sp>
      <p:graphicFrame>
        <p:nvGraphicFramePr>
          <p:cNvPr id="3994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12182891"/>
              </p:ext>
            </p:extLst>
          </p:nvPr>
        </p:nvGraphicFramePr>
        <p:xfrm>
          <a:off x="1776046" y="3045069"/>
          <a:ext cx="5257800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4" name="Visio" r:id="rId4" imgW="3378200" imgH="1473200" progId="Visio.Drawing.11">
                  <p:embed/>
                </p:oleObj>
              </mc:Choice>
              <mc:Fallback>
                <p:oleObj name="Visio" r:id="rId4" imgW="3378200" imgH="1473200" progId="Visio.Drawing.11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046" y="3045069"/>
                        <a:ext cx="5257800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57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E7FA85-71F3-4641-8678-5FD3A2FC831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916"/>
            <a:ext cx="7772400" cy="1143000"/>
          </a:xfrm>
        </p:spPr>
        <p:txBody>
          <a:bodyPr/>
          <a:lstStyle/>
          <a:p>
            <a:r>
              <a:rPr lang="en-US" sz="4000" dirty="0"/>
              <a:t>Dynamic Inheritance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4852"/>
            <a:ext cx="76962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Example: Vocations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This design uses a combination of composition (with delegation) and interface inheritance to allow a person’s vocation to change over their lifetime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862" y="2421535"/>
            <a:ext cx="5671838" cy="34262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749642"/>
            <a:ext cx="1905000" cy="457200"/>
          </a:xfrm>
          <a:noFill/>
        </p:spPr>
        <p:txBody>
          <a:bodyPr/>
          <a:lstStyle/>
          <a:p>
            <a:fld id="{6CBC30D8-CC95-4A91-A564-628529A9E20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0842"/>
            <a:ext cx="7772400" cy="1143000"/>
          </a:xfrm>
        </p:spPr>
        <p:txBody>
          <a:bodyPr/>
          <a:lstStyle/>
          <a:p>
            <a:r>
              <a:rPr lang="en-US" sz="4000" dirty="0"/>
              <a:t>Dynamic Inheritance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82442"/>
            <a:ext cx="4495800" cy="1011376"/>
          </a:xfrm>
        </p:spPr>
        <p:txBody>
          <a:bodyPr/>
          <a:lstStyle/>
          <a:p>
            <a:r>
              <a:rPr lang="en-US" sz="2800" dirty="0"/>
              <a:t>Another example of  dynamic inheritance</a:t>
            </a:r>
          </a:p>
        </p:txBody>
      </p:sp>
      <p:graphicFrame>
        <p:nvGraphicFramePr>
          <p:cNvPr id="5122" name="Object 11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870105"/>
              </p:ext>
            </p:extLst>
          </p:nvPr>
        </p:nvGraphicFramePr>
        <p:xfrm>
          <a:off x="4953000" y="1562848"/>
          <a:ext cx="3276600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Visio" r:id="rId4" imgW="2483843" imgH="1546537" progId="Visio.Drawing.11">
                  <p:embed/>
                </p:oleObj>
              </mc:Choice>
              <mc:Fallback>
                <p:oleObj name="Visio" r:id="rId4" imgW="2483843" imgH="1546537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562848"/>
                        <a:ext cx="3276600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255" y="3048985"/>
            <a:ext cx="4288698" cy="30391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835167"/>
            <a:ext cx="1905000" cy="457200"/>
          </a:xfrm>
          <a:noFill/>
        </p:spPr>
        <p:txBody>
          <a:bodyPr/>
          <a:lstStyle/>
          <a:p>
            <a:fld id="{6D819DFE-6004-4C39-83DB-F7A87DC35CA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5512"/>
            <a:ext cx="7772400" cy="1143000"/>
          </a:xfrm>
        </p:spPr>
        <p:txBody>
          <a:bodyPr/>
          <a:lstStyle/>
          <a:p>
            <a:r>
              <a:rPr lang="en-US" sz="4000" dirty="0"/>
              <a:t>Multiple Inheritance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4409"/>
            <a:ext cx="7672388" cy="858145"/>
          </a:xfrm>
        </p:spPr>
        <p:txBody>
          <a:bodyPr/>
          <a:lstStyle/>
          <a:p>
            <a:r>
              <a:rPr lang="en-US" sz="2400" dirty="0"/>
              <a:t>Multiple inheritance is when an object is a member of multiple classes at once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843" y="2137409"/>
            <a:ext cx="3184313" cy="30586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630882"/>
            <a:ext cx="1905000" cy="457200"/>
          </a:xfrm>
          <a:noFill/>
        </p:spPr>
        <p:txBody>
          <a:bodyPr/>
          <a:lstStyle/>
          <a:p>
            <a:fld id="{B4C97E9D-787E-408E-986F-62F4CAD2EAA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918"/>
            <a:ext cx="7772400" cy="1143000"/>
          </a:xfrm>
        </p:spPr>
        <p:txBody>
          <a:bodyPr/>
          <a:lstStyle/>
          <a:p>
            <a:r>
              <a:rPr lang="en-US" sz="4000" dirty="0"/>
              <a:t>Multiple Inheritance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634" y="1069170"/>
            <a:ext cx="2795345" cy="4644674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0010" y="1135082"/>
            <a:ext cx="3742403" cy="7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/>
              <a:t>What if you need multiple inheritance, but your programming language does not support it (like Java)?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design uses a combination of composition and interface inheritance to allow a </a:t>
            </a:r>
            <a:r>
              <a:rPr lang="en-US" sz="2400" dirty="0" err="1"/>
              <a:t>PhdStudent</a:t>
            </a:r>
            <a:r>
              <a:rPr lang="en-US" sz="2400" dirty="0"/>
              <a:t> to be both an Instructor and a Student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PhdStudent</a:t>
            </a:r>
            <a:r>
              <a:rPr lang="en-US" sz="2400" dirty="0"/>
              <a:t> delegates method calls to Instructor and Student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630882"/>
            <a:ext cx="1905000" cy="457200"/>
          </a:xfrm>
          <a:noFill/>
        </p:spPr>
        <p:txBody>
          <a:bodyPr/>
          <a:lstStyle/>
          <a:p>
            <a:fld id="{B4C97E9D-787E-408E-986F-62F4CAD2EAA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918"/>
            <a:ext cx="7772400" cy="1143000"/>
          </a:xfrm>
        </p:spPr>
        <p:txBody>
          <a:bodyPr/>
          <a:lstStyle/>
          <a:p>
            <a:r>
              <a:rPr lang="en-US" sz="4000" dirty="0"/>
              <a:t>Multiple Inheritance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0010" y="1135082"/>
            <a:ext cx="3742403" cy="7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/>
              <a:t>Hybrid approach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Use implementation inheritance for one super-class, and interface inheritance + composition for the other super-classes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Which one should I use for implementation inheritance? </a:t>
            </a:r>
            <a:r>
              <a:rPr lang="en-US" sz="2400" dirty="0">
                <a:latin typeface="Chalkduster" panose="03050602040202020205" pitchFamily="66" charset="77"/>
              </a:rPr>
              <a:t>The one that most closely matches the ”is-a” rule.</a:t>
            </a:r>
            <a:r>
              <a:rPr lang="en-US" sz="2400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822" y="1135082"/>
            <a:ext cx="2944969" cy="53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29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666D23-636E-4E7F-BC23-BD7C1B42507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1463"/>
            <a:ext cx="7772400" cy="1143000"/>
          </a:xfrm>
        </p:spPr>
        <p:txBody>
          <a:bodyPr/>
          <a:lstStyle/>
          <a:p>
            <a:r>
              <a:rPr lang="en-US" dirty="0"/>
              <a:t>Inheritance-Based Reuse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4683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Inheritance is a more tightly coupled relationship than composition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Inheritance is sometimes called “white box reuse”, and composition is called “black box reuse”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800" dirty="0"/>
              <a:t>Unwise programmers, when they realize they need to subclass an existing class, make all the “private” features “protected”, make all the methods “virtual”, and say, “There, now it’s a base class!”.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This approach results in extremely high coupling between a base class and its subclasses, and results in a </a:t>
            </a:r>
            <a:r>
              <a:rPr lang="en-US" sz="1800" i="1" dirty="0"/>
              <a:t>fragile base class</a:t>
            </a:r>
            <a:r>
              <a:rPr lang="en-US" sz="1800" dirty="0"/>
              <a:t> (i.e., a base class that is difficult to change without breaking its subclasses)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To minimize coupling, the “subclass interface” between a base class and its subclasses should be carefully designed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Information hiding is still a good practice, even between super- and sub-classes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EDFC63-6E46-4BBE-B516-2429AF55AA7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153400" cy="1143000"/>
          </a:xfrm>
        </p:spPr>
        <p:txBody>
          <a:bodyPr/>
          <a:lstStyle/>
          <a:p>
            <a:r>
              <a:rPr lang="en-US" sz="4000" dirty="0"/>
              <a:t>Designing the Subclass Interface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335463" cy="2581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Subclasses need to: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000"/>
              <a:t>Access base class features in ways not available through the public interface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000"/>
              <a:t>Specialize base class behavior</a:t>
            </a:r>
          </a:p>
          <a:p>
            <a:pPr>
              <a:lnSpc>
                <a:spcPct val="80000"/>
              </a:lnSpc>
            </a:pPr>
            <a:endParaRPr lang="en-US" sz="2400" i="1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5419725" y="2889250"/>
            <a:ext cx="2911475" cy="3365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sz="1400"/>
              <a:t>Public </a:t>
            </a:r>
            <a:r>
              <a:rPr lang="en-US" sz="1600"/>
              <a:t>Interface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5419725" y="4489450"/>
            <a:ext cx="2909888" cy="33655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sz="1400"/>
              <a:t>Subclass </a:t>
            </a:r>
            <a:r>
              <a:rPr lang="en-US" sz="1600"/>
              <a:t>Interface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434013" y="3194050"/>
            <a:ext cx="2881312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6010275" y="3511550"/>
            <a:ext cx="1730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Base Class</a:t>
            </a: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5438775" y="5192713"/>
            <a:ext cx="2881313" cy="5143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6030913" y="5214938"/>
            <a:ext cx="1595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Sub Class</a:t>
            </a:r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6242050" y="1592263"/>
            <a:ext cx="9144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>
            <a:off x="6669088" y="2506663"/>
            <a:ext cx="14287" cy="369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Rectangle 12"/>
          <p:cNvSpPr>
            <a:spLocks noChangeArrowheads="1"/>
          </p:cNvSpPr>
          <p:nvPr/>
        </p:nvSpPr>
        <p:spPr bwMode="auto">
          <a:xfrm>
            <a:off x="7364413" y="1597025"/>
            <a:ext cx="9144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 flipH="1">
            <a:off x="7789863" y="2511425"/>
            <a:ext cx="1587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Line 14"/>
          <p:cNvSpPr>
            <a:spLocks noChangeShapeType="1"/>
          </p:cNvSpPr>
          <p:nvPr/>
        </p:nvSpPr>
        <p:spPr bwMode="auto">
          <a:xfrm flipH="1" flipV="1">
            <a:off x="6816725" y="4800600"/>
            <a:ext cx="1588" cy="395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Freeform 15"/>
          <p:cNvSpPr>
            <a:spLocks/>
          </p:cNvSpPr>
          <p:nvPr/>
        </p:nvSpPr>
        <p:spPr bwMode="auto">
          <a:xfrm>
            <a:off x="5146675" y="2205038"/>
            <a:ext cx="769938" cy="3251200"/>
          </a:xfrm>
          <a:custGeom>
            <a:avLst/>
            <a:gdLst>
              <a:gd name="T0" fmla="*/ 2147483647 w 485"/>
              <a:gd name="T1" fmla="*/ 2147483647 h 2048"/>
              <a:gd name="T2" fmla="*/ 2147483647 w 485"/>
              <a:gd name="T3" fmla="*/ 2147483647 h 2048"/>
              <a:gd name="T4" fmla="*/ 2147483647 w 485"/>
              <a:gd name="T5" fmla="*/ 2147483647 h 2048"/>
              <a:gd name="T6" fmla="*/ 2147483647 w 485"/>
              <a:gd name="T7" fmla="*/ 2147483647 h 2048"/>
              <a:gd name="T8" fmla="*/ 2147483647 w 485"/>
              <a:gd name="T9" fmla="*/ 2147483647 h 2048"/>
              <a:gd name="T10" fmla="*/ 2147483647 w 485"/>
              <a:gd name="T11" fmla="*/ 2147483647 h 20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5"/>
              <a:gd name="T19" fmla="*/ 0 h 2048"/>
              <a:gd name="T20" fmla="*/ 485 w 485"/>
              <a:gd name="T21" fmla="*/ 2048 h 20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5" h="2048">
                <a:moveTo>
                  <a:pt x="177" y="2048"/>
                </a:moveTo>
                <a:cubicBezTo>
                  <a:pt x="152" y="1957"/>
                  <a:pt x="53" y="1686"/>
                  <a:pt x="28" y="1500"/>
                </a:cubicBezTo>
                <a:cubicBezTo>
                  <a:pt x="3" y="1314"/>
                  <a:pt x="22" y="1160"/>
                  <a:pt x="28" y="934"/>
                </a:cubicBezTo>
                <a:cubicBezTo>
                  <a:pt x="34" y="708"/>
                  <a:pt x="0" y="288"/>
                  <a:pt x="65" y="144"/>
                </a:cubicBezTo>
                <a:cubicBezTo>
                  <a:pt x="130" y="0"/>
                  <a:pt x="351" y="24"/>
                  <a:pt x="418" y="70"/>
                </a:cubicBezTo>
                <a:cubicBezTo>
                  <a:pt x="485" y="116"/>
                  <a:pt x="455" y="349"/>
                  <a:pt x="465" y="423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2EDCED-985B-46D1-B252-CD1642C22AE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153400" cy="1143000"/>
          </a:xfrm>
        </p:spPr>
        <p:txBody>
          <a:bodyPr/>
          <a:lstStyle/>
          <a:p>
            <a:r>
              <a:rPr lang="en-US" sz="4000" dirty="0"/>
              <a:t>Designing the Subclass Interface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981200"/>
            <a:ext cx="4276725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Base classes should typically keep their variables private, and provide protected methods that allow subclasses to access or modify their state only in necessary, controlled ways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Make a variable protected only if there is a good reason to </a:t>
            </a:r>
            <a:r>
              <a:rPr lang="en-US" sz="2000"/>
              <a:t>do so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i="1" dirty="0"/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5419725" y="2889250"/>
            <a:ext cx="2911475" cy="3365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sz="1400"/>
              <a:t>Public </a:t>
            </a:r>
            <a:r>
              <a:rPr lang="en-US" sz="1600"/>
              <a:t>Interface</a:t>
            </a:r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5419725" y="4489450"/>
            <a:ext cx="2909888" cy="33655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sz="1400"/>
              <a:t>Subclass </a:t>
            </a:r>
            <a:r>
              <a:rPr lang="en-US" sz="1600"/>
              <a:t>Interface</a:t>
            </a: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5434013" y="3194050"/>
            <a:ext cx="2881312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Text Box 11"/>
          <p:cNvSpPr txBox="1">
            <a:spLocks noChangeArrowheads="1"/>
          </p:cNvSpPr>
          <p:nvPr/>
        </p:nvSpPr>
        <p:spPr bwMode="auto">
          <a:xfrm>
            <a:off x="6010275" y="3511550"/>
            <a:ext cx="1730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Base Class</a:t>
            </a:r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5438775" y="5192713"/>
            <a:ext cx="2881313" cy="5143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Text Box 13"/>
          <p:cNvSpPr txBox="1">
            <a:spLocks noChangeArrowheads="1"/>
          </p:cNvSpPr>
          <p:nvPr/>
        </p:nvSpPr>
        <p:spPr bwMode="auto">
          <a:xfrm>
            <a:off x="6030913" y="5214938"/>
            <a:ext cx="1595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Sub Class</a:t>
            </a:r>
          </a:p>
        </p:txBody>
      </p:sp>
      <p:sp>
        <p:nvSpPr>
          <p:cNvPr id="23563" name="Rectangle 14"/>
          <p:cNvSpPr>
            <a:spLocks noChangeArrowheads="1"/>
          </p:cNvSpPr>
          <p:nvPr/>
        </p:nvSpPr>
        <p:spPr bwMode="auto">
          <a:xfrm>
            <a:off x="6242050" y="1592263"/>
            <a:ext cx="9144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23564" name="Line 15"/>
          <p:cNvSpPr>
            <a:spLocks noChangeShapeType="1"/>
          </p:cNvSpPr>
          <p:nvPr/>
        </p:nvSpPr>
        <p:spPr bwMode="auto">
          <a:xfrm>
            <a:off x="6669088" y="2506663"/>
            <a:ext cx="14287" cy="369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Rectangle 16"/>
          <p:cNvSpPr>
            <a:spLocks noChangeArrowheads="1"/>
          </p:cNvSpPr>
          <p:nvPr/>
        </p:nvSpPr>
        <p:spPr bwMode="auto">
          <a:xfrm>
            <a:off x="7364413" y="1597025"/>
            <a:ext cx="9144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23566" name="Line 17"/>
          <p:cNvSpPr>
            <a:spLocks noChangeShapeType="1"/>
          </p:cNvSpPr>
          <p:nvPr/>
        </p:nvSpPr>
        <p:spPr bwMode="auto">
          <a:xfrm flipH="1">
            <a:off x="7789863" y="2511425"/>
            <a:ext cx="1587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67" name="Line 19"/>
          <p:cNvSpPr>
            <a:spLocks noChangeShapeType="1"/>
          </p:cNvSpPr>
          <p:nvPr/>
        </p:nvSpPr>
        <p:spPr bwMode="auto">
          <a:xfrm flipH="1" flipV="1">
            <a:off x="6816725" y="4800600"/>
            <a:ext cx="1588" cy="395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68" name="Freeform 22"/>
          <p:cNvSpPr>
            <a:spLocks/>
          </p:cNvSpPr>
          <p:nvPr/>
        </p:nvSpPr>
        <p:spPr bwMode="auto">
          <a:xfrm>
            <a:off x="5146675" y="2205038"/>
            <a:ext cx="769938" cy="3251200"/>
          </a:xfrm>
          <a:custGeom>
            <a:avLst/>
            <a:gdLst>
              <a:gd name="T0" fmla="*/ 2147483647 w 485"/>
              <a:gd name="T1" fmla="*/ 2147483647 h 2048"/>
              <a:gd name="T2" fmla="*/ 2147483647 w 485"/>
              <a:gd name="T3" fmla="*/ 2147483647 h 2048"/>
              <a:gd name="T4" fmla="*/ 2147483647 w 485"/>
              <a:gd name="T5" fmla="*/ 2147483647 h 2048"/>
              <a:gd name="T6" fmla="*/ 2147483647 w 485"/>
              <a:gd name="T7" fmla="*/ 2147483647 h 2048"/>
              <a:gd name="T8" fmla="*/ 2147483647 w 485"/>
              <a:gd name="T9" fmla="*/ 2147483647 h 2048"/>
              <a:gd name="T10" fmla="*/ 2147483647 w 485"/>
              <a:gd name="T11" fmla="*/ 2147483647 h 20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5"/>
              <a:gd name="T19" fmla="*/ 0 h 2048"/>
              <a:gd name="T20" fmla="*/ 485 w 485"/>
              <a:gd name="T21" fmla="*/ 2048 h 20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5" h="2048">
                <a:moveTo>
                  <a:pt x="177" y="2048"/>
                </a:moveTo>
                <a:cubicBezTo>
                  <a:pt x="152" y="1957"/>
                  <a:pt x="53" y="1686"/>
                  <a:pt x="28" y="1500"/>
                </a:cubicBezTo>
                <a:cubicBezTo>
                  <a:pt x="3" y="1314"/>
                  <a:pt x="22" y="1160"/>
                  <a:pt x="28" y="934"/>
                </a:cubicBezTo>
                <a:cubicBezTo>
                  <a:pt x="34" y="708"/>
                  <a:pt x="0" y="288"/>
                  <a:pt x="65" y="144"/>
                </a:cubicBezTo>
                <a:cubicBezTo>
                  <a:pt x="130" y="0"/>
                  <a:pt x="351" y="24"/>
                  <a:pt x="418" y="70"/>
                </a:cubicBezTo>
                <a:cubicBezTo>
                  <a:pt x="485" y="116"/>
                  <a:pt x="455" y="349"/>
                  <a:pt x="465" y="423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F7EFA3-C80E-46B1-B649-9BBD39879FE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153400" cy="1143000"/>
          </a:xfrm>
        </p:spPr>
        <p:txBody>
          <a:bodyPr/>
          <a:lstStyle/>
          <a:p>
            <a:r>
              <a:rPr lang="en-US" sz="4000" dirty="0"/>
              <a:t>Designing the Subclass Interface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3" y="1619250"/>
            <a:ext cx="4467225" cy="4678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Keep methods private when subclasses don’t need to access or override them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Base classes should define polymorphic methods for aspects of their behavior that subclasses can specialize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Virtual methods in C++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All non-final methods in Java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Make a method polymorphic only if you expect subclasses to specialize it</a:t>
            </a:r>
          </a:p>
          <a:p>
            <a:pPr lvl="1">
              <a:lnSpc>
                <a:spcPct val="80000"/>
              </a:lnSpc>
            </a:pPr>
            <a:endParaRPr lang="en-US" sz="1600" i="1" dirty="0"/>
          </a:p>
          <a:p>
            <a:pPr>
              <a:lnSpc>
                <a:spcPct val="80000"/>
              </a:lnSpc>
            </a:pPr>
            <a:r>
              <a:rPr lang="en-US" sz="1800" dirty="0"/>
              <a:t>Specifically prevent specialization of methods that subclasses should not override</a:t>
            </a:r>
          </a:p>
          <a:p>
            <a:pPr lvl="1">
              <a:lnSpc>
                <a:spcPct val="80000"/>
              </a:lnSpc>
            </a:pPr>
            <a:r>
              <a:rPr lang="en-US" sz="1600" i="1" dirty="0"/>
              <a:t>Non-virtual methods in C++</a:t>
            </a:r>
          </a:p>
          <a:p>
            <a:pPr lvl="1">
              <a:lnSpc>
                <a:spcPct val="80000"/>
              </a:lnSpc>
            </a:pPr>
            <a:r>
              <a:rPr lang="en-US" sz="1600" i="1" dirty="0"/>
              <a:t>“final” methods in Java</a:t>
            </a:r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5419725" y="2889250"/>
            <a:ext cx="2911475" cy="3365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sz="1400"/>
              <a:t>Public </a:t>
            </a:r>
            <a:r>
              <a:rPr lang="en-US" sz="1600"/>
              <a:t>Interface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5419725" y="4489450"/>
            <a:ext cx="2909888" cy="33655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sz="1400"/>
              <a:t>Subclass </a:t>
            </a:r>
            <a:r>
              <a:rPr lang="en-US" sz="1600"/>
              <a:t>Interface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434013" y="3194050"/>
            <a:ext cx="2881312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6010275" y="3511550"/>
            <a:ext cx="1730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Base Class</a:t>
            </a: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438775" y="5192713"/>
            <a:ext cx="2881313" cy="5143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6030913" y="5214938"/>
            <a:ext cx="1595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Sub Class</a:t>
            </a: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6242050" y="1592263"/>
            <a:ext cx="9144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6669088" y="2506663"/>
            <a:ext cx="14287" cy="369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7364413" y="1597025"/>
            <a:ext cx="9144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 flipH="1">
            <a:off x="7789863" y="2511425"/>
            <a:ext cx="1587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 flipH="1" flipV="1">
            <a:off x="6816725" y="4800600"/>
            <a:ext cx="1588" cy="395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Freeform 15"/>
          <p:cNvSpPr>
            <a:spLocks/>
          </p:cNvSpPr>
          <p:nvPr/>
        </p:nvSpPr>
        <p:spPr bwMode="auto">
          <a:xfrm>
            <a:off x="5146675" y="2205038"/>
            <a:ext cx="769938" cy="3251200"/>
          </a:xfrm>
          <a:custGeom>
            <a:avLst/>
            <a:gdLst>
              <a:gd name="T0" fmla="*/ 2147483647 w 485"/>
              <a:gd name="T1" fmla="*/ 2147483647 h 2048"/>
              <a:gd name="T2" fmla="*/ 2147483647 w 485"/>
              <a:gd name="T3" fmla="*/ 2147483647 h 2048"/>
              <a:gd name="T4" fmla="*/ 2147483647 w 485"/>
              <a:gd name="T5" fmla="*/ 2147483647 h 2048"/>
              <a:gd name="T6" fmla="*/ 2147483647 w 485"/>
              <a:gd name="T7" fmla="*/ 2147483647 h 2048"/>
              <a:gd name="T8" fmla="*/ 2147483647 w 485"/>
              <a:gd name="T9" fmla="*/ 2147483647 h 2048"/>
              <a:gd name="T10" fmla="*/ 2147483647 w 485"/>
              <a:gd name="T11" fmla="*/ 2147483647 h 20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5"/>
              <a:gd name="T19" fmla="*/ 0 h 2048"/>
              <a:gd name="T20" fmla="*/ 485 w 485"/>
              <a:gd name="T21" fmla="*/ 2048 h 20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5" h="2048">
                <a:moveTo>
                  <a:pt x="177" y="2048"/>
                </a:moveTo>
                <a:cubicBezTo>
                  <a:pt x="152" y="1957"/>
                  <a:pt x="53" y="1686"/>
                  <a:pt x="28" y="1500"/>
                </a:cubicBezTo>
                <a:cubicBezTo>
                  <a:pt x="3" y="1314"/>
                  <a:pt x="22" y="1160"/>
                  <a:pt x="28" y="934"/>
                </a:cubicBezTo>
                <a:cubicBezTo>
                  <a:pt x="34" y="708"/>
                  <a:pt x="0" y="288"/>
                  <a:pt x="65" y="144"/>
                </a:cubicBezTo>
                <a:cubicBezTo>
                  <a:pt x="130" y="0"/>
                  <a:pt x="351" y="24"/>
                  <a:pt x="418" y="70"/>
                </a:cubicBezTo>
                <a:cubicBezTo>
                  <a:pt x="485" y="116"/>
                  <a:pt x="455" y="349"/>
                  <a:pt x="465" y="423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C1E77B-90B2-4940-9A61-8DB77DCB6A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Reuse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799" y="1752600"/>
            <a:ext cx="7411915" cy="4114800"/>
          </a:xfrm>
        </p:spPr>
        <p:txBody>
          <a:bodyPr/>
          <a:lstStyle/>
          <a:p>
            <a:r>
              <a:rPr lang="en-US" sz="2800" dirty="0"/>
              <a:t>Two forms of class reuse:</a:t>
            </a:r>
          </a:p>
          <a:p>
            <a:pPr lvl="1"/>
            <a:r>
              <a:rPr lang="en-US" sz="2400" dirty="0"/>
              <a:t>Class implementation inheritance</a:t>
            </a:r>
          </a:p>
          <a:p>
            <a:pPr lvl="2"/>
            <a:r>
              <a:rPr lang="en-US" sz="2000" dirty="0"/>
              <a:t>“extends” in Java</a:t>
            </a:r>
          </a:p>
          <a:p>
            <a:pPr lvl="2"/>
            <a:r>
              <a:rPr lang="en-US" sz="2000" dirty="0"/>
              <a:t>Different than “implements”, which is “interface inheritance”</a:t>
            </a:r>
          </a:p>
          <a:p>
            <a:pPr lvl="1"/>
            <a:r>
              <a:rPr lang="en-US" sz="2400" dirty="0"/>
              <a:t>Object composition</a:t>
            </a:r>
          </a:p>
          <a:p>
            <a:endParaRPr lang="en-US" sz="2800" dirty="0"/>
          </a:p>
        </p:txBody>
      </p:sp>
      <p:graphicFrame>
        <p:nvGraphicFramePr>
          <p:cNvPr id="1026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9349205"/>
              </p:ext>
            </p:extLst>
          </p:nvPr>
        </p:nvGraphicFramePr>
        <p:xfrm>
          <a:off x="4220308" y="3543298"/>
          <a:ext cx="3780692" cy="243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Visio" r:id="rId4" imgW="3570409" imgH="2298007" progId="Visio.Drawing.11">
                  <p:embed/>
                </p:oleObj>
              </mc:Choice>
              <mc:Fallback>
                <p:oleObj name="Visio" r:id="rId4" imgW="3570409" imgH="2298007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0308" y="3543298"/>
                        <a:ext cx="3780692" cy="243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E3A272-AC6D-472A-997E-783D78FA88F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153400" cy="1143000"/>
          </a:xfrm>
        </p:spPr>
        <p:txBody>
          <a:bodyPr/>
          <a:lstStyle/>
          <a:p>
            <a:r>
              <a:rPr lang="en-US" sz="4000" dirty="0"/>
              <a:t>Designing the Subclass Interface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981200"/>
            <a:ext cx="4276725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Keeping the subclass interface as simple as possible has two positive outcomes: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There is more freedom to change the internal implementation of the base class without breaking subclasses (i.e., base classes are less fragile)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It is easier for subclass authors to understand how to specialize the base class (i.e., they have less freedom, but more guidance)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i="1" dirty="0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5419725" y="2889250"/>
            <a:ext cx="2911475" cy="3365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sz="1400"/>
              <a:t>Public </a:t>
            </a:r>
            <a:r>
              <a:rPr lang="en-US" sz="1600"/>
              <a:t>Interface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5419725" y="4489450"/>
            <a:ext cx="2909888" cy="33655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sz="1400"/>
              <a:t>Subclass </a:t>
            </a:r>
            <a:r>
              <a:rPr lang="en-US" sz="1600"/>
              <a:t>Interface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5434013" y="3194050"/>
            <a:ext cx="2881312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6010275" y="3511550"/>
            <a:ext cx="1730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Base Class</a:t>
            </a: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5438775" y="5192713"/>
            <a:ext cx="2881313" cy="5143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6030913" y="5214938"/>
            <a:ext cx="1595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Sub Class</a:t>
            </a:r>
          </a:p>
        </p:txBody>
      </p:sp>
      <p:sp>
        <p:nvSpPr>
          <p:cNvPr id="25611" name="Rectangle 10"/>
          <p:cNvSpPr>
            <a:spLocks noChangeArrowheads="1"/>
          </p:cNvSpPr>
          <p:nvPr/>
        </p:nvSpPr>
        <p:spPr bwMode="auto">
          <a:xfrm>
            <a:off x="6242050" y="1592263"/>
            <a:ext cx="9144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6669088" y="2506663"/>
            <a:ext cx="14287" cy="369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Rectangle 12"/>
          <p:cNvSpPr>
            <a:spLocks noChangeArrowheads="1"/>
          </p:cNvSpPr>
          <p:nvPr/>
        </p:nvSpPr>
        <p:spPr bwMode="auto">
          <a:xfrm>
            <a:off x="7364413" y="1597025"/>
            <a:ext cx="9144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 flipH="1">
            <a:off x="7789863" y="2511425"/>
            <a:ext cx="1587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 flipH="1" flipV="1">
            <a:off x="6816725" y="4800600"/>
            <a:ext cx="1588" cy="395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5616" name="Freeform 15"/>
          <p:cNvSpPr>
            <a:spLocks/>
          </p:cNvSpPr>
          <p:nvPr/>
        </p:nvSpPr>
        <p:spPr bwMode="auto">
          <a:xfrm>
            <a:off x="5146675" y="2205038"/>
            <a:ext cx="769938" cy="3251200"/>
          </a:xfrm>
          <a:custGeom>
            <a:avLst/>
            <a:gdLst>
              <a:gd name="T0" fmla="*/ 2147483647 w 485"/>
              <a:gd name="T1" fmla="*/ 2147483647 h 2048"/>
              <a:gd name="T2" fmla="*/ 2147483647 w 485"/>
              <a:gd name="T3" fmla="*/ 2147483647 h 2048"/>
              <a:gd name="T4" fmla="*/ 2147483647 w 485"/>
              <a:gd name="T5" fmla="*/ 2147483647 h 2048"/>
              <a:gd name="T6" fmla="*/ 2147483647 w 485"/>
              <a:gd name="T7" fmla="*/ 2147483647 h 2048"/>
              <a:gd name="T8" fmla="*/ 2147483647 w 485"/>
              <a:gd name="T9" fmla="*/ 2147483647 h 2048"/>
              <a:gd name="T10" fmla="*/ 2147483647 w 485"/>
              <a:gd name="T11" fmla="*/ 2147483647 h 20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5"/>
              <a:gd name="T19" fmla="*/ 0 h 2048"/>
              <a:gd name="T20" fmla="*/ 485 w 485"/>
              <a:gd name="T21" fmla="*/ 2048 h 20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5" h="2048">
                <a:moveTo>
                  <a:pt x="177" y="2048"/>
                </a:moveTo>
                <a:cubicBezTo>
                  <a:pt x="152" y="1957"/>
                  <a:pt x="53" y="1686"/>
                  <a:pt x="28" y="1500"/>
                </a:cubicBezTo>
                <a:cubicBezTo>
                  <a:pt x="3" y="1314"/>
                  <a:pt x="22" y="1160"/>
                  <a:pt x="28" y="934"/>
                </a:cubicBezTo>
                <a:cubicBezTo>
                  <a:pt x="34" y="708"/>
                  <a:pt x="0" y="288"/>
                  <a:pt x="65" y="144"/>
                </a:cubicBezTo>
                <a:cubicBezTo>
                  <a:pt x="130" y="0"/>
                  <a:pt x="351" y="24"/>
                  <a:pt x="418" y="70"/>
                </a:cubicBezTo>
                <a:cubicBezTo>
                  <a:pt x="485" y="116"/>
                  <a:pt x="455" y="349"/>
                  <a:pt x="465" y="423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6">
            <a:extLst>
              <a:ext uri="{FF2B5EF4-FFF2-40B4-BE49-F238E27FC236}">
                <a16:creationId xmlns:a16="http://schemas.microsoft.com/office/drawing/2014/main" id="{4A661378-D8FC-A14B-9896-315E21EA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5535F77-E575-9B4C-9A2A-2D1DE82285DE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316D5D0C-9FA4-9E43-9979-A1A5E35A6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Class Inheritance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DAE3F75-73D0-924B-8915-2EE1FED2F3D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6629400" cy="4114800"/>
          </a:xfrm>
        </p:spPr>
        <p:txBody>
          <a:bodyPr/>
          <a:lstStyle/>
          <a:p>
            <a:pPr marL="577850" indent="-577850"/>
            <a:r>
              <a:rPr lang="en-US" altLang="en-US" sz="2800">
                <a:ea typeface="ＭＳ Ｐゴシック" panose="020B0600070205080204" pitchFamily="34" charset="-128"/>
              </a:rPr>
              <a:t>This class is like that class except for these differences …</a:t>
            </a:r>
          </a:p>
          <a:p>
            <a:pPr marL="952500" lvl="1" indent="-495300"/>
            <a:r>
              <a:rPr lang="en-US" altLang="en-US" sz="2400">
                <a:ea typeface="ＭＳ Ｐゴシック" panose="020B0600070205080204" pitchFamily="34" charset="-128"/>
              </a:rPr>
              <a:t>Specialize superclass behavior by overriding methods</a:t>
            </a:r>
          </a:p>
          <a:p>
            <a:pPr marL="1327150" lvl="2" indent="-412750"/>
            <a:r>
              <a:rPr lang="en-US" altLang="en-US" sz="2000">
                <a:ea typeface="ＭＳ Ｐゴシック" panose="020B0600070205080204" pitchFamily="34" charset="-128"/>
              </a:rPr>
              <a:t>Totally replace a superclass operation</a:t>
            </a:r>
          </a:p>
          <a:p>
            <a:pPr marL="1327150" lvl="2" indent="-412750"/>
            <a:r>
              <a:rPr lang="en-US" altLang="en-US" sz="2000">
                <a:ea typeface="ＭＳ Ｐゴシック" panose="020B0600070205080204" pitchFamily="34" charset="-128"/>
              </a:rPr>
              <a:t>Add pre/post processing before/after superclass operation</a:t>
            </a:r>
          </a:p>
          <a:p>
            <a:pPr marL="952500" lvl="1" indent="-495300"/>
            <a:r>
              <a:rPr lang="en-US" altLang="en-US" sz="2400">
                <a:ea typeface="ＭＳ Ｐゴシック" panose="020B0600070205080204" pitchFamily="34" charset="-128"/>
              </a:rPr>
              <a:t>Extend superclass by adding new variables/operations</a:t>
            </a:r>
            <a:r>
              <a:rPr lang="en-US" altLang="en-US" sz="1800">
                <a:ea typeface="ＭＳ Ｐゴシック" panose="020B0600070205080204" pitchFamily="34" charset="-128"/>
              </a:rPr>
              <a:t> </a:t>
            </a:r>
          </a:p>
        </p:txBody>
      </p:sp>
      <p:graphicFrame>
        <p:nvGraphicFramePr>
          <p:cNvPr id="21508" name="Object 9">
            <a:extLst>
              <a:ext uri="{FF2B5EF4-FFF2-40B4-BE49-F238E27FC236}">
                <a16:creationId xmlns:a16="http://schemas.microsoft.com/office/drawing/2014/main" id="{4124E028-8EE0-094C-A194-5FAEB3338A0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543800" y="2209800"/>
          <a:ext cx="10080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name="Visio" r:id="rId4" imgW="736600" imgH="1866900" progId="Visio.Drawing.11">
                  <p:embed/>
                </p:oleObj>
              </mc:Choice>
              <mc:Fallback>
                <p:oleObj name="Visio" r:id="rId4" imgW="736600" imgH="1866900" progId="Visio.Drawing.11">
                  <p:embed/>
                  <p:pic>
                    <p:nvPicPr>
                      <p:cNvPr id="21508" name="Object 9">
                        <a:extLst>
                          <a:ext uri="{FF2B5EF4-FFF2-40B4-BE49-F238E27FC236}">
                            <a16:creationId xmlns:a16="http://schemas.microsoft.com/office/drawing/2014/main" id="{4124E028-8EE0-094C-A194-5FAEB3338A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1008063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923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6">
            <a:extLst>
              <a:ext uri="{FF2B5EF4-FFF2-40B4-BE49-F238E27FC236}">
                <a16:creationId xmlns:a16="http://schemas.microsoft.com/office/drawing/2014/main" id="{CF3F7125-9E06-7946-8AC3-D5321760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81173A0-F05C-C54D-B5EF-5254F859BDDF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B88C4797-5781-C94A-A085-05110609C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Class Inheritance</a:t>
            </a:r>
          </a:p>
        </p:txBody>
      </p:sp>
      <p:graphicFrame>
        <p:nvGraphicFramePr>
          <p:cNvPr id="23555" name="Object 4">
            <a:extLst>
              <a:ext uri="{FF2B5EF4-FFF2-40B4-BE49-F238E27FC236}">
                <a16:creationId xmlns:a16="http://schemas.microsoft.com/office/drawing/2014/main" id="{07299FD6-1882-3C49-910B-515A6972AEB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543800" y="2209800"/>
          <a:ext cx="10080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0" name="Visio" r:id="rId4" imgW="736600" imgH="1866900" progId="Visio.Drawing.11">
                  <p:embed/>
                </p:oleObj>
              </mc:Choice>
              <mc:Fallback>
                <p:oleObj name="Visio" r:id="rId4" imgW="736600" imgH="1866900" progId="Visio.Drawing.11">
                  <p:embed/>
                  <p:pic>
                    <p:nvPicPr>
                      <p:cNvPr id="23555" name="Object 4">
                        <a:extLst>
                          <a:ext uri="{FF2B5EF4-FFF2-40B4-BE49-F238E27FC236}">
                            <a16:creationId xmlns:a16="http://schemas.microsoft.com/office/drawing/2014/main" id="{07299FD6-1882-3C49-910B-515A6972AE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1008063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5">
            <a:extLst>
              <a:ext uri="{FF2B5EF4-FFF2-40B4-BE49-F238E27FC236}">
                <a16:creationId xmlns:a16="http://schemas.microsoft.com/office/drawing/2014/main" id="{F5D64C0B-F601-DF44-B82C-D5B4D6B8E6A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6629400" cy="4114800"/>
          </a:xfrm>
          <a:noFill/>
        </p:spPr>
        <p:txBody>
          <a:bodyPr/>
          <a:lstStyle/>
          <a:p>
            <a:pPr marL="577850" indent="-577850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Inheritance establishes a subtyping relationship between subclass and superclass, thus enabling polymorphism</a:t>
            </a:r>
          </a:p>
          <a:p>
            <a:pPr marL="577850" indent="-577850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952500" lvl="1" indent="-495300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Polymorphism = Subtyping + Dynamic method binding </a:t>
            </a:r>
          </a:p>
          <a:p>
            <a:pPr marL="952500" lvl="1" indent="-495300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952500" lvl="1" indent="-495300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Subclass instances may be used anywhere superclass instances are expected</a:t>
            </a:r>
          </a:p>
          <a:p>
            <a:pPr marL="1327150" lvl="2" indent="-412750">
              <a:lnSpc>
                <a:spcPct val="90000"/>
              </a:lnSpc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Liskov</a:t>
            </a:r>
            <a:r>
              <a:rPr lang="en-US" altLang="en-US" sz="2000" dirty="0">
                <a:ea typeface="ＭＳ Ｐゴシック" panose="020B0600070205080204" pitchFamily="34" charset="-128"/>
              </a:rPr>
              <a:t> Substitution Principle</a:t>
            </a:r>
          </a:p>
          <a:p>
            <a:pPr marL="952500" lvl="1" indent="-495300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952500" lvl="1" indent="-495300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952500" lvl="1" indent="-495300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619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6">
            <a:extLst>
              <a:ext uri="{FF2B5EF4-FFF2-40B4-BE49-F238E27FC236}">
                <a16:creationId xmlns:a16="http://schemas.microsoft.com/office/drawing/2014/main" id="{EB7C1253-25E6-F54B-B222-E7CE72DF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D2CD178-00AF-4D4A-9686-8FE04910C6D2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3A1FED4-6ABD-6A4E-999A-B2751B418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685800" y="60960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Object Composition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FC2BD54-3431-5147-A26D-5D463F628C3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315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Client class creates an internal instance of existing class and invokes its functionality through regular method calls</a:t>
            </a:r>
          </a:p>
          <a:p>
            <a:pPr>
              <a:lnSpc>
                <a:spcPct val="90000"/>
              </a:lnSpc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Generally results in looser coupling than the inheritance relationship</a:t>
            </a:r>
          </a:p>
          <a:p>
            <a:pPr lvl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With inheritance, changes to A are more likely to break B than with composition</a:t>
            </a:r>
          </a:p>
          <a:p>
            <a:pPr>
              <a:lnSpc>
                <a:spcPct val="90000"/>
              </a:lnSpc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No subtyping relationship is established between the two classes, thus preventing polymorphism</a:t>
            </a:r>
          </a:p>
          <a:p>
            <a:pPr>
              <a:lnSpc>
                <a:spcPct val="90000"/>
              </a:lnSpc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Extra levels of indirection in method calls can reduce efficiency, but this usually isn</a:t>
            </a:r>
            <a:r>
              <a:rPr lang="ja-JP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</a:rPr>
              <a:t>t a problem</a:t>
            </a:r>
            <a:endParaRPr lang="en-US" altLang="en-US" sz="2000">
              <a:ea typeface="ＭＳ Ｐゴシック" panose="020B0600070205080204" pitchFamily="34" charset="-128"/>
            </a:endParaRPr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88320126-EC21-0649-802F-01A53CA7028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943600" y="685800"/>
          <a:ext cx="25908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Visio" r:id="rId4" imgW="1968500" imgH="774700" progId="Visio.Drawing.11">
                  <p:embed/>
                </p:oleObj>
              </mc:Choice>
              <mc:Fallback>
                <p:oleObj name="Visio" r:id="rId4" imgW="1968500" imgH="774700" progId="Visio.Drawing.11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88320126-EC21-0649-802F-01A53CA702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685800"/>
                        <a:ext cx="25908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84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75AB99-4C4E-4103-995E-A9C4E01CBB8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599"/>
            <a:ext cx="7772400" cy="119282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Choosing Between </a:t>
            </a:r>
            <a:br>
              <a:rPr lang="en-US" sz="4000" dirty="0"/>
            </a:br>
            <a:r>
              <a:rPr lang="en-US" sz="4000" dirty="0"/>
              <a:t>Composition Inheritance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008" y="2350477"/>
            <a:ext cx="7772400" cy="4114800"/>
          </a:xfrm>
        </p:spPr>
        <p:txBody>
          <a:bodyPr/>
          <a:lstStyle/>
          <a:p>
            <a:r>
              <a:rPr lang="en-US" sz="2400" dirty="0"/>
              <a:t>What type of relationship is being modeled?</a:t>
            </a:r>
          </a:p>
          <a:p>
            <a:pPr lvl="1"/>
            <a:r>
              <a:rPr lang="en-US" sz="2400" dirty="0"/>
              <a:t>B “has-a” A =&gt; composition</a:t>
            </a:r>
          </a:p>
          <a:p>
            <a:pPr lvl="1"/>
            <a:r>
              <a:rPr lang="en-US" sz="2400" dirty="0"/>
              <a:t>B “uses” A =&gt; composition</a:t>
            </a:r>
          </a:p>
          <a:p>
            <a:pPr lvl="1"/>
            <a:r>
              <a:rPr lang="en-US" sz="2400" dirty="0"/>
              <a:t>B “is-a” A =&gt; inheritance</a:t>
            </a:r>
          </a:p>
          <a:p>
            <a:pPr lvl="2"/>
            <a:r>
              <a:rPr lang="en-US" sz="2000" dirty="0"/>
              <a:t>Specialization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>
            <a:extLst>
              <a:ext uri="{FF2B5EF4-FFF2-40B4-BE49-F238E27FC236}">
                <a16:creationId xmlns:a16="http://schemas.microsoft.com/office/drawing/2014/main" id="{075C1F03-A1D5-E347-BE6D-1361CC84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9919860-B7AD-A349-BD7B-9C2F8C8EEB66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FABE65E-86FE-8547-9546-B4C8A6415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a typeface="ＭＳ Ｐゴシック" panose="020B0600070205080204" pitchFamily="34" charset="-128"/>
              </a:rPr>
              <a:t>Choosing Between </a:t>
            </a:r>
            <a:br>
              <a:rPr lang="en-US" altLang="en-US" sz="4000" dirty="0">
                <a:ea typeface="ＭＳ Ｐゴシック" panose="020B0600070205080204" pitchFamily="34" charset="-128"/>
              </a:rPr>
            </a:br>
            <a:r>
              <a:rPr lang="en-US" altLang="en-US" sz="4000" dirty="0">
                <a:ea typeface="ＭＳ Ｐゴシック" panose="020B0600070205080204" pitchFamily="34" charset="-128"/>
              </a:rPr>
              <a:t>Composition and Inheritance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3EAB55E-516B-F548-A2B2-CF8965AAA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Favor object composition over class inheritance.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[Design Patterns, pg. 20]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Composition is: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More flexible than inheritance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Leads to lower coupling than inheritance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Allows control over which delegate features are exposed, and what the API looks like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Often more complex than inheritance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70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>
            <a:extLst>
              <a:ext uri="{FF2B5EF4-FFF2-40B4-BE49-F238E27FC236}">
                <a16:creationId xmlns:a16="http://schemas.microsoft.com/office/drawing/2014/main" id="{4649F5DD-19E6-0C41-8D0A-ED2B32AF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10BF517-31F9-6A40-B7C9-F02D0C2372BE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F8EB86A1-1E5D-D44F-A8C3-6B6F4B63B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a typeface="ＭＳ Ｐゴシック" panose="020B0600070205080204" pitchFamily="34" charset="-128"/>
              </a:rPr>
              <a:t>Choosing Between </a:t>
            </a:r>
            <a:br>
              <a:rPr lang="en-US" altLang="en-US" sz="4000" dirty="0">
                <a:ea typeface="ＭＳ Ｐゴシック" panose="020B0600070205080204" pitchFamily="34" charset="-128"/>
              </a:rPr>
            </a:br>
            <a:r>
              <a:rPr lang="en-US" altLang="en-US" sz="4000" dirty="0">
                <a:ea typeface="ＭＳ Ｐゴシック" panose="020B0600070205080204" pitchFamily="34" charset="-128"/>
              </a:rPr>
              <a:t>Composition and Inheritance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BD1E91F-BA67-3140-9601-7E2CB9DC4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Inheritance: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Supports polymorphism, while composition does not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Is easier if you want to expose many of the superclass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 features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Although </a:t>
            </a:r>
            <a:r>
              <a:rPr lang="en-US" altLang="en-US" dirty="0" err="1">
                <a:ea typeface="ＭＳ Ｐゴシック" panose="020B0600070205080204" pitchFamily="34" charset="-128"/>
              </a:rPr>
              <a:t>Intellij</a:t>
            </a:r>
            <a:r>
              <a:rPr lang="en-US" altLang="en-US" dirty="0">
                <a:ea typeface="ＭＳ Ｐゴシック" panose="020B0600070205080204" pitchFamily="34" charset="-128"/>
              </a:rPr>
              <a:t> and Eclipse both have a handy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Generate Delegate Methods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option for exposing delegate features if you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re using composition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955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B1DB6B-B8DC-4208-862C-CCD0AC4986D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Dynamic Inheritance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Dynamic inheritance is when you have objects that change class over time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Dynamic inheritance can be implemented using a combination of composition and interface inheritance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33189</TotalTime>
  <Words>939</Words>
  <Application>Microsoft Office PowerPoint</Application>
  <PresentationFormat>On-screen Show (4:3)</PresentationFormat>
  <Paragraphs>178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Chalkduster</vt:lpstr>
      <vt:lpstr>Comic Sans MS</vt:lpstr>
      <vt:lpstr>Courier New</vt:lpstr>
      <vt:lpstr>Times New Roman</vt:lpstr>
      <vt:lpstr>Default Design</vt:lpstr>
      <vt:lpstr>Visio</vt:lpstr>
      <vt:lpstr>Computer Science 340  Software Design &amp; Testing</vt:lpstr>
      <vt:lpstr>Class Reuse</vt:lpstr>
      <vt:lpstr>Class Inheritance</vt:lpstr>
      <vt:lpstr>Class Inheritance</vt:lpstr>
      <vt:lpstr>Object Composition</vt:lpstr>
      <vt:lpstr>Choosing Between  Composition Inheritance</vt:lpstr>
      <vt:lpstr>Choosing Between  Composition and Inheritance</vt:lpstr>
      <vt:lpstr>Choosing Between  Composition and Inheritance</vt:lpstr>
      <vt:lpstr>Dynamic Inheritance</vt:lpstr>
      <vt:lpstr>Dynamic Inheritance</vt:lpstr>
      <vt:lpstr>Dynamic Inheritance</vt:lpstr>
      <vt:lpstr>Dynamic Inheritance</vt:lpstr>
      <vt:lpstr>Multiple Inheritance</vt:lpstr>
      <vt:lpstr>Multiple Inheritance</vt:lpstr>
      <vt:lpstr>Multiple Inheritance</vt:lpstr>
      <vt:lpstr>Inheritance-Based Reuse</vt:lpstr>
      <vt:lpstr>Designing the Subclass Interface</vt:lpstr>
      <vt:lpstr>Designing the Subclass Interface</vt:lpstr>
      <vt:lpstr>Designing the Subclass Interface</vt:lpstr>
      <vt:lpstr>Designing the Subclass Interface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Patterns</dc:title>
  <dc:creator>Charles D. Knutson</dc:creator>
  <cp:lastModifiedBy>User</cp:lastModifiedBy>
  <cp:revision>557</cp:revision>
  <cp:lastPrinted>2018-11-29T17:48:25Z</cp:lastPrinted>
  <dcterms:created xsi:type="dcterms:W3CDTF">2000-02-03T22:40:59Z</dcterms:created>
  <dcterms:modified xsi:type="dcterms:W3CDTF">2019-12-09T17:12:25Z</dcterms:modified>
</cp:coreProperties>
</file>