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20" r:id="rId2"/>
    <p:sldId id="321" r:id="rId3"/>
    <p:sldId id="331" r:id="rId4"/>
    <p:sldId id="322" r:id="rId5"/>
    <p:sldId id="323" r:id="rId6"/>
    <p:sldId id="324" r:id="rId7"/>
    <p:sldId id="325" r:id="rId8"/>
    <p:sldId id="326" r:id="rId9"/>
    <p:sldId id="329" r:id="rId10"/>
    <p:sldId id="330" r:id="rId11"/>
    <p:sldId id="327" r:id="rId1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 autoAdjust="0"/>
    <p:restoredTop sz="94622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58195C-0E5D-487D-BEB1-D8237F58EE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58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94999F7-2529-493C-A76D-1B4A9F3E14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C72F0-A038-4F24-AD43-0153163AA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43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46E50-4CE0-490D-8104-0348BEC20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86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6D0C5-7D7D-471B-A3B1-FBC7A233D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6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9AD89-1C4D-4C1B-977B-5716C92D9A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3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58238-2CB9-409C-BE3C-2F9972BCC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65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BF7CF-D7CB-49B4-A9B2-412A11AD10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85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B58C1-8695-4952-BB26-70976F2F3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39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A0E21-791D-4C0E-B5DB-A247E1202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69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339FB-E45C-43F8-B121-10832C81B3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10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7B890-4543-49DE-9BFD-ECBDA4AE1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73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779AC-BDB3-48A3-B57C-DC1E50EB8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fld id="{DBC125DB-E804-40B9-BECF-AA73C258A2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ChangeArrowheads="1"/>
          </p:cNvSpPr>
          <p:nvPr/>
        </p:nvSpPr>
        <p:spPr bwMode="auto">
          <a:xfrm>
            <a:off x="0" y="4362450"/>
            <a:ext cx="9144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99333" name="Rectangle 1029"/>
          <p:cNvSpPr>
            <a:spLocks noChangeArrowheads="1"/>
          </p:cNvSpPr>
          <p:nvPr/>
        </p:nvSpPr>
        <p:spPr bwMode="auto">
          <a:xfrm>
            <a:off x="0" y="2514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 dirty="0" smtClean="0">
                <a:latin typeface="Arial" panose="020B0604020202020204" pitchFamily="34" charset="0"/>
              </a:rPr>
              <a:t>UML </a:t>
            </a:r>
            <a:r>
              <a:rPr lang="en-US" altLang="en-US" sz="4000" dirty="0">
                <a:latin typeface="Arial" panose="020B0604020202020204" pitchFamily="34" charset="0"/>
              </a:rPr>
              <a:t>State </a:t>
            </a:r>
            <a:r>
              <a:rPr lang="en-US" altLang="en-US" sz="4000" dirty="0" smtClean="0">
                <a:latin typeface="Arial" panose="020B0604020202020204" pitchFamily="34" charset="0"/>
              </a:rPr>
              <a:t>Diagrams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Initial / Final states</a:t>
            </a:r>
          </a:p>
        </p:txBody>
      </p:sp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1371600" y="1905000"/>
          <a:ext cx="6248400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0" name="Visio" r:id="rId3" imgW="3832200" imgH="2300760" progId="Visio.Drawing.6">
                  <p:embed/>
                </p:oleObj>
              </mc:Choice>
              <mc:Fallback>
                <p:oleObj name="Visio" r:id="rId3" imgW="3832200" imgH="23007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6248400" cy="375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altLang="en-US" sz="2800"/>
              <a:t>Example: Thermostat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Features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State Diagrams have many advanced features that are not discussed </a:t>
            </a:r>
            <a:r>
              <a:rPr lang="en-US" altLang="en-US" dirty="0" smtClean="0"/>
              <a:t>here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State Diagrams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114800"/>
          </a:xfrm>
        </p:spPr>
        <p:txBody>
          <a:bodyPr/>
          <a:lstStyle/>
          <a:p>
            <a:r>
              <a:rPr lang="en-US" altLang="en-US" dirty="0" smtClean="0"/>
              <a:t>State </a:t>
            </a:r>
            <a:r>
              <a:rPr lang="en-US" altLang="en-US" dirty="0"/>
              <a:t>Diagrams are used to model the behavior of an individual object across its entire lifetime (i.e., across all use cases that it participates in)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State Diagrams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114800"/>
          </a:xfrm>
        </p:spPr>
        <p:txBody>
          <a:bodyPr/>
          <a:lstStyle/>
          <a:p>
            <a:r>
              <a:rPr lang="en-US" altLang="en-US"/>
              <a:t>A State Diagram shows</a:t>
            </a:r>
          </a:p>
          <a:p>
            <a:pPr lvl="1"/>
            <a:r>
              <a:rPr lang="en-US" altLang="en-US"/>
              <a:t>The different states that an object can be in</a:t>
            </a:r>
          </a:p>
          <a:p>
            <a:pPr lvl="1"/>
            <a:r>
              <a:rPr lang="en-US" altLang="en-US"/>
              <a:t>The events that cause the object to change states</a:t>
            </a:r>
          </a:p>
          <a:p>
            <a:pPr lvl="1"/>
            <a:r>
              <a:rPr lang="en-US" altLang="en-US"/>
              <a:t>The actions performed by the object when it changes state</a:t>
            </a:r>
          </a:p>
          <a:p>
            <a:r>
              <a:rPr lang="en-US" altLang="en-US"/>
              <a:t>Basically just a finite state machine with some fancy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State Diagrams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/>
              <a:t>Any class may have a State Diagram that describes the behavior of its instances</a:t>
            </a:r>
          </a:p>
          <a:p>
            <a:r>
              <a:rPr lang="en-US" altLang="en-US"/>
              <a:t>Only create State Diagrams for classes that exhibit interesting "stateful" behavior</a:t>
            </a:r>
          </a:p>
          <a:p>
            <a:pPr lvl="1"/>
            <a:r>
              <a:rPr lang="en-US" altLang="en-US"/>
              <a:t>Object's current behavior depends on its past in non-trivial ways</a:t>
            </a:r>
          </a:p>
          <a:p>
            <a:r>
              <a:rPr lang="en-US" altLang="en-US"/>
              <a:t>State Diagrams contain:</a:t>
            </a:r>
          </a:p>
          <a:p>
            <a:pPr lvl="1"/>
            <a:r>
              <a:rPr lang="en-US" altLang="en-US"/>
              <a:t>States</a:t>
            </a:r>
          </a:p>
          <a:p>
            <a:pPr lvl="1"/>
            <a:r>
              <a:rPr lang="en-US" altLang="en-US"/>
              <a:t>Transitions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state is a situation during the life of an object during which it satisfies some condition, performs some activity, or waits for some event</a:t>
            </a:r>
          </a:p>
          <a:p>
            <a:r>
              <a:rPr lang="en-US" altLang="en-US"/>
              <a:t>Example: Thermostat</a:t>
            </a:r>
          </a:p>
          <a:p>
            <a:endParaRPr lang="en-US" altLang="en-US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2362200" y="4038600"/>
          <a:ext cx="441960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7" name="Visio" r:id="rId3" imgW="2872080" imgH="1112040" progId="Visio.Drawing.6">
                  <p:embed/>
                </p:oleObj>
              </mc:Choice>
              <mc:Fallback>
                <p:oleObj name="Visio" r:id="rId3" imgW="2872080" imgH="111204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441960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transition is a relationship between two states indicating that an object in the first state will perform certain actions and enter the second state when a specified event occurs and specified conditions are satisfied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1676400" y="4495800"/>
          <a:ext cx="5943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1" name="Visio" r:id="rId3" imgW="2917800" imgH="429120" progId="Visio.Drawing.6">
                  <p:embed/>
                </p:oleObj>
              </mc:Choice>
              <mc:Fallback>
                <p:oleObj name="Visio" r:id="rId3" imgW="2917800" imgH="4291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5943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Transitions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en-US" dirty="0"/>
              <a:t>Event</a:t>
            </a:r>
          </a:p>
          <a:p>
            <a:pPr lvl="1"/>
            <a:r>
              <a:rPr lang="en-US" altLang="en-US" dirty="0"/>
              <a:t>Message </a:t>
            </a:r>
            <a:r>
              <a:rPr lang="en-US" altLang="en-US" dirty="0" smtClean="0"/>
              <a:t>received or </a:t>
            </a:r>
            <a:r>
              <a:rPr lang="en-US" altLang="en-US" dirty="0"/>
              <a:t>passage of time</a:t>
            </a:r>
          </a:p>
          <a:p>
            <a:r>
              <a:rPr lang="en-US" altLang="en-US" dirty="0"/>
              <a:t>Guard</a:t>
            </a:r>
          </a:p>
          <a:p>
            <a:pPr lvl="1"/>
            <a:r>
              <a:rPr lang="en-US" altLang="en-US" dirty="0"/>
              <a:t>Boolean expression that determines whether transition is enabled</a:t>
            </a:r>
          </a:p>
          <a:p>
            <a:r>
              <a:rPr lang="en-US" altLang="en-US" dirty="0"/>
              <a:t>Action</a:t>
            </a:r>
          </a:p>
          <a:p>
            <a:pPr lvl="1"/>
            <a:r>
              <a:rPr lang="en-US" altLang="en-US" dirty="0"/>
              <a:t>Executable, atomic computation performed when transition is taken</a:t>
            </a:r>
          </a:p>
          <a:p>
            <a:pPr lvl="1"/>
            <a:r>
              <a:rPr lang="en-US" altLang="en-US" dirty="0"/>
              <a:t>Send message, create object, etc.</a:t>
            </a: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600200" y="1066800"/>
          <a:ext cx="5943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5" name="Visio" r:id="rId3" imgW="2917800" imgH="429120" progId="Visio.Drawing.6">
                  <p:embed/>
                </p:oleObj>
              </mc:Choice>
              <mc:Fallback>
                <p:oleObj name="Visio" r:id="rId3" imgW="2917800" imgH="4291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5943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Transitions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r>
              <a:rPr lang="en-US" altLang="en-US"/>
              <a:t>Example: Thermostat</a:t>
            </a:r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1447800" y="1219200"/>
          <a:ext cx="7315200" cy="491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0" name="Visio" r:id="rId3" imgW="4893120" imgH="3288960" progId="Visio.Drawing.6">
                  <p:embed/>
                </p:oleObj>
              </mc:Choice>
              <mc:Fallback>
                <p:oleObj name="Visio" r:id="rId3" imgW="4893120" imgH="328896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7315200" cy="491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Transitions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609600"/>
          </a:xfrm>
        </p:spPr>
        <p:txBody>
          <a:bodyPr/>
          <a:lstStyle/>
          <a:p>
            <a:r>
              <a:rPr lang="en-US" altLang="en-US"/>
              <a:t>Example: AlarmClock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447800" y="2057400"/>
          <a:ext cx="6400800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6" name="Visio" r:id="rId3" imgW="3310560" imgH="2131560" progId="Visio.Drawing.6">
                  <p:embed/>
                </p:oleObj>
              </mc:Choice>
              <mc:Fallback>
                <p:oleObj name="Visio" r:id="rId3" imgW="3310560" imgH="213156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400800" cy="412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252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Tahoma</vt:lpstr>
      <vt:lpstr>Arial</vt:lpstr>
      <vt:lpstr>Courier New</vt:lpstr>
      <vt:lpstr>Comic Sans MS</vt:lpstr>
      <vt:lpstr>Blank Presentation</vt:lpstr>
      <vt:lpstr>Microsoft Visio Drawing</vt:lpstr>
      <vt:lpstr>PowerPoint Presentation</vt:lpstr>
      <vt:lpstr>State Diagrams</vt:lpstr>
      <vt:lpstr>State Diagrams</vt:lpstr>
      <vt:lpstr>State Diagrams</vt:lpstr>
      <vt:lpstr>States</vt:lpstr>
      <vt:lpstr>Transitions</vt:lpstr>
      <vt:lpstr>Transitions</vt:lpstr>
      <vt:lpstr>Transitions</vt:lpstr>
      <vt:lpstr>Transitions</vt:lpstr>
      <vt:lpstr>Initial / Final states</vt:lpstr>
      <vt:lpstr>Advanced Features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428 Software Engineering Lecture 15 Requirements Elicitation Dr. Charles Knutson March 14, 2002</dc:title>
  <dc:creator>AccessPoint Labs</dc:creator>
  <cp:lastModifiedBy>User</cp:lastModifiedBy>
  <cp:revision>428</cp:revision>
  <dcterms:created xsi:type="dcterms:W3CDTF">2002-05-20T18:29:14Z</dcterms:created>
  <dcterms:modified xsi:type="dcterms:W3CDTF">2018-07-17T22:44:46Z</dcterms:modified>
</cp:coreProperties>
</file>