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275" r:id="rId2"/>
    <p:sldId id="276" r:id="rId3"/>
    <p:sldId id="277" r:id="rId4"/>
    <p:sldId id="278" r:id="rId5"/>
    <p:sldId id="279" r:id="rId6"/>
    <p:sldId id="280" r:id="rId7"/>
    <p:sldId id="316" r:id="rId8"/>
    <p:sldId id="344" r:id="rId9"/>
    <p:sldId id="334" r:id="rId10"/>
    <p:sldId id="311" r:id="rId11"/>
    <p:sldId id="335" r:id="rId12"/>
    <p:sldId id="341" r:id="rId13"/>
    <p:sldId id="333" r:id="rId14"/>
    <p:sldId id="337" r:id="rId15"/>
    <p:sldId id="342" r:id="rId16"/>
    <p:sldId id="343" r:id="rId17"/>
    <p:sldId id="345" r:id="rId18"/>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autoAdjust="0"/>
    <p:restoredTop sz="89599" autoAdjust="0"/>
  </p:normalViewPr>
  <p:slideViewPr>
    <p:cSldViewPr>
      <p:cViewPr varScale="1">
        <p:scale>
          <a:sx n="83" d="100"/>
          <a:sy n="83" d="100"/>
        </p:scale>
        <p:origin x="126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6451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6451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6451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ABD1F74-6BF3-4793-90E5-B3E400376511}" type="slidenum">
              <a:rPr lang="en-US"/>
              <a:pPr>
                <a:defRPr/>
              </a:pPr>
              <a:t>‹#›</a:t>
            </a:fld>
            <a:endParaRPr lang="en-US"/>
          </a:p>
        </p:txBody>
      </p:sp>
    </p:spTree>
    <p:extLst>
      <p:ext uri="{BB962C8B-B14F-4D97-AF65-F5344CB8AC3E}">
        <p14:creationId xmlns:p14="http://schemas.microsoft.com/office/powerpoint/2010/main" val="3519856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8067"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88069" name="Rectangle 5"/>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8070"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8071"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E68BA96-E463-4D73-AECF-DE24B136F96F}" type="slidenum">
              <a:rPr lang="en-US"/>
              <a:pPr>
                <a:defRPr/>
              </a:pPr>
              <a:t>‹#›</a:t>
            </a:fld>
            <a:endParaRPr lang="en-US"/>
          </a:p>
        </p:txBody>
      </p:sp>
    </p:spTree>
    <p:extLst>
      <p:ext uri="{BB962C8B-B14F-4D97-AF65-F5344CB8AC3E}">
        <p14:creationId xmlns:p14="http://schemas.microsoft.com/office/powerpoint/2010/main" val="3855657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noFill/>
        </p:spPr>
        <p:txBody>
          <a:bodyPr/>
          <a:lstStyle/>
          <a:p>
            <a:fld id="{F1CDDD31-6188-4D39-B386-F42ACC7CEAC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Slide Number Placeholder 3"/>
          <p:cNvSpPr>
            <a:spLocks noGrp="1"/>
          </p:cNvSpPr>
          <p:nvPr>
            <p:ph type="sldNum" sz="quarter" idx="5"/>
          </p:nvPr>
        </p:nvSpPr>
        <p:spPr>
          <a:noFill/>
        </p:spPr>
        <p:txBody>
          <a:bodyPr/>
          <a:lstStyle/>
          <a:p>
            <a:fld id="{7053D8AC-444E-4207-8CED-0747AADA2A0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Slide Number Placeholder 3"/>
          <p:cNvSpPr>
            <a:spLocks noGrp="1"/>
          </p:cNvSpPr>
          <p:nvPr>
            <p:ph type="sldNum" sz="quarter" idx="5"/>
          </p:nvPr>
        </p:nvSpPr>
        <p:spPr>
          <a:noFill/>
        </p:spPr>
        <p:txBody>
          <a:bodyPr/>
          <a:lstStyle/>
          <a:p>
            <a:fld id="{94C0EC03-8FF2-404D-A20B-934A970A6A7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26E37630-1F9F-4F94-8960-D553619C706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Slide Number Placeholder 3"/>
          <p:cNvSpPr>
            <a:spLocks noGrp="1"/>
          </p:cNvSpPr>
          <p:nvPr>
            <p:ph type="sldNum" sz="quarter" idx="5"/>
          </p:nvPr>
        </p:nvSpPr>
        <p:spPr>
          <a:noFill/>
        </p:spPr>
        <p:txBody>
          <a:bodyPr/>
          <a:lstStyle/>
          <a:p>
            <a:fld id="{D2CC87A4-FA9A-45ED-A82D-8D46D20A6E4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Slide Number Placeholder 3"/>
          <p:cNvSpPr>
            <a:spLocks noGrp="1"/>
          </p:cNvSpPr>
          <p:nvPr>
            <p:ph type="sldNum" sz="quarter" idx="5"/>
          </p:nvPr>
        </p:nvSpPr>
        <p:spPr>
          <a:noFill/>
        </p:spPr>
        <p:txBody>
          <a:bodyPr/>
          <a:lstStyle/>
          <a:p>
            <a:fld id="{A0F613EA-0AD1-4841-88F7-B338C6A8CC6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Slide Number Placeholder 3"/>
          <p:cNvSpPr>
            <a:spLocks noGrp="1"/>
          </p:cNvSpPr>
          <p:nvPr>
            <p:ph type="sldNum" sz="quarter" idx="5"/>
          </p:nvPr>
        </p:nvSpPr>
        <p:spPr>
          <a:noFill/>
        </p:spPr>
        <p:txBody>
          <a:bodyPr/>
          <a:lstStyle/>
          <a:p>
            <a:fld id="{AAB19642-0D7B-461A-9B0F-2C6BC7ABC7B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Slide Number Placeholder 3"/>
          <p:cNvSpPr>
            <a:spLocks noGrp="1"/>
          </p:cNvSpPr>
          <p:nvPr>
            <p:ph type="sldNum" sz="quarter" idx="5"/>
          </p:nvPr>
        </p:nvSpPr>
        <p:spPr>
          <a:noFill/>
        </p:spPr>
        <p:txBody>
          <a:bodyPr/>
          <a:lstStyle/>
          <a:p>
            <a:fld id="{FE0DDB11-C0CD-4E12-82F8-0327BC45257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E0000D-E609-40CE-8331-3C5B06C81A2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C3C32D-335B-4A5E-8112-A5F62606F5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4C2E75-086E-4418-A2AE-1317C00E0F9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D501DE-D37B-44FC-8E64-E2ECBA0B017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65CC33-55F6-468D-8415-CEF422953FA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336E87-3F7D-4FEB-9A59-7BBC8A7C0BE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33364F8-C146-4155-BDF3-BB0F2CD7355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9766FAB-E768-4534-8BE7-989A48BB182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9D9019E-0241-42DA-986A-E7F915A8C4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AB07BBC-36A8-4FBD-BCA4-16AB460CDC9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848A6F-3876-4EBB-9E16-D96499DF29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6101D18-5754-4DF9-9F0B-CD3312EB33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code_example/Array.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565DBEF3-B11E-46B4-8A29-6CDA446AFBED}" type="slidenum">
              <a:rPr lang="en-US" smtClean="0"/>
              <a:pPr/>
              <a:t>1</a:t>
            </a:fld>
            <a:endParaRPr lang="en-US"/>
          </a:p>
        </p:txBody>
      </p:sp>
      <p:sp>
        <p:nvSpPr>
          <p:cNvPr id="5123" name="Rectangle 2"/>
          <p:cNvSpPr>
            <a:spLocks noGrp="1" noChangeArrowheads="1"/>
          </p:cNvSpPr>
          <p:nvPr>
            <p:ph type="ctrTitle"/>
          </p:nvPr>
        </p:nvSpPr>
        <p:spPr>
          <a:xfrm>
            <a:off x="0" y="609600"/>
            <a:ext cx="9144000" cy="1143000"/>
          </a:xfrm>
        </p:spPr>
        <p:txBody>
          <a:bodyPr/>
          <a:lstStyle/>
          <a:p>
            <a:r>
              <a:rPr lang="en-US">
                <a:latin typeface="Courier New" pitchFamily="49" charset="0"/>
              </a:rPr>
              <a:t>Computer Science 340</a:t>
            </a:r>
            <a:br>
              <a:rPr lang="en-US">
                <a:latin typeface="Courier New" pitchFamily="49" charset="0"/>
              </a:rPr>
            </a:br>
            <a:br>
              <a:rPr lang="en-US" sz="1000">
                <a:latin typeface="Comic Sans MS" pitchFamily="66" charset="0"/>
              </a:rPr>
            </a:br>
            <a:r>
              <a:rPr lang="en-US">
                <a:latin typeface="Comic Sans MS" pitchFamily="66" charset="0"/>
              </a:rPr>
              <a:t>Software Design &amp; Testing</a:t>
            </a:r>
            <a:endParaRPr lang="en-US"/>
          </a:p>
        </p:txBody>
      </p:sp>
      <p:sp>
        <p:nvSpPr>
          <p:cNvPr id="5125" name="Rectangle 4"/>
          <p:cNvSpPr>
            <a:spLocks noChangeArrowheads="1"/>
          </p:cNvSpPr>
          <p:nvPr/>
        </p:nvSpPr>
        <p:spPr bwMode="auto">
          <a:xfrm>
            <a:off x="685800" y="4191000"/>
            <a:ext cx="7772400" cy="1752600"/>
          </a:xfrm>
          <a:prstGeom prst="rect">
            <a:avLst/>
          </a:prstGeom>
          <a:noFill/>
          <a:ln w="9525">
            <a:noFill/>
            <a:miter lim="800000"/>
            <a:headEnd/>
            <a:tailEnd/>
          </a:ln>
        </p:spPr>
        <p:txBody>
          <a:bodyPr/>
          <a:lstStyle/>
          <a:p>
            <a:pPr algn="ctr">
              <a:spcBef>
                <a:spcPct val="20000"/>
              </a:spcBef>
            </a:pPr>
            <a:endParaRPr lang="en-US" sz="4000">
              <a:latin typeface="Arial" charset="0"/>
            </a:endParaRPr>
          </a:p>
        </p:txBody>
      </p:sp>
      <p:sp>
        <p:nvSpPr>
          <p:cNvPr id="5126" name="Rectangle 5"/>
          <p:cNvSpPr>
            <a:spLocks noChangeArrowheads="1"/>
          </p:cNvSpPr>
          <p:nvPr/>
        </p:nvSpPr>
        <p:spPr bwMode="auto">
          <a:xfrm>
            <a:off x="0" y="2743200"/>
            <a:ext cx="9144000" cy="1752600"/>
          </a:xfrm>
          <a:prstGeom prst="rect">
            <a:avLst/>
          </a:prstGeom>
          <a:noFill/>
          <a:ln w="9525">
            <a:noFill/>
            <a:miter lim="800000"/>
            <a:headEnd/>
            <a:tailEnd/>
          </a:ln>
        </p:spPr>
        <p:txBody>
          <a:bodyPr/>
          <a:lstStyle/>
          <a:p>
            <a:pPr algn="ctr">
              <a:spcBef>
                <a:spcPct val="20000"/>
              </a:spcBef>
            </a:pPr>
            <a:r>
              <a:rPr lang="en-US" sz="4400" dirty="0">
                <a:latin typeface="Arial" charset="0"/>
              </a:rPr>
              <a:t>Software Reuse</a:t>
            </a:r>
          </a:p>
          <a:p>
            <a:pPr algn="ctr">
              <a:spcBef>
                <a:spcPct val="20000"/>
              </a:spcBef>
            </a:pPr>
            <a:endParaRPr lang="en-US" sz="2000" dirty="0">
              <a:latin typeface="Arial" charset="0"/>
            </a:endParaRPr>
          </a:p>
        </p:txBody>
      </p:sp>
      <p:sp>
        <p:nvSpPr>
          <p:cNvPr id="7" name="Subtitle 6"/>
          <p:cNvSpPr>
            <a:spLocks noGrp="1"/>
          </p:cNvSpPr>
          <p:nvPr>
            <p:ph type="subTitle" idx="1"/>
          </p:nvPr>
        </p:nvSpPr>
        <p:spPr/>
        <p:txBody>
          <a:bodyPr/>
          <a:lstStyle/>
          <a:p>
            <a:r>
              <a:rPr lang="en-US" dirty="0"/>
              <a:t>Adapter and Decorator Patterns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963147D7-ACAA-4155-BFA7-9E16A0C0FD34}" type="slidenum">
              <a:rPr lang="en-US" smtClean="0"/>
              <a:pPr/>
              <a:t>10</a:t>
            </a:fld>
            <a:endParaRPr lang="en-US"/>
          </a:p>
        </p:txBody>
      </p:sp>
      <p:sp>
        <p:nvSpPr>
          <p:cNvPr id="1028" name="Rectangle 2"/>
          <p:cNvSpPr>
            <a:spLocks noGrp="1" noChangeArrowheads="1"/>
          </p:cNvSpPr>
          <p:nvPr>
            <p:ph type="title"/>
          </p:nvPr>
        </p:nvSpPr>
        <p:spPr/>
        <p:txBody>
          <a:bodyPr/>
          <a:lstStyle/>
          <a:p>
            <a:r>
              <a:rPr lang="en-US" sz="4000" dirty="0"/>
              <a:t>Adapter: Convert a Class’s Interface</a:t>
            </a:r>
          </a:p>
        </p:txBody>
      </p:sp>
      <p:graphicFrame>
        <p:nvGraphicFramePr>
          <p:cNvPr id="1026" name="Object 4"/>
          <p:cNvGraphicFramePr>
            <a:graphicFrameLocks noGrp="1" noChangeAspect="1"/>
          </p:cNvGraphicFramePr>
          <p:nvPr>
            <p:ph idx="1"/>
          </p:nvPr>
        </p:nvGraphicFramePr>
        <p:xfrm>
          <a:off x="1371600" y="2057400"/>
          <a:ext cx="6248400" cy="3659188"/>
        </p:xfrm>
        <a:graphic>
          <a:graphicData uri="http://schemas.openxmlformats.org/presentationml/2006/ole">
            <mc:AlternateContent xmlns:mc="http://schemas.openxmlformats.org/markup-compatibility/2006">
              <mc:Choice xmlns:v="urn:schemas-microsoft-com:vml" Requires="v">
                <p:oleObj spid="_x0000_s1044" name="Visio" r:id="rId4" imgW="4079931" imgH="2389876" progId="Visio.Drawing.11">
                  <p:embed/>
                </p:oleObj>
              </mc:Choice>
              <mc:Fallback>
                <p:oleObj name="Visio" r:id="rId4" imgW="4079931" imgH="238987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057400"/>
                        <a:ext cx="6248400" cy="3659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Pattern</a:t>
            </a:r>
          </a:p>
        </p:txBody>
      </p:sp>
      <p:sp>
        <p:nvSpPr>
          <p:cNvPr id="3" name="Content Placeholder 2"/>
          <p:cNvSpPr>
            <a:spLocks noGrp="1"/>
          </p:cNvSpPr>
          <p:nvPr>
            <p:ph idx="1"/>
          </p:nvPr>
        </p:nvSpPr>
        <p:spPr/>
        <p:txBody>
          <a:bodyPr/>
          <a:lstStyle/>
          <a:p>
            <a:r>
              <a:rPr lang="en-US" sz="2400" dirty="0"/>
              <a:t>Why not just modify the class to support the interface required by its clients?</a:t>
            </a:r>
          </a:p>
          <a:p>
            <a:pPr marL="0" indent="0">
              <a:buNone/>
            </a:pPr>
            <a:endParaRPr lang="en-US" sz="2400" dirty="0"/>
          </a:p>
          <a:p>
            <a:pPr marL="400050" lvl="1" indent="0">
              <a:buNone/>
            </a:pPr>
            <a:r>
              <a:rPr lang="en-US" sz="2000" dirty="0"/>
              <a:t>1) You don't have the source code for the third-party class.</a:t>
            </a:r>
          </a:p>
          <a:p>
            <a:pPr lvl="1"/>
            <a:endParaRPr lang="en-US" sz="2000" dirty="0"/>
          </a:p>
          <a:p>
            <a:pPr marL="400050" lvl="1" indent="0">
              <a:buNone/>
            </a:pPr>
            <a:r>
              <a:rPr lang="en-US" sz="2000" dirty="0"/>
              <a:t>2) You have the source code, but you don't want to couple the class to the interface expected by clients (i.e., in general there is a different interface that you prefer for the class, but for integration purposes you must support the mandated interface).</a:t>
            </a:r>
          </a:p>
          <a:p>
            <a:endParaRPr lang="en-US" sz="2400" dirty="0"/>
          </a:p>
          <a:p>
            <a:endParaRPr lang="en-US" sz="2400" dirty="0"/>
          </a:p>
        </p:txBody>
      </p:sp>
      <p:sp>
        <p:nvSpPr>
          <p:cNvPr id="4" name="Slide Number Placeholder 3"/>
          <p:cNvSpPr>
            <a:spLocks noGrp="1"/>
          </p:cNvSpPr>
          <p:nvPr>
            <p:ph type="sldNum" sz="quarter" idx="12"/>
          </p:nvPr>
        </p:nvSpPr>
        <p:spPr/>
        <p:txBody>
          <a:bodyPr/>
          <a:lstStyle/>
          <a:p>
            <a:pPr>
              <a:defRPr/>
            </a:pPr>
            <a:fld id="{EFD501DE-D37B-44FC-8E64-E2ECBA0B0172}" type="slidenum">
              <a:rPr lang="en-US" smtClean="0"/>
              <a:pPr>
                <a:defRPr/>
              </a:pPr>
              <a:t>11</a:t>
            </a:fld>
            <a:endParaRPr lang="en-US"/>
          </a:p>
        </p:txBody>
      </p:sp>
    </p:spTree>
    <p:extLst>
      <p:ext uri="{BB962C8B-B14F-4D97-AF65-F5344CB8AC3E}">
        <p14:creationId xmlns:p14="http://schemas.microsoft.com/office/powerpoint/2010/main" val="185460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944A-2B2F-644F-A575-9BF44954DA33}"/>
              </a:ext>
            </a:extLst>
          </p:cNvPr>
          <p:cNvSpPr>
            <a:spLocks noGrp="1"/>
          </p:cNvSpPr>
          <p:nvPr>
            <p:ph type="title"/>
          </p:nvPr>
        </p:nvSpPr>
        <p:spPr>
          <a:xfrm>
            <a:off x="304800" y="609600"/>
            <a:ext cx="8534400" cy="1143000"/>
          </a:xfrm>
        </p:spPr>
        <p:txBody>
          <a:bodyPr/>
          <a:lstStyle/>
          <a:p>
            <a:r>
              <a:rPr lang="en-US" dirty="0"/>
              <a:t>Adapter Pattern (</a:t>
            </a:r>
            <a:r>
              <a:rPr lang="en-US" dirty="0" err="1"/>
              <a:t>GoF</a:t>
            </a:r>
            <a:r>
              <a:rPr lang="en-US" dirty="0"/>
              <a:t> Example)</a:t>
            </a:r>
          </a:p>
        </p:txBody>
      </p:sp>
      <p:pic>
        <p:nvPicPr>
          <p:cNvPr id="6" name="Content Placeholder 5">
            <a:extLst>
              <a:ext uri="{FF2B5EF4-FFF2-40B4-BE49-F238E27FC236}">
                <a16:creationId xmlns:a16="http://schemas.microsoft.com/office/drawing/2014/main" id="{82464A26-558C-864F-AEA9-85835387F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1200"/>
            <a:ext cx="9010836" cy="4419600"/>
          </a:xfrm>
        </p:spPr>
      </p:pic>
      <p:sp>
        <p:nvSpPr>
          <p:cNvPr id="4" name="Slide Number Placeholder 3">
            <a:extLst>
              <a:ext uri="{FF2B5EF4-FFF2-40B4-BE49-F238E27FC236}">
                <a16:creationId xmlns:a16="http://schemas.microsoft.com/office/drawing/2014/main" id="{A6F303D7-724D-6441-A934-F8E9627626C3}"/>
              </a:ext>
            </a:extLst>
          </p:cNvPr>
          <p:cNvSpPr>
            <a:spLocks noGrp="1"/>
          </p:cNvSpPr>
          <p:nvPr>
            <p:ph type="sldNum" sz="quarter" idx="12"/>
          </p:nvPr>
        </p:nvSpPr>
        <p:spPr/>
        <p:txBody>
          <a:bodyPr/>
          <a:lstStyle/>
          <a:p>
            <a:pPr>
              <a:defRPr/>
            </a:pPr>
            <a:fld id="{EFD501DE-D37B-44FC-8E64-E2ECBA0B0172}" type="slidenum">
              <a:rPr lang="en-US" smtClean="0"/>
              <a:pPr>
                <a:defRPr/>
              </a:pPr>
              <a:t>12</a:t>
            </a:fld>
            <a:endParaRPr lang="en-US"/>
          </a:p>
        </p:txBody>
      </p:sp>
    </p:spTree>
    <p:extLst>
      <p:ext uri="{BB962C8B-B14F-4D97-AF65-F5344CB8AC3E}">
        <p14:creationId xmlns:p14="http://schemas.microsoft.com/office/powerpoint/2010/main" val="282035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Slide Number Placeholder 2"/>
          <p:cNvSpPr>
            <a:spLocks noGrp="1"/>
          </p:cNvSpPr>
          <p:nvPr>
            <p:ph type="sldNum" sz="quarter" idx="12"/>
          </p:nvPr>
        </p:nvSpPr>
        <p:spPr/>
        <p:txBody>
          <a:bodyPr/>
          <a:lstStyle/>
          <a:p>
            <a:pPr>
              <a:defRPr/>
            </a:pPr>
            <a:fld id="{A9766FAB-E768-4534-8BE7-989A48BB1820}" type="slidenum">
              <a:rPr lang="en-US" smtClean="0"/>
              <a:pPr>
                <a:defRPr/>
              </a:pPr>
              <a:t>13</a:t>
            </a:fld>
            <a:endParaRPr lang="en-US"/>
          </a:p>
        </p:txBody>
      </p:sp>
      <p:pic>
        <p:nvPicPr>
          <p:cNvPr id="4" name="Picture 3"/>
          <p:cNvPicPr>
            <a:picLocks noChangeAspect="1"/>
          </p:cNvPicPr>
          <p:nvPr/>
        </p:nvPicPr>
        <p:blipFill>
          <a:blip r:embed="rId2"/>
          <a:stretch>
            <a:fillRect/>
          </a:stretch>
        </p:blipFill>
        <p:spPr>
          <a:xfrm>
            <a:off x="-35765" y="1752600"/>
            <a:ext cx="9131862" cy="4648200"/>
          </a:xfrm>
          <a:prstGeom prst="rect">
            <a:avLst/>
          </a:prstGeom>
        </p:spPr>
      </p:pic>
    </p:spTree>
    <p:extLst>
      <p:ext uri="{BB962C8B-B14F-4D97-AF65-F5344CB8AC3E}">
        <p14:creationId xmlns:p14="http://schemas.microsoft.com/office/powerpoint/2010/main" val="93164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a:t>
            </a:r>
          </a:p>
        </p:txBody>
      </p:sp>
      <p:sp>
        <p:nvSpPr>
          <p:cNvPr id="3" name="Content Placeholder 2"/>
          <p:cNvSpPr>
            <a:spLocks noGrp="1"/>
          </p:cNvSpPr>
          <p:nvPr>
            <p:ph idx="1"/>
          </p:nvPr>
        </p:nvSpPr>
        <p:spPr>
          <a:xfrm>
            <a:off x="685800" y="1600200"/>
            <a:ext cx="7772400" cy="4572000"/>
          </a:xfrm>
        </p:spPr>
        <p:txBody>
          <a:bodyPr/>
          <a:lstStyle/>
          <a:p>
            <a:r>
              <a:rPr lang="en-US" sz="2800" dirty="0"/>
              <a:t>Sometimes we need to be able to add functionality to an object in a flexible and dynamic way without sub-classing the object</a:t>
            </a:r>
          </a:p>
          <a:p>
            <a:pPr marL="0" indent="0">
              <a:buNone/>
            </a:pPr>
            <a:endParaRPr lang="en-US" sz="1800" dirty="0"/>
          </a:p>
          <a:p>
            <a:r>
              <a:rPr lang="en-US" sz="2800" dirty="0"/>
              <a:t>Useful in cases where there are multiple combinations of functionality to add</a:t>
            </a:r>
          </a:p>
          <a:p>
            <a:pPr lvl="1"/>
            <a:r>
              <a:rPr lang="en-US" sz="2400" dirty="0"/>
              <a:t>Example: Shape with or without borders and/or scrollbars</a:t>
            </a:r>
          </a:p>
          <a:p>
            <a:pPr lvl="1"/>
            <a:r>
              <a:rPr lang="en-US" sz="2400" dirty="0">
                <a:latin typeface="Courier New" panose="02070309020205020404" pitchFamily="49" charset="0"/>
                <a:cs typeface="Courier New" panose="02070309020205020404" pitchFamily="49" charset="0"/>
              </a:rPr>
              <a:t>Shape, </a:t>
            </a:r>
            <a:r>
              <a:rPr lang="en-US" sz="2400" dirty="0" err="1">
                <a:latin typeface="Courier New" panose="02070309020205020404" pitchFamily="49" charset="0"/>
                <a:cs typeface="Courier New" panose="02070309020205020404" pitchFamily="49" charset="0"/>
              </a:rPr>
              <a:t>ShapeWithBorder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ShapeWithDoubleBorder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ShapeWithScrollbars</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ShapeWithBordersAndScrollbars</a:t>
            </a:r>
            <a:r>
              <a:rPr lang="en-US" sz="2400" dirty="0">
                <a:latin typeface="Courier New" panose="02070309020205020404" pitchFamily="49" charset="0"/>
                <a:cs typeface="Courier New" panose="02070309020205020404" pitchFamily="49" charset="0"/>
              </a:rPr>
              <a:t>, etc.</a:t>
            </a:r>
          </a:p>
          <a:p>
            <a:endParaRPr lang="en-US" sz="2800" dirty="0"/>
          </a:p>
          <a:p>
            <a:endParaRPr lang="en-US" sz="2800" dirty="0"/>
          </a:p>
        </p:txBody>
      </p:sp>
      <p:sp>
        <p:nvSpPr>
          <p:cNvPr id="4" name="Slide Number Placeholder 3"/>
          <p:cNvSpPr>
            <a:spLocks noGrp="1"/>
          </p:cNvSpPr>
          <p:nvPr>
            <p:ph type="sldNum" sz="quarter" idx="12"/>
          </p:nvPr>
        </p:nvSpPr>
        <p:spPr/>
        <p:txBody>
          <a:bodyPr/>
          <a:lstStyle/>
          <a:p>
            <a:pPr>
              <a:defRPr/>
            </a:pPr>
            <a:fld id="{EFD501DE-D37B-44FC-8E64-E2ECBA0B0172}" type="slidenum">
              <a:rPr lang="en-US" smtClean="0"/>
              <a:pPr>
                <a:defRPr/>
              </a:pPr>
              <a:t>14</a:t>
            </a:fld>
            <a:endParaRPr lang="en-US"/>
          </a:p>
        </p:txBody>
      </p:sp>
    </p:spTree>
    <p:extLst>
      <p:ext uri="{BB962C8B-B14F-4D97-AF65-F5344CB8AC3E}">
        <p14:creationId xmlns:p14="http://schemas.microsoft.com/office/powerpoint/2010/main" val="182973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9911-7FCA-BB4C-94DB-98BA5D30DB07}"/>
              </a:ext>
            </a:extLst>
          </p:cNvPr>
          <p:cNvSpPr>
            <a:spLocks noGrp="1"/>
          </p:cNvSpPr>
          <p:nvPr>
            <p:ph type="title"/>
          </p:nvPr>
        </p:nvSpPr>
        <p:spPr>
          <a:xfrm>
            <a:off x="0" y="609600"/>
            <a:ext cx="9144000" cy="1143000"/>
          </a:xfrm>
        </p:spPr>
        <p:txBody>
          <a:bodyPr/>
          <a:lstStyle/>
          <a:p>
            <a:r>
              <a:rPr lang="en-US" dirty="0"/>
              <a:t>Decorator Pattern (</a:t>
            </a:r>
            <a:r>
              <a:rPr lang="en-US" dirty="0" err="1"/>
              <a:t>GoF</a:t>
            </a:r>
            <a:r>
              <a:rPr lang="en-US" dirty="0"/>
              <a:t> Example)</a:t>
            </a:r>
          </a:p>
        </p:txBody>
      </p:sp>
      <p:pic>
        <p:nvPicPr>
          <p:cNvPr id="6" name="Content Placeholder 5">
            <a:extLst>
              <a:ext uri="{FF2B5EF4-FFF2-40B4-BE49-F238E27FC236}">
                <a16:creationId xmlns:a16="http://schemas.microsoft.com/office/drawing/2014/main" id="{C36B6C63-FDF8-7C4F-967E-C633117F9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799" y="1752601"/>
            <a:ext cx="8482951" cy="4498534"/>
          </a:xfrm>
        </p:spPr>
      </p:pic>
      <p:sp>
        <p:nvSpPr>
          <p:cNvPr id="4" name="Slide Number Placeholder 3">
            <a:extLst>
              <a:ext uri="{FF2B5EF4-FFF2-40B4-BE49-F238E27FC236}">
                <a16:creationId xmlns:a16="http://schemas.microsoft.com/office/drawing/2014/main" id="{3A993F8B-4564-BD40-8530-9A4C77A91EC3}"/>
              </a:ext>
            </a:extLst>
          </p:cNvPr>
          <p:cNvSpPr>
            <a:spLocks noGrp="1"/>
          </p:cNvSpPr>
          <p:nvPr>
            <p:ph type="sldNum" sz="quarter" idx="12"/>
          </p:nvPr>
        </p:nvSpPr>
        <p:spPr/>
        <p:txBody>
          <a:bodyPr/>
          <a:lstStyle/>
          <a:p>
            <a:pPr>
              <a:defRPr/>
            </a:pPr>
            <a:fld id="{EFD501DE-D37B-44FC-8E64-E2ECBA0B0172}" type="slidenum">
              <a:rPr lang="en-US" smtClean="0"/>
              <a:pPr>
                <a:defRPr/>
              </a:pPr>
              <a:t>15</a:t>
            </a:fld>
            <a:endParaRPr lang="en-US"/>
          </a:p>
        </p:txBody>
      </p:sp>
    </p:spTree>
    <p:extLst>
      <p:ext uri="{BB962C8B-B14F-4D97-AF65-F5344CB8AC3E}">
        <p14:creationId xmlns:p14="http://schemas.microsoft.com/office/powerpoint/2010/main" val="339803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9911-7FCA-BB4C-94DB-98BA5D30DB07}"/>
              </a:ext>
            </a:extLst>
          </p:cNvPr>
          <p:cNvSpPr>
            <a:spLocks noGrp="1"/>
          </p:cNvSpPr>
          <p:nvPr>
            <p:ph type="title"/>
          </p:nvPr>
        </p:nvSpPr>
        <p:spPr>
          <a:xfrm>
            <a:off x="0" y="609600"/>
            <a:ext cx="9144000" cy="1143000"/>
          </a:xfrm>
        </p:spPr>
        <p:txBody>
          <a:bodyPr/>
          <a:lstStyle/>
          <a:p>
            <a:r>
              <a:rPr lang="en-US" dirty="0"/>
              <a:t>Decorator Pattern (</a:t>
            </a:r>
            <a:r>
              <a:rPr lang="en-US" dirty="0" err="1"/>
              <a:t>GoF</a:t>
            </a:r>
            <a:r>
              <a:rPr lang="en-US" dirty="0"/>
              <a:t> Example)</a:t>
            </a:r>
          </a:p>
        </p:txBody>
      </p:sp>
      <p:sp>
        <p:nvSpPr>
          <p:cNvPr id="4" name="Slide Number Placeholder 3">
            <a:extLst>
              <a:ext uri="{FF2B5EF4-FFF2-40B4-BE49-F238E27FC236}">
                <a16:creationId xmlns:a16="http://schemas.microsoft.com/office/drawing/2014/main" id="{3A993F8B-4564-BD40-8530-9A4C77A91EC3}"/>
              </a:ext>
            </a:extLst>
          </p:cNvPr>
          <p:cNvSpPr>
            <a:spLocks noGrp="1"/>
          </p:cNvSpPr>
          <p:nvPr>
            <p:ph type="sldNum" sz="quarter" idx="12"/>
          </p:nvPr>
        </p:nvSpPr>
        <p:spPr/>
        <p:txBody>
          <a:bodyPr/>
          <a:lstStyle/>
          <a:p>
            <a:pPr>
              <a:defRPr/>
            </a:pPr>
            <a:fld id="{EFD501DE-D37B-44FC-8E64-E2ECBA0B0172}" type="slidenum">
              <a:rPr lang="en-US" smtClean="0"/>
              <a:pPr>
                <a:defRPr/>
              </a:pPr>
              <a:t>16</a:t>
            </a:fld>
            <a:endParaRPr lang="en-US"/>
          </a:p>
        </p:txBody>
      </p:sp>
      <p:sp>
        <p:nvSpPr>
          <p:cNvPr id="5" name="Content Placeholder 4">
            <a:extLst>
              <a:ext uri="{FF2B5EF4-FFF2-40B4-BE49-F238E27FC236}">
                <a16:creationId xmlns:a16="http://schemas.microsoft.com/office/drawing/2014/main" id="{B8DB50DF-649C-F349-8426-EF4DA784C067}"/>
              </a:ext>
            </a:extLst>
          </p:cNvPr>
          <p:cNvSpPr>
            <a:spLocks noGrp="1"/>
          </p:cNvSpPr>
          <p:nvPr>
            <p:ph idx="1"/>
          </p:nvPr>
        </p:nvSpPr>
        <p:spPr>
          <a:xfrm>
            <a:off x="381000" y="1676400"/>
            <a:ext cx="8382000" cy="3581400"/>
          </a:xfrm>
        </p:spPr>
        <p:txBody>
          <a:bodyPr/>
          <a:lstStyle/>
          <a:p>
            <a:pPr marL="0" indent="0">
              <a:buNone/>
            </a:pPr>
            <a:r>
              <a:rPr lang="en-US" sz="1800" dirty="0" err="1">
                <a:latin typeface="Courier New" panose="02070309020205020404" pitchFamily="49" charset="0"/>
                <a:cs typeface="Courier New" panose="02070309020205020404" pitchFamily="49" charset="0"/>
              </a:rPr>
              <a:t>VisualComponent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theComponent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TextView</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VisualComponent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scrollingComponent</a:t>
            </a:r>
            <a:r>
              <a:rPr lang="en-US" sz="1800" dirty="0">
                <a:latin typeface="Courier New" panose="02070309020205020404" pitchFamily="49" charset="0"/>
                <a:cs typeface="Courier New" panose="02070309020205020404" pitchFamily="49" charset="0"/>
              </a:rPr>
              <a:t> = new</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ScrollDecorator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theComponent</a:t>
            </a: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VisualComponent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scrollingDoubleBorderComponent</a:t>
            </a:r>
            <a:r>
              <a:rPr lang="en-US" sz="1800" dirty="0">
                <a:latin typeface="Courier New" panose="02070309020205020404" pitchFamily="49" charset="0"/>
                <a:cs typeface="Courier New" panose="02070309020205020404" pitchFamily="49" charset="0"/>
              </a:rPr>
              <a:t> = new</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BorderDecorator</a:t>
            </a:r>
            <a:r>
              <a:rPr lang="en-US" sz="1800" dirty="0">
                <a:latin typeface="Courier New" panose="02070309020205020404" pitchFamily="49" charset="0"/>
                <a:cs typeface="Courier New" panose="02070309020205020404" pitchFamily="49" charset="0"/>
              </a:rPr>
              <a:t>( new </a:t>
            </a:r>
            <a:r>
              <a:rPr lang="en-US" sz="1800" dirty="0" err="1">
                <a:latin typeface="Courier New" panose="02070309020205020404" pitchFamily="49" charset="0"/>
                <a:cs typeface="Courier New" panose="02070309020205020404" pitchFamily="49" charset="0"/>
              </a:rPr>
              <a:t>BorderDecorator</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scrollingComponent</a:t>
            </a:r>
            <a:r>
              <a:rPr lang="en-US" sz="1800" dirty="0">
                <a:latin typeface="Courier New" panose="02070309020205020404" pitchFamily="49" charset="0"/>
                <a:cs typeface="Courier New" panose="02070309020205020404" pitchFamily="49" charset="0"/>
              </a:rPr>
              <a:t>, 1 ), 2 );</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scrollingDoubleBorderComponent.draw</a:t>
            </a:r>
            <a:r>
              <a:rPr lang="en-US" sz="1800" dirty="0">
                <a:latin typeface="Courier New" panose="02070309020205020404" pitchFamily="49" charset="0"/>
                <a:cs typeface="Courier New" panose="02070309020205020404" pitchFamily="49" charset="0"/>
              </a:rPr>
              <a:t>();</a:t>
            </a:r>
          </a:p>
        </p:txBody>
      </p:sp>
      <p:pic>
        <p:nvPicPr>
          <p:cNvPr id="8" name="Picture 7">
            <a:extLst>
              <a:ext uri="{FF2B5EF4-FFF2-40B4-BE49-F238E27FC236}">
                <a16:creationId xmlns:a16="http://schemas.microsoft.com/office/drawing/2014/main" id="{5D052ABF-3585-B04C-8F1C-562540DB6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257800"/>
            <a:ext cx="8839200" cy="1219200"/>
          </a:xfrm>
          <a:prstGeom prst="rect">
            <a:avLst/>
          </a:prstGeom>
        </p:spPr>
      </p:pic>
    </p:spTree>
    <p:extLst>
      <p:ext uri="{BB962C8B-B14F-4D97-AF65-F5344CB8AC3E}">
        <p14:creationId xmlns:p14="http://schemas.microsoft.com/office/powerpoint/2010/main" val="353561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5423-FB9F-2644-A151-2CB5CAEB2D97}"/>
              </a:ext>
            </a:extLst>
          </p:cNvPr>
          <p:cNvSpPr>
            <a:spLocks noGrp="1"/>
          </p:cNvSpPr>
          <p:nvPr>
            <p:ph type="title"/>
          </p:nvPr>
        </p:nvSpPr>
        <p:spPr/>
        <p:txBody>
          <a:bodyPr/>
          <a:lstStyle/>
          <a:p>
            <a:r>
              <a:rPr lang="en-US" dirty="0"/>
              <a:t>Decorator Pattern Example: Java Stream Classes</a:t>
            </a:r>
          </a:p>
        </p:txBody>
      </p:sp>
      <p:pic>
        <p:nvPicPr>
          <p:cNvPr id="6" name="Content Placeholder 5">
            <a:extLst>
              <a:ext uri="{FF2B5EF4-FFF2-40B4-BE49-F238E27FC236}">
                <a16:creationId xmlns:a16="http://schemas.microsoft.com/office/drawing/2014/main" id="{E6C2272D-8F77-6A44-96B4-6640CF668B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154" y="1905000"/>
            <a:ext cx="8606246" cy="4495800"/>
          </a:xfrm>
        </p:spPr>
      </p:pic>
      <p:sp>
        <p:nvSpPr>
          <p:cNvPr id="4" name="Slide Number Placeholder 3">
            <a:extLst>
              <a:ext uri="{FF2B5EF4-FFF2-40B4-BE49-F238E27FC236}">
                <a16:creationId xmlns:a16="http://schemas.microsoft.com/office/drawing/2014/main" id="{0C341955-F6BE-D843-BC7F-1348C4C19738}"/>
              </a:ext>
            </a:extLst>
          </p:cNvPr>
          <p:cNvSpPr>
            <a:spLocks noGrp="1"/>
          </p:cNvSpPr>
          <p:nvPr>
            <p:ph type="sldNum" sz="quarter" idx="12"/>
          </p:nvPr>
        </p:nvSpPr>
        <p:spPr/>
        <p:txBody>
          <a:bodyPr/>
          <a:lstStyle/>
          <a:p>
            <a:pPr>
              <a:defRPr/>
            </a:pPr>
            <a:fld id="{EFD501DE-D37B-44FC-8E64-E2ECBA0B0172}" type="slidenum">
              <a:rPr lang="en-US" smtClean="0"/>
              <a:pPr>
                <a:defRPr/>
              </a:pPr>
              <a:t>17</a:t>
            </a:fld>
            <a:endParaRPr lang="en-US"/>
          </a:p>
        </p:txBody>
      </p:sp>
    </p:spTree>
    <p:extLst>
      <p:ext uri="{BB962C8B-B14F-4D97-AF65-F5344CB8AC3E}">
        <p14:creationId xmlns:p14="http://schemas.microsoft.com/office/powerpoint/2010/main" val="266673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fld id="{1C43ABF9-671B-44EA-A3EB-0AFC31BD6FAA}" type="slidenum">
              <a:rPr lang="en-US" smtClean="0"/>
              <a:pPr/>
              <a:t>2</a:t>
            </a:fld>
            <a:endParaRPr lang="en-US"/>
          </a:p>
        </p:txBody>
      </p:sp>
      <p:sp>
        <p:nvSpPr>
          <p:cNvPr id="6147" name="Rectangle 4"/>
          <p:cNvSpPr>
            <a:spLocks noGrp="1" noChangeArrowheads="1"/>
          </p:cNvSpPr>
          <p:nvPr>
            <p:ph type="title"/>
          </p:nvPr>
        </p:nvSpPr>
        <p:spPr/>
        <p:txBody>
          <a:bodyPr/>
          <a:lstStyle/>
          <a:p>
            <a:r>
              <a:rPr lang="en-US" dirty="0"/>
              <a:t>The Quest for Software Reuse</a:t>
            </a:r>
          </a:p>
        </p:txBody>
      </p:sp>
      <p:sp>
        <p:nvSpPr>
          <p:cNvPr id="6148" name="Text Box 5"/>
          <p:cNvSpPr txBox="1">
            <a:spLocks noChangeArrowheads="1"/>
          </p:cNvSpPr>
          <p:nvPr/>
        </p:nvSpPr>
        <p:spPr bwMode="auto">
          <a:xfrm>
            <a:off x="593725" y="1828800"/>
            <a:ext cx="8030596" cy="4154984"/>
          </a:xfrm>
          <a:prstGeom prst="rect">
            <a:avLst/>
          </a:prstGeom>
          <a:noFill/>
          <a:ln w="9525">
            <a:noFill/>
            <a:miter lim="800000"/>
            <a:headEnd/>
            <a:tailEnd/>
          </a:ln>
        </p:spPr>
        <p:txBody>
          <a:bodyPr wrap="none">
            <a:spAutoFit/>
          </a:bodyPr>
          <a:lstStyle/>
          <a:p>
            <a:r>
              <a:rPr lang="en-US" sz="2400" dirty="0"/>
              <a:t>Reuse is an important goal of software design.</a:t>
            </a:r>
          </a:p>
          <a:p>
            <a:r>
              <a:rPr lang="en-US" sz="2400" dirty="0"/>
              <a:t> </a:t>
            </a:r>
          </a:p>
          <a:p>
            <a:r>
              <a:rPr lang="en-US" sz="2400" dirty="0"/>
              <a:t>Software developers are notorious for “reinventing the wheel” </a:t>
            </a:r>
          </a:p>
          <a:p>
            <a:r>
              <a:rPr lang="en-US" sz="2400" dirty="0"/>
              <a:t>by repeating work that has been done many times in the past.</a:t>
            </a:r>
          </a:p>
          <a:p>
            <a:endParaRPr lang="en-US" sz="2400" dirty="0"/>
          </a:p>
          <a:p>
            <a:r>
              <a:rPr lang="en-US" sz="2400" dirty="0"/>
              <a:t>For years, people have touted the virtue of the reuse achieved </a:t>
            </a:r>
          </a:p>
          <a:p>
            <a:r>
              <a:rPr lang="en-US" sz="2400" dirty="0"/>
              <a:t>by hardware engineers, who frequently use off-the-shelf  (OTS)</a:t>
            </a:r>
          </a:p>
          <a:p>
            <a:r>
              <a:rPr lang="en-US" sz="2400" dirty="0"/>
              <a:t>components in their designs.</a:t>
            </a:r>
          </a:p>
          <a:p>
            <a:endParaRPr lang="en-US" sz="2400" dirty="0"/>
          </a:p>
          <a:p>
            <a:r>
              <a:rPr lang="en-US" sz="2400" dirty="0"/>
              <a:t>The hope has been that similar reuse could be achieved </a:t>
            </a:r>
          </a:p>
          <a:p>
            <a:r>
              <a:rPr lang="en-US" sz="2400" dirty="0"/>
              <a:t>through properly designed software “components”.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984EFF8F-EA99-4170-8741-2BC347DC3084}" type="slidenum">
              <a:rPr lang="en-US" smtClean="0"/>
              <a:pPr/>
              <a:t>3</a:t>
            </a:fld>
            <a:endParaRPr lang="en-US"/>
          </a:p>
        </p:txBody>
      </p:sp>
      <p:sp>
        <p:nvSpPr>
          <p:cNvPr id="7171" name="Rectangle 2"/>
          <p:cNvSpPr>
            <a:spLocks noGrp="1" noChangeArrowheads="1"/>
          </p:cNvSpPr>
          <p:nvPr>
            <p:ph type="title"/>
          </p:nvPr>
        </p:nvSpPr>
        <p:spPr/>
        <p:txBody>
          <a:bodyPr/>
          <a:lstStyle/>
          <a:p>
            <a:r>
              <a:rPr lang="en-US" dirty="0"/>
              <a:t>Benefits of Reuse</a:t>
            </a:r>
          </a:p>
        </p:txBody>
      </p:sp>
      <p:sp>
        <p:nvSpPr>
          <p:cNvPr id="7172" name="Rectangle 3"/>
          <p:cNvSpPr>
            <a:spLocks noGrp="1" noChangeArrowheads="1"/>
          </p:cNvSpPr>
          <p:nvPr>
            <p:ph type="body" idx="1"/>
          </p:nvPr>
        </p:nvSpPr>
        <p:spPr>
          <a:xfrm>
            <a:off x="685800" y="1600200"/>
            <a:ext cx="7772400" cy="4114800"/>
          </a:xfrm>
        </p:spPr>
        <p:txBody>
          <a:bodyPr/>
          <a:lstStyle/>
          <a:p>
            <a:r>
              <a:rPr lang="en-US" dirty="0"/>
              <a:t>Timeliness</a:t>
            </a:r>
          </a:p>
          <a:p>
            <a:r>
              <a:rPr lang="en-US" dirty="0"/>
              <a:t>Decreased maintenance effort</a:t>
            </a:r>
          </a:p>
          <a:p>
            <a:r>
              <a:rPr lang="en-US" dirty="0"/>
              <a:t>Decreased testing effort</a:t>
            </a:r>
          </a:p>
          <a:p>
            <a:r>
              <a:rPr lang="en-US" dirty="0"/>
              <a:t>Reliability</a:t>
            </a:r>
          </a:p>
          <a:p>
            <a:r>
              <a:rPr lang="en-US" dirty="0"/>
              <a:t>Efficiency</a:t>
            </a:r>
          </a:p>
          <a:p>
            <a:r>
              <a:rPr lang="en-US" dirty="0"/>
              <a:t>Consistency</a:t>
            </a:r>
          </a:p>
          <a:p>
            <a:r>
              <a:rPr lang="en-US" dirty="0"/>
              <a:t>Lower cost</a:t>
            </a:r>
          </a:p>
          <a:p>
            <a:r>
              <a:rPr lang="en-US" dirty="0"/>
              <a:t>Less redundancy in the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xfrm>
            <a:off x="8458200" y="6324600"/>
            <a:ext cx="457200" cy="457200"/>
          </a:xfrm>
          <a:noFill/>
        </p:spPr>
        <p:txBody>
          <a:bodyPr/>
          <a:lstStyle/>
          <a:p>
            <a:fld id="{828C7DE1-C5E5-4B85-83C1-CBF341D59645}" type="slidenum">
              <a:rPr lang="en-US" smtClean="0"/>
              <a:pPr/>
              <a:t>4</a:t>
            </a:fld>
            <a:endParaRPr lang="en-US"/>
          </a:p>
        </p:txBody>
      </p:sp>
      <p:sp>
        <p:nvSpPr>
          <p:cNvPr id="8195" name="Rectangle 2"/>
          <p:cNvSpPr>
            <a:spLocks noGrp="1" noChangeArrowheads="1"/>
          </p:cNvSpPr>
          <p:nvPr>
            <p:ph type="title"/>
          </p:nvPr>
        </p:nvSpPr>
        <p:spPr>
          <a:xfrm>
            <a:off x="457200" y="152400"/>
            <a:ext cx="8153400" cy="1143000"/>
          </a:xfrm>
        </p:spPr>
        <p:txBody>
          <a:bodyPr/>
          <a:lstStyle/>
          <a:p>
            <a:r>
              <a:rPr lang="en-US" dirty="0"/>
              <a:t>Examples of Successful Reuse</a:t>
            </a:r>
          </a:p>
        </p:txBody>
      </p:sp>
      <p:sp>
        <p:nvSpPr>
          <p:cNvPr id="8196" name="Rectangle 3"/>
          <p:cNvSpPr>
            <a:spLocks noGrp="1" noChangeArrowheads="1"/>
          </p:cNvSpPr>
          <p:nvPr>
            <p:ph type="body" idx="1"/>
          </p:nvPr>
        </p:nvSpPr>
        <p:spPr>
          <a:xfrm>
            <a:off x="685800" y="685800"/>
            <a:ext cx="8077200" cy="4343400"/>
          </a:xfrm>
        </p:spPr>
        <p:txBody>
          <a:bodyPr/>
          <a:lstStyle/>
          <a:p>
            <a:pPr>
              <a:lnSpc>
                <a:spcPct val="90000"/>
              </a:lnSpc>
            </a:pPr>
            <a:endParaRPr lang="en-US" sz="2400" dirty="0"/>
          </a:p>
          <a:p>
            <a:pPr>
              <a:lnSpc>
                <a:spcPct val="90000"/>
              </a:lnSpc>
            </a:pPr>
            <a:r>
              <a:rPr lang="en-US" sz="2400" dirty="0"/>
              <a:t>OS APIs are used by all programs that run on the OS (e.g., the Windows scroll bar)</a:t>
            </a:r>
          </a:p>
          <a:p>
            <a:pPr marL="0" indent="0">
              <a:lnSpc>
                <a:spcPct val="90000"/>
              </a:lnSpc>
              <a:buNone/>
            </a:pPr>
            <a:endParaRPr lang="en-US" sz="1600" dirty="0"/>
          </a:p>
          <a:p>
            <a:pPr>
              <a:lnSpc>
                <a:spcPct val="90000"/>
              </a:lnSpc>
            </a:pPr>
            <a:r>
              <a:rPr lang="en-US" sz="2400" dirty="0"/>
              <a:t>Built-in libraries provided by programming languages are reused by all programs written in that language (e.g., Java code library and C++ STL)</a:t>
            </a:r>
          </a:p>
          <a:p>
            <a:pPr marL="0" indent="0">
              <a:lnSpc>
                <a:spcPct val="90000"/>
              </a:lnSpc>
              <a:buNone/>
            </a:pPr>
            <a:endParaRPr lang="en-US" sz="1600" dirty="0"/>
          </a:p>
          <a:p>
            <a:pPr>
              <a:lnSpc>
                <a:spcPct val="90000"/>
              </a:lnSpc>
            </a:pPr>
            <a:r>
              <a:rPr lang="en-US" sz="2400" dirty="0"/>
              <a:t>Third-party libraries that perform generally-useful functions, such as: OpenSSL (secure communication), </a:t>
            </a:r>
            <a:r>
              <a:rPr lang="en-US" sz="2400" dirty="0" err="1"/>
              <a:t>zlib</a:t>
            </a:r>
            <a:r>
              <a:rPr lang="en-US" sz="2400" dirty="0"/>
              <a:t> (compression), </a:t>
            </a:r>
            <a:r>
              <a:rPr lang="en-US" sz="2400" dirty="0" err="1"/>
              <a:t>Gson</a:t>
            </a:r>
            <a:r>
              <a:rPr lang="en-US" sz="2400" dirty="0"/>
              <a:t>, Apache Commons, Guava (useful Java libraries) (many others)</a:t>
            </a:r>
          </a:p>
          <a:p>
            <a:pPr marL="0" indent="0">
              <a:lnSpc>
                <a:spcPct val="90000"/>
              </a:lnSpc>
              <a:buNone/>
            </a:pPr>
            <a:endParaRPr lang="en-US" sz="1600" dirty="0"/>
          </a:p>
          <a:p>
            <a:pPr>
              <a:lnSpc>
                <a:spcPct val="90000"/>
              </a:lnSpc>
            </a:pPr>
            <a:r>
              <a:rPr lang="en-US" sz="2400" dirty="0"/>
              <a:t>Application Frameworks: GUI Frameworks (Java Swing, WPF), Web App Frameworks (</a:t>
            </a:r>
            <a:r>
              <a:rPr lang="en-US" sz="2400" dirty="0" err="1"/>
              <a:t>RoR</a:t>
            </a:r>
            <a:r>
              <a:rPr lang="en-US" sz="2400" dirty="0"/>
              <a:t>, Spring Web MVC), Enterprise App Frameworks (Java EE, Spring, etc.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E2DF7B13-5C60-42D8-A7DF-5DFA74B9B671}" type="slidenum">
              <a:rPr lang="en-US" smtClean="0"/>
              <a:pPr/>
              <a:t>5</a:t>
            </a:fld>
            <a:endParaRPr lang="en-US"/>
          </a:p>
        </p:txBody>
      </p:sp>
      <p:sp>
        <p:nvSpPr>
          <p:cNvPr id="9219" name="Rectangle 2"/>
          <p:cNvSpPr>
            <a:spLocks noGrp="1" noChangeArrowheads="1"/>
          </p:cNvSpPr>
          <p:nvPr>
            <p:ph type="title"/>
          </p:nvPr>
        </p:nvSpPr>
        <p:spPr/>
        <p:txBody>
          <a:bodyPr/>
          <a:lstStyle/>
          <a:p>
            <a:r>
              <a:rPr lang="en-US" sz="4000" dirty="0"/>
              <a:t>Forces Operating Against Reuse</a:t>
            </a:r>
          </a:p>
        </p:txBody>
      </p:sp>
      <p:sp>
        <p:nvSpPr>
          <p:cNvPr id="9220" name="Rectangle 3"/>
          <p:cNvSpPr>
            <a:spLocks noGrp="1" noChangeArrowheads="1"/>
          </p:cNvSpPr>
          <p:nvPr>
            <p:ph type="body" idx="1"/>
          </p:nvPr>
        </p:nvSpPr>
        <p:spPr>
          <a:xfrm>
            <a:off x="533400" y="1676400"/>
            <a:ext cx="8229600" cy="4800600"/>
          </a:xfrm>
        </p:spPr>
        <p:txBody>
          <a:bodyPr/>
          <a:lstStyle/>
          <a:p>
            <a:pPr>
              <a:lnSpc>
                <a:spcPct val="80000"/>
              </a:lnSpc>
            </a:pPr>
            <a:r>
              <a:rPr lang="en-US" sz="2000" dirty="0"/>
              <a:t>At first glance, the lack of reuse in software makes little sense, but there are reasons for it.</a:t>
            </a:r>
          </a:p>
          <a:p>
            <a:pPr>
              <a:lnSpc>
                <a:spcPct val="80000"/>
              </a:lnSpc>
            </a:pPr>
            <a:endParaRPr lang="en-US" sz="2000" dirty="0"/>
          </a:p>
          <a:p>
            <a:pPr>
              <a:lnSpc>
                <a:spcPct val="80000"/>
              </a:lnSpc>
            </a:pPr>
            <a:r>
              <a:rPr lang="en-US" sz="2000" dirty="0"/>
              <a:t>What conditions must exist to make a class reusable?</a:t>
            </a:r>
          </a:p>
          <a:p>
            <a:pPr lvl="1">
              <a:lnSpc>
                <a:spcPct val="80000"/>
              </a:lnSpc>
            </a:pPr>
            <a:r>
              <a:rPr lang="en-US" sz="1800" dirty="0"/>
              <a:t>Generality (customizable to the present need)</a:t>
            </a:r>
          </a:p>
          <a:p>
            <a:pPr lvl="1">
              <a:lnSpc>
                <a:spcPct val="80000"/>
              </a:lnSpc>
            </a:pPr>
            <a:r>
              <a:rPr lang="en-US" sz="1800" dirty="0"/>
              <a:t>Performant (general without sacrificing performance)</a:t>
            </a:r>
          </a:p>
          <a:p>
            <a:pPr lvl="1">
              <a:lnSpc>
                <a:spcPct val="80000"/>
              </a:lnSpc>
            </a:pPr>
            <a:r>
              <a:rPr lang="en-US" sz="1800" dirty="0"/>
              <a:t>Available across programming languages and operating systems</a:t>
            </a:r>
          </a:p>
          <a:p>
            <a:pPr lvl="1">
              <a:lnSpc>
                <a:spcPct val="80000"/>
              </a:lnSpc>
            </a:pPr>
            <a:r>
              <a:rPr lang="en-US" sz="1800" dirty="0"/>
              <a:t>Easily obtainable (inexpensive or free, reasonable licensing, downloadable on web)</a:t>
            </a:r>
          </a:p>
          <a:p>
            <a:pPr lvl="1">
              <a:lnSpc>
                <a:spcPct val="80000"/>
              </a:lnSpc>
            </a:pPr>
            <a:r>
              <a:rPr lang="en-US" sz="1800" dirty="0"/>
              <a:t>Well documented</a:t>
            </a:r>
          </a:p>
          <a:p>
            <a:pPr lvl="1">
              <a:lnSpc>
                <a:spcPct val="80000"/>
              </a:lnSpc>
            </a:pPr>
            <a:r>
              <a:rPr lang="en-US" sz="1800" dirty="0"/>
              <a:t>Well supported and maintained</a:t>
            </a:r>
          </a:p>
          <a:p>
            <a:pPr lvl="1">
              <a:lnSpc>
                <a:spcPct val="80000"/>
              </a:lnSpc>
            </a:pPr>
            <a:r>
              <a:rPr lang="en-US" sz="1800" dirty="0"/>
              <a:t>Source code available</a:t>
            </a:r>
          </a:p>
          <a:p>
            <a:pPr lvl="1">
              <a:lnSpc>
                <a:spcPct val="80000"/>
              </a:lnSpc>
            </a:pPr>
            <a:r>
              <a:rPr lang="en-US" sz="1800" dirty="0"/>
              <a:t>Awareness (if I don’t know about it, I can’t use it)</a:t>
            </a:r>
          </a:p>
          <a:p>
            <a:pPr lvl="1">
              <a:lnSpc>
                <a:spcPct val="80000"/>
              </a:lnSpc>
            </a:pPr>
            <a:r>
              <a:rPr lang="en-US" sz="1800" dirty="0"/>
              <a:t>Maturity and Humility (overcome NIH syndrome and the urge to do it myself)</a:t>
            </a:r>
          </a:p>
          <a:p>
            <a:pPr lvl="1">
              <a:lnSpc>
                <a:spcPct val="80000"/>
              </a:lnSpc>
            </a:pPr>
            <a:endParaRPr lang="en-US" sz="1800" dirty="0"/>
          </a:p>
          <a:p>
            <a:pPr>
              <a:lnSpc>
                <a:spcPct val="80000"/>
              </a:lnSpc>
            </a:pPr>
            <a:r>
              <a:rPr lang="en-US" sz="2000" dirty="0"/>
              <a:t>If all relevant conditions are satisfied, reuse will often occur.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31A87987-5C74-42C8-B999-BECAC2B11870}" type="slidenum">
              <a:rPr lang="en-US" smtClean="0"/>
              <a:pPr/>
              <a:t>6</a:t>
            </a:fld>
            <a:endParaRPr lang="en-US"/>
          </a:p>
        </p:txBody>
      </p:sp>
      <p:sp>
        <p:nvSpPr>
          <p:cNvPr id="10243" name="Rectangle 2"/>
          <p:cNvSpPr>
            <a:spLocks noGrp="1" noChangeArrowheads="1"/>
          </p:cNvSpPr>
          <p:nvPr>
            <p:ph type="title"/>
          </p:nvPr>
        </p:nvSpPr>
        <p:spPr/>
        <p:txBody>
          <a:bodyPr/>
          <a:lstStyle/>
          <a:p>
            <a:r>
              <a:rPr lang="en-US" dirty="0"/>
              <a:t>Forms of Reuse</a:t>
            </a:r>
          </a:p>
        </p:txBody>
      </p:sp>
      <p:sp>
        <p:nvSpPr>
          <p:cNvPr id="10244" name="Rectangle 3"/>
          <p:cNvSpPr>
            <a:spLocks noGrp="1" noChangeArrowheads="1"/>
          </p:cNvSpPr>
          <p:nvPr>
            <p:ph type="body" idx="1"/>
          </p:nvPr>
        </p:nvSpPr>
        <p:spPr/>
        <p:txBody>
          <a:bodyPr/>
          <a:lstStyle/>
          <a:p>
            <a:r>
              <a:rPr lang="en-US" dirty="0"/>
              <a:t>Binaries</a:t>
            </a:r>
          </a:p>
          <a:p>
            <a:r>
              <a:rPr lang="en-US" dirty="0"/>
              <a:t>Source code</a:t>
            </a:r>
          </a:p>
          <a:p>
            <a:r>
              <a:rPr lang="en-US" dirty="0"/>
              <a:t>Design patterns</a:t>
            </a:r>
          </a:p>
          <a:p>
            <a:r>
              <a:rPr lang="en-US" dirty="0"/>
              <a:t>Specifications</a:t>
            </a:r>
          </a:p>
          <a:p>
            <a:pPr lvl="1"/>
            <a:r>
              <a:rPr lang="en-US" dirty="0"/>
              <a:t>Requirements, Functional, Design</a:t>
            </a:r>
          </a:p>
          <a:p>
            <a:r>
              <a:rPr lang="en-US" dirty="0"/>
              <a:t>People</a:t>
            </a:r>
          </a:p>
          <a:p>
            <a:pPr lvl="1"/>
            <a:r>
              <a:rPr lang="en-US" dirty="0"/>
              <a:t>Knowledge and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799853EB-9F20-4602-A7E6-68F3E3CA453D}" type="slidenum">
              <a:rPr lang="en-US" smtClean="0"/>
              <a:pPr/>
              <a:t>7</a:t>
            </a:fld>
            <a:endParaRPr lang="en-US"/>
          </a:p>
        </p:txBody>
      </p:sp>
      <p:sp>
        <p:nvSpPr>
          <p:cNvPr id="11267" name="Rectangle 2"/>
          <p:cNvSpPr>
            <a:spLocks noGrp="1" noChangeArrowheads="1"/>
          </p:cNvSpPr>
          <p:nvPr>
            <p:ph type="title"/>
          </p:nvPr>
        </p:nvSpPr>
        <p:spPr>
          <a:xfrm>
            <a:off x="685800" y="152400"/>
            <a:ext cx="7772400" cy="1143000"/>
          </a:xfrm>
        </p:spPr>
        <p:txBody>
          <a:bodyPr/>
          <a:lstStyle/>
          <a:p>
            <a:r>
              <a:rPr lang="en-US" sz="3600" dirty="0"/>
              <a:t>Techniques for Reusing / Customizing Class Behavior</a:t>
            </a:r>
          </a:p>
        </p:txBody>
      </p:sp>
      <p:sp>
        <p:nvSpPr>
          <p:cNvPr id="11268" name="Rectangle 3"/>
          <p:cNvSpPr>
            <a:spLocks noGrp="1" noChangeArrowheads="1"/>
          </p:cNvSpPr>
          <p:nvPr>
            <p:ph type="body" idx="1"/>
          </p:nvPr>
        </p:nvSpPr>
        <p:spPr>
          <a:xfrm>
            <a:off x="685800" y="1447800"/>
            <a:ext cx="7924800" cy="5181600"/>
          </a:xfrm>
        </p:spPr>
        <p:txBody>
          <a:bodyPr/>
          <a:lstStyle/>
          <a:p>
            <a:pPr>
              <a:lnSpc>
                <a:spcPct val="80000"/>
              </a:lnSpc>
            </a:pPr>
            <a:r>
              <a:rPr lang="en-US" sz="1800" dirty="0"/>
              <a:t>Composition</a:t>
            </a:r>
          </a:p>
          <a:p>
            <a:pPr lvl="1">
              <a:lnSpc>
                <a:spcPct val="80000"/>
              </a:lnSpc>
            </a:pPr>
            <a:r>
              <a:rPr lang="en-US" sz="1600" dirty="0"/>
              <a:t>Class A “uses” Class B to do its work</a:t>
            </a:r>
          </a:p>
          <a:p>
            <a:pPr lvl="1">
              <a:lnSpc>
                <a:spcPct val="80000"/>
              </a:lnSpc>
            </a:pPr>
            <a:r>
              <a:rPr lang="en-US" sz="1600" dirty="0"/>
              <a:t>Reuse a class by creating an object and calling methods on it</a:t>
            </a:r>
          </a:p>
          <a:p>
            <a:pPr lvl="1">
              <a:lnSpc>
                <a:spcPct val="80000"/>
              </a:lnSpc>
            </a:pPr>
            <a:r>
              <a:rPr lang="en-US" sz="1600" dirty="0"/>
              <a:t>Create “wrappers” to add additional functionality, if needed</a:t>
            </a:r>
          </a:p>
          <a:p>
            <a:pPr lvl="1">
              <a:lnSpc>
                <a:spcPct val="80000"/>
              </a:lnSpc>
            </a:pPr>
            <a:r>
              <a:rPr lang="en-US" sz="1600" dirty="0"/>
              <a:t>The most common form of code reuse (we do this all the time)</a:t>
            </a:r>
          </a:p>
          <a:p>
            <a:pPr>
              <a:lnSpc>
                <a:spcPct val="80000"/>
              </a:lnSpc>
            </a:pPr>
            <a:endParaRPr lang="en-US" sz="1800" dirty="0"/>
          </a:p>
          <a:p>
            <a:pPr>
              <a:lnSpc>
                <a:spcPct val="80000"/>
              </a:lnSpc>
            </a:pPr>
            <a:r>
              <a:rPr lang="en-US" sz="1800" dirty="0"/>
              <a:t>Inheritance</a:t>
            </a:r>
          </a:p>
          <a:p>
            <a:pPr lvl="1">
              <a:lnSpc>
                <a:spcPct val="80000"/>
              </a:lnSpc>
            </a:pPr>
            <a:r>
              <a:rPr lang="en-US" sz="1600" dirty="0"/>
              <a:t>Inherit superclass functionality</a:t>
            </a:r>
          </a:p>
          <a:p>
            <a:pPr lvl="1">
              <a:lnSpc>
                <a:spcPct val="80000"/>
              </a:lnSpc>
            </a:pPr>
            <a:r>
              <a:rPr lang="en-US" sz="1600" dirty="0"/>
              <a:t>Customize superclass behavior by overriding its methods</a:t>
            </a:r>
          </a:p>
          <a:p>
            <a:pPr lvl="2">
              <a:lnSpc>
                <a:spcPct val="80000"/>
              </a:lnSpc>
            </a:pPr>
            <a:r>
              <a:rPr lang="en-US" sz="1200" dirty="0"/>
              <a:t>Totally replace or augment with pre/post processing</a:t>
            </a:r>
          </a:p>
          <a:p>
            <a:pPr lvl="1">
              <a:lnSpc>
                <a:spcPct val="80000"/>
              </a:lnSpc>
            </a:pPr>
            <a:r>
              <a:rPr lang="en-US" sz="1600" dirty="0"/>
              <a:t>Extend superclass functionality by adding new variables/methods</a:t>
            </a:r>
          </a:p>
          <a:p>
            <a:pPr>
              <a:lnSpc>
                <a:spcPct val="80000"/>
              </a:lnSpc>
            </a:pPr>
            <a:endParaRPr lang="en-US" sz="1800" dirty="0"/>
          </a:p>
          <a:p>
            <a:pPr>
              <a:lnSpc>
                <a:spcPct val="80000"/>
              </a:lnSpc>
            </a:pPr>
            <a:r>
              <a:rPr lang="en-US" sz="1800" dirty="0"/>
              <a:t>Parameterization</a:t>
            </a:r>
          </a:p>
          <a:p>
            <a:pPr lvl="1">
              <a:lnSpc>
                <a:spcPct val="80000"/>
              </a:lnSpc>
            </a:pPr>
            <a:r>
              <a:rPr lang="en-US" sz="1600" dirty="0"/>
              <a:t>Design a class so its behavior/functionality can be customized to the current application</a:t>
            </a:r>
          </a:p>
          <a:p>
            <a:pPr lvl="1">
              <a:lnSpc>
                <a:spcPct val="80000"/>
              </a:lnSpc>
            </a:pPr>
            <a:r>
              <a:rPr lang="en-US" sz="1600" dirty="0"/>
              <a:t>Generic Types</a:t>
            </a:r>
          </a:p>
          <a:p>
            <a:pPr lvl="2">
              <a:lnSpc>
                <a:spcPct val="80000"/>
              </a:lnSpc>
            </a:pPr>
            <a:r>
              <a:rPr lang="en-US" sz="1400" dirty="0"/>
              <a:t>E.g., C++ templates, Java and C# generics (e.g., </a:t>
            </a:r>
            <a:r>
              <a:rPr lang="en-US" sz="1400" dirty="0" err="1"/>
              <a:t>ArrayList</a:t>
            </a:r>
            <a:r>
              <a:rPr lang="en-US" sz="1400" dirty="0"/>
              <a:t>&lt;Device&gt;)</a:t>
            </a:r>
          </a:p>
          <a:p>
            <a:pPr lvl="1">
              <a:lnSpc>
                <a:spcPct val="80000"/>
              </a:lnSpc>
            </a:pPr>
            <a:r>
              <a:rPr lang="en-US" sz="1600" dirty="0"/>
              <a:t>Provide “options” that can be customized by the client through constructor parameters, method parameters, or properties</a:t>
            </a:r>
          </a:p>
          <a:p>
            <a:pPr lvl="2">
              <a:lnSpc>
                <a:spcPct val="80000"/>
              </a:lnSpc>
            </a:pPr>
            <a:r>
              <a:rPr lang="en-US" sz="1400" dirty="0"/>
              <a:t>E.g., a GUI </a:t>
            </a:r>
            <a:r>
              <a:rPr lang="en-US" sz="1400" dirty="0" err="1"/>
              <a:t>ListBox</a:t>
            </a:r>
            <a:r>
              <a:rPr lang="en-US" sz="1400" dirty="0"/>
              <a:t> class might provide the following sorting options (None, Ascending, Descending)</a:t>
            </a:r>
          </a:p>
          <a:p>
            <a:pPr lvl="1">
              <a:lnSpc>
                <a:spcPct val="80000"/>
              </a:lnSpc>
            </a:pPr>
            <a:endParaRPr lang="en-US" sz="1600" dirty="0"/>
          </a:p>
          <a:p>
            <a:pPr lvl="1">
              <a:lnSpc>
                <a:spcPct val="80000"/>
              </a:lnSpc>
            </a:pPr>
            <a:endParaRPr lang="en-US" sz="1600" dirty="0"/>
          </a:p>
          <a:p>
            <a:pPr>
              <a:lnSpc>
                <a:spcPct val="80000"/>
              </a:lnSpc>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290A-B95E-1941-B2F7-EE9325055D7F}"/>
              </a:ext>
            </a:extLst>
          </p:cNvPr>
          <p:cNvSpPr>
            <a:spLocks noGrp="1"/>
          </p:cNvSpPr>
          <p:nvPr>
            <p:ph type="title"/>
          </p:nvPr>
        </p:nvSpPr>
        <p:spPr/>
        <p:txBody>
          <a:bodyPr/>
          <a:lstStyle/>
          <a:p>
            <a:r>
              <a:rPr lang="en-US" dirty="0"/>
              <a:t>Parameterization Example: Java Generics</a:t>
            </a:r>
          </a:p>
        </p:txBody>
      </p:sp>
      <p:sp>
        <p:nvSpPr>
          <p:cNvPr id="3" name="Content Placeholder 2">
            <a:extLst>
              <a:ext uri="{FF2B5EF4-FFF2-40B4-BE49-F238E27FC236}">
                <a16:creationId xmlns:a16="http://schemas.microsoft.com/office/drawing/2014/main" id="{2DF545C9-5C29-8E48-A238-C9981FB237C4}"/>
              </a:ext>
            </a:extLst>
          </p:cNvPr>
          <p:cNvSpPr>
            <a:spLocks noGrp="1"/>
          </p:cNvSpPr>
          <p:nvPr>
            <p:ph idx="1"/>
          </p:nvPr>
        </p:nvSpPr>
        <p:spPr>
          <a:xfrm>
            <a:off x="685800" y="1905000"/>
            <a:ext cx="7772400" cy="4114800"/>
          </a:xfrm>
        </p:spPr>
        <p:txBody>
          <a:bodyPr/>
          <a:lstStyle/>
          <a:p>
            <a:r>
              <a:rPr lang="en-US" dirty="0"/>
              <a:t>Java classes can be declared and coded with generic types that are determined at runtime (similar to C++ templates)</a:t>
            </a:r>
          </a:p>
          <a:p>
            <a:r>
              <a:rPr lang="en-US" dirty="0"/>
              <a:t>Makes classes safer to reuse with different types</a:t>
            </a:r>
          </a:p>
          <a:p>
            <a:pPr lvl="1"/>
            <a:r>
              <a:rPr lang="en-US" dirty="0"/>
              <a:t>Reduces or eliminates the need for unsafe casts (down casts) </a:t>
            </a:r>
          </a:p>
          <a:p>
            <a:r>
              <a:rPr lang="en-US" dirty="0">
                <a:cs typeface="Courier New" panose="02070309020205020404" pitchFamily="49" charset="0"/>
                <a:hlinkClick r:id="rId2"/>
              </a:rPr>
              <a:t>Array</a:t>
            </a:r>
            <a:r>
              <a:rPr lang="en-US" dirty="0">
                <a:cs typeface="Courier New" panose="02070309020205020404" pitchFamily="49" charset="0"/>
              </a:rPr>
              <a:t> </a:t>
            </a:r>
            <a:r>
              <a:rPr lang="en-US" dirty="0"/>
              <a:t>class example</a:t>
            </a:r>
          </a:p>
        </p:txBody>
      </p:sp>
      <p:sp>
        <p:nvSpPr>
          <p:cNvPr id="4" name="Slide Number Placeholder 3">
            <a:extLst>
              <a:ext uri="{FF2B5EF4-FFF2-40B4-BE49-F238E27FC236}">
                <a16:creationId xmlns:a16="http://schemas.microsoft.com/office/drawing/2014/main" id="{5DEB62FB-6694-8243-89D8-F9E89286416C}"/>
              </a:ext>
            </a:extLst>
          </p:cNvPr>
          <p:cNvSpPr>
            <a:spLocks noGrp="1"/>
          </p:cNvSpPr>
          <p:nvPr>
            <p:ph type="sldNum" sz="quarter" idx="12"/>
          </p:nvPr>
        </p:nvSpPr>
        <p:spPr/>
        <p:txBody>
          <a:bodyPr/>
          <a:lstStyle/>
          <a:p>
            <a:pPr>
              <a:defRPr/>
            </a:pPr>
            <a:fld id="{EFD501DE-D37B-44FC-8E64-E2ECBA0B0172}" type="slidenum">
              <a:rPr lang="en-US" smtClean="0"/>
              <a:pPr>
                <a:defRPr/>
              </a:pPr>
              <a:t>8</a:t>
            </a:fld>
            <a:endParaRPr lang="en-US" dirty="0"/>
          </a:p>
        </p:txBody>
      </p:sp>
    </p:spTree>
    <p:extLst>
      <p:ext uri="{BB962C8B-B14F-4D97-AF65-F5344CB8AC3E}">
        <p14:creationId xmlns:p14="http://schemas.microsoft.com/office/powerpoint/2010/main" val="45019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Pattern</a:t>
            </a:r>
          </a:p>
        </p:txBody>
      </p:sp>
      <p:sp>
        <p:nvSpPr>
          <p:cNvPr id="3" name="Content Placeholder 2"/>
          <p:cNvSpPr>
            <a:spLocks noGrp="1"/>
          </p:cNvSpPr>
          <p:nvPr>
            <p:ph idx="1"/>
          </p:nvPr>
        </p:nvSpPr>
        <p:spPr/>
        <p:txBody>
          <a:bodyPr/>
          <a:lstStyle/>
          <a:p>
            <a:r>
              <a:rPr lang="en-US" sz="2000" dirty="0"/>
              <a:t>You have a class that does all or part of what you need, but the interface it supports is not the interface expected by the rest of the application. You can write an "adapter" class to translate between the interface expected by clients, and the interface provided by the class.</a:t>
            </a:r>
          </a:p>
          <a:p>
            <a:pPr marL="0" indent="0">
              <a:buNone/>
            </a:pPr>
            <a:endParaRPr lang="en-US" sz="2000" dirty="0"/>
          </a:p>
          <a:p>
            <a:r>
              <a:rPr lang="en-US" sz="2000" dirty="0"/>
              <a:t>Convert the interface of a class into another interface clients expect. Adapter lets classes work together that couldn't otherwise because of incompatible interfaces.</a:t>
            </a:r>
          </a:p>
          <a:p>
            <a:pPr marL="0" indent="0">
              <a:buNone/>
            </a:pPr>
            <a:endParaRPr lang="en-US" sz="2000" dirty="0"/>
          </a:p>
          <a:p>
            <a:r>
              <a:rPr lang="en-US" sz="2000" dirty="0"/>
              <a:t>Provides a way to convert the interface of a class to what you need without modifying the class.</a:t>
            </a:r>
          </a:p>
          <a:p>
            <a:endParaRPr lang="en-US" sz="2000" dirty="0"/>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EFD501DE-D37B-44FC-8E64-E2ECBA0B0172}" type="slidenum">
              <a:rPr lang="en-US" smtClean="0"/>
              <a:pPr>
                <a:defRPr/>
              </a:pPr>
              <a:t>9</a:t>
            </a:fld>
            <a:endParaRPr lang="en-US"/>
          </a:p>
        </p:txBody>
      </p:sp>
    </p:spTree>
    <p:extLst>
      <p:ext uri="{BB962C8B-B14F-4D97-AF65-F5344CB8AC3E}">
        <p14:creationId xmlns:p14="http://schemas.microsoft.com/office/powerpoint/2010/main" val="368560533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23698</TotalTime>
  <Words>898</Words>
  <Application>Microsoft Macintosh PowerPoint</Application>
  <PresentationFormat>On-screen Show (4:3)</PresentationFormat>
  <Paragraphs>143</Paragraphs>
  <Slides>17</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Comic Sans MS</vt:lpstr>
      <vt:lpstr>Courier New</vt:lpstr>
      <vt:lpstr>Times New Roman</vt:lpstr>
      <vt:lpstr>Default Design</vt:lpstr>
      <vt:lpstr>Visio</vt:lpstr>
      <vt:lpstr>Computer Science 340  Software Design &amp; Testing</vt:lpstr>
      <vt:lpstr>The Quest for Software Reuse</vt:lpstr>
      <vt:lpstr>Benefits of Reuse</vt:lpstr>
      <vt:lpstr>Examples of Successful Reuse</vt:lpstr>
      <vt:lpstr>Forces Operating Against Reuse</vt:lpstr>
      <vt:lpstr>Forms of Reuse</vt:lpstr>
      <vt:lpstr>Techniques for Reusing / Customizing Class Behavior</vt:lpstr>
      <vt:lpstr>Parameterization Example: Java Generics</vt:lpstr>
      <vt:lpstr>Adapter Pattern</vt:lpstr>
      <vt:lpstr>Adapter: Convert a Class’s Interface</vt:lpstr>
      <vt:lpstr>Adapter Pattern</vt:lpstr>
      <vt:lpstr>Adapter Pattern (GoF Example)</vt:lpstr>
      <vt:lpstr>Adapter</vt:lpstr>
      <vt:lpstr>Decorator Pattern</vt:lpstr>
      <vt:lpstr>Decorator Pattern (GoF Example)</vt:lpstr>
      <vt:lpstr>Decorator Pattern (GoF Example)</vt:lpstr>
      <vt:lpstr>Decorator Pattern Example: Java Stream Classes</vt:lpstr>
    </vt:vector>
  </TitlesOfParts>
  <Company>Brigham Young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Patterns</dc:title>
  <dc:creator>Charles D. Knutson</dc:creator>
  <cp:lastModifiedBy>Jerod Wilkerson</cp:lastModifiedBy>
  <cp:revision>400</cp:revision>
  <dcterms:created xsi:type="dcterms:W3CDTF">2000-02-03T22:40:59Z</dcterms:created>
  <dcterms:modified xsi:type="dcterms:W3CDTF">2018-11-20T21:54:21Z</dcterms:modified>
</cp:coreProperties>
</file>