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5" r:id="rId2"/>
    <p:sldId id="312" r:id="rId3"/>
    <p:sldId id="313" r:id="rId4"/>
    <p:sldId id="314" r:id="rId5"/>
    <p:sldId id="315" r:id="rId6"/>
    <p:sldId id="319" r:id="rId7"/>
    <p:sldId id="321" r:id="rId8"/>
    <p:sldId id="326" r:id="rId9"/>
    <p:sldId id="328" r:id="rId10"/>
    <p:sldId id="306" r:id="rId11"/>
    <p:sldId id="307" r:id="rId1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89599" autoAdjust="0"/>
  </p:normalViewPr>
  <p:slideViewPr>
    <p:cSldViewPr>
      <p:cViewPr varScale="1">
        <p:scale>
          <a:sx n="78" d="100"/>
          <a:sy n="78" d="100"/>
        </p:scale>
        <p:origin x="158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4ABD1F74-6BF3-4793-90E5-B3E400376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56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E68BA96-E463-4D73-AECF-DE24B136F9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57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CDDD31-6188-4D39-B386-F42ACC7CEAC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2FD1D5-FECA-49BA-8A7E-6643F4FD7F6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350FE6-4D16-4582-AA2B-19D51E4E859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885F88-8D42-44D1-9513-C3897D0BFA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39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FEB2D4-A821-4A91-9BAE-7856848FDF3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70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E539AB-195C-43DB-BC87-649B784A32C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14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72CF89-F6F2-4B60-A54F-B55BABDDC5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6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F13E62-94C5-4928-927E-1711AC53826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9C067F-087B-48EB-A861-24622464209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68BA96-E463-4D73-AECF-DE24B136F96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63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68BA96-E463-4D73-AECF-DE24B136F96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19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0000D-E609-40CE-8331-3C5B06C81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3C32D-335B-4A5E-8112-A5F62606F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C2E75-086E-4418-A2AE-1317C00E0F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501DE-D37B-44FC-8E64-E2ECBA0B0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5CC33-55F6-468D-8415-CEF422953F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36E87-3F7D-4FEB-9A59-7BBC8A7C0B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364F8-C146-4155-BDF3-BB0F2CD735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66FAB-E768-4534-8BE7-989A48BB18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9019E-0241-42DA-986A-E7F915A8C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07BBC-36A8-4FBD-BCA4-16AB460CD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48A6F-3876-4EBB-9E16-D96499DF29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6101D18-5754-4DF9-9F0B-CD3312EB33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LoggingExample.tx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5DBEF3-B11E-46B4-8A29-6CDA446AFBE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Computer Science 340</a:t>
            </a:r>
            <a:br>
              <a:rPr lang="en-US">
                <a:latin typeface="Courier New" pitchFamily="49" charset="0"/>
              </a:rPr>
            </a:br>
            <a:r>
              <a:rPr lang="en-US" sz="1000">
                <a:latin typeface="Comic Sans MS" pitchFamily="66" charset="0"/>
              </a:rPr>
              <a:t/>
            </a:r>
            <a:br>
              <a:rPr lang="en-US" sz="1000">
                <a:latin typeface="Comic Sans MS" pitchFamily="66" charset="0"/>
              </a:rPr>
            </a:br>
            <a:r>
              <a:rPr lang="en-US">
                <a:latin typeface="Comic Sans MS" pitchFamily="66" charset="0"/>
              </a:rPr>
              <a:t>Software Design &amp; Testing</a:t>
            </a:r>
            <a:endParaRPr lang="en-US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685800" y="4191000"/>
            <a:ext cx="777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endParaRPr lang="en-US" sz="4000">
              <a:latin typeface="Arial" charset="0"/>
            </a:endParaRP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0" y="27432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4400">
                <a:latin typeface="Arial" charset="0"/>
              </a:rPr>
              <a:t>Software Reuse</a:t>
            </a:r>
          </a:p>
          <a:p>
            <a:pPr algn="ctr">
              <a:spcBef>
                <a:spcPct val="2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Strategy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96E5D6-0F78-4625-BB92-DE9DDD02647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Strategy Pattern Example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C++ </a:t>
            </a:r>
            <a:r>
              <a:rPr lang="en-US" sz="2000" dirty="0">
                <a:latin typeface="Courier New" pitchFamily="49" charset="0"/>
              </a:rPr>
              <a:t>map</a:t>
            </a:r>
            <a:r>
              <a:rPr lang="en-US" sz="2000" dirty="0"/>
              <a:t> class template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b="1" dirty="0">
                <a:latin typeface="Courier New" pitchFamily="49" charset="0"/>
              </a:rPr>
              <a:t>template &lt;</a:t>
            </a:r>
            <a:r>
              <a:rPr lang="en-US" sz="2000" b="1" dirty="0" err="1">
                <a:latin typeface="Courier New" pitchFamily="49" charset="0"/>
              </a:rPr>
              <a:t>typename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i="1" dirty="0">
                <a:latin typeface="Courier New" pitchFamily="49" charset="0"/>
              </a:rPr>
              <a:t>Key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</a:rPr>
              <a:t>typename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i="1" dirty="0">
                <a:latin typeface="Courier New" pitchFamily="49" charset="0"/>
              </a:rPr>
              <a:t>Value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</a:rPr>
              <a:t>typename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i="1" dirty="0">
                <a:latin typeface="Courier New" pitchFamily="49" charset="0"/>
              </a:rPr>
              <a:t>Comparator,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typename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i="1" dirty="0">
                <a:latin typeface="Courier New" pitchFamily="49" charset="0"/>
              </a:rPr>
              <a:t>Allocator </a:t>
            </a:r>
            <a:r>
              <a:rPr lang="en-US" sz="2000" b="1" dirty="0">
                <a:latin typeface="Courier New" pitchFamily="49" charset="0"/>
              </a:rPr>
              <a:t>&gt;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class map</a:t>
            </a:r>
            <a:r>
              <a:rPr lang="en-US" sz="2000" dirty="0"/>
              <a:t> { … }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Key and value types can be specified (of course)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By default, uses Key’s &lt; operator to sort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If you don’t like that, Comparator class can be specified to customize sorting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Overloads </a:t>
            </a:r>
            <a:r>
              <a:rPr lang="en-US" sz="1800" dirty="0">
                <a:latin typeface="Courier New" pitchFamily="49" charset="0"/>
              </a:rPr>
              <a:t>bool operator ()(Key a, Key b)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Memory allocator class can be specified to customize memory management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Implements a standard memory allocator interface (</a:t>
            </a:r>
            <a:r>
              <a:rPr lang="en-US" sz="1800" dirty="0">
                <a:latin typeface="Courier New" pitchFamily="49" charset="0"/>
              </a:rPr>
              <a:t>allocate</a:t>
            </a:r>
            <a:r>
              <a:rPr lang="en-US" sz="1800" dirty="0"/>
              <a:t> block, </a:t>
            </a:r>
            <a:r>
              <a:rPr lang="en-US" sz="1800" dirty="0">
                <a:latin typeface="Courier New" pitchFamily="49" charset="0"/>
              </a:rPr>
              <a:t>deallocate</a:t>
            </a:r>
            <a:r>
              <a:rPr lang="en-US" sz="1800" dirty="0"/>
              <a:t> block, etc.)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6AA2E6-08EE-4975-B9DD-62FFDC1371B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Strategy Pattern Example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Courier New" pitchFamily="49" charset="0"/>
                <a:hlinkClick r:id="rId3" action="ppaction://hlinkfile"/>
              </a:rPr>
              <a:t>CLogger</a:t>
            </a:r>
            <a:r>
              <a:rPr lang="en-US" sz="2000" dirty="0">
                <a:hlinkClick r:id="rId3" action="ppaction://hlinkfile"/>
              </a:rPr>
              <a:t> </a:t>
            </a:r>
            <a:r>
              <a:rPr lang="en-US" sz="2000" dirty="0"/>
              <a:t>class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Logging class that provides customizable thread synchronization behavior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If multiple threads will be logging messages, thread synchronization will be needed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If only one thread will be logging messages, no thread synchronization is needed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In order to avoid unnecessary overhead due to thread synchronization, the </a:t>
            </a:r>
            <a:r>
              <a:rPr lang="en-US" sz="2000" dirty="0" err="1">
                <a:latin typeface="Courier New" pitchFamily="49" charset="0"/>
              </a:rPr>
              <a:t>CLogger</a:t>
            </a:r>
            <a:r>
              <a:rPr lang="en-US" sz="2000" dirty="0"/>
              <a:t> class allows the client to specify the desired thread synchronization behavior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4151FA-39BC-4950-BC92-7FAC1134967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/>
              <a:t>Examples of reusable code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305800" cy="4953000"/>
          </a:xfrm>
        </p:spPr>
        <p:txBody>
          <a:bodyPr/>
          <a:lstStyle/>
          <a:p>
            <a:r>
              <a:rPr lang="en-US"/>
              <a:t>Sort(Person[]);</a:t>
            </a:r>
          </a:p>
          <a:p>
            <a:pPr lvl="1"/>
            <a:r>
              <a:rPr lang="en-US" sz="2400"/>
              <a:t>How could we make this sorting algorithm more reusable?</a:t>
            </a:r>
          </a:p>
        </p:txBody>
      </p:sp>
    </p:spTree>
    <p:extLst>
      <p:ext uri="{BB962C8B-B14F-4D97-AF65-F5344CB8AC3E}">
        <p14:creationId xmlns:p14="http://schemas.microsoft.com/office/powerpoint/2010/main" val="153519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54006E-1E80-4AE3-81EE-38771550D8A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/>
              <a:t>Examples of reusable code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305800" cy="4953000"/>
          </a:xfrm>
        </p:spPr>
        <p:txBody>
          <a:bodyPr/>
          <a:lstStyle/>
          <a:p>
            <a:r>
              <a:rPr lang="en-US"/>
              <a:t>Sort(Person[]);</a:t>
            </a:r>
          </a:p>
          <a:p>
            <a:pPr lvl="1"/>
            <a:r>
              <a:rPr lang="en-US" sz="2400"/>
              <a:t>How could we make this sorting algorithm more reusable?</a:t>
            </a:r>
          </a:p>
          <a:p>
            <a:r>
              <a:rPr lang="en-US"/>
              <a:t>Sort(Comparable[])</a:t>
            </a:r>
          </a:p>
          <a:p>
            <a:pPr lvl="1"/>
            <a:r>
              <a:rPr lang="en-US" sz="2400"/>
              <a:t>interface Comparable { int compareTo(Object o); }</a:t>
            </a:r>
          </a:p>
        </p:txBody>
      </p:sp>
    </p:spTree>
    <p:extLst>
      <p:ext uri="{BB962C8B-B14F-4D97-AF65-F5344CB8AC3E}">
        <p14:creationId xmlns:p14="http://schemas.microsoft.com/office/powerpoint/2010/main" val="330584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A6FC3F-6570-4BCC-9060-8992F0039FB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/>
              <a:t>Examples of reusable code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077200" cy="4953000"/>
          </a:xfrm>
        </p:spPr>
        <p:txBody>
          <a:bodyPr/>
          <a:lstStyle/>
          <a:p>
            <a:r>
              <a:rPr lang="en-US"/>
              <a:t>Sort(Person[]);</a:t>
            </a:r>
          </a:p>
          <a:p>
            <a:pPr lvl="1"/>
            <a:r>
              <a:rPr lang="en-US" sz="2400"/>
              <a:t>How could we make this sorting algorithm more reusable?</a:t>
            </a:r>
          </a:p>
          <a:p>
            <a:r>
              <a:rPr lang="en-US"/>
              <a:t>Sort(Comparable[])</a:t>
            </a:r>
          </a:p>
          <a:p>
            <a:pPr lvl="1"/>
            <a:r>
              <a:rPr lang="en-US" sz="2400"/>
              <a:t>interface Comparable { int compareTo(Object o); }</a:t>
            </a:r>
          </a:p>
          <a:p>
            <a:r>
              <a:rPr lang="en-US"/>
              <a:t>Sort(Object[], Comparator)</a:t>
            </a:r>
          </a:p>
          <a:p>
            <a:pPr lvl="1"/>
            <a:r>
              <a:rPr lang="en-US" sz="2400"/>
              <a:t>interface Comparator { int compare(Object o1, Object o2); }</a:t>
            </a:r>
          </a:p>
        </p:txBody>
      </p:sp>
    </p:spTree>
    <p:extLst>
      <p:ext uri="{BB962C8B-B14F-4D97-AF65-F5344CB8AC3E}">
        <p14:creationId xmlns:p14="http://schemas.microsoft.com/office/powerpoint/2010/main" val="263761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DC7BB8-8DD9-4023-9506-9F63D13A5AC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/>
              <a:t>Examples of reusable code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077200" cy="4953000"/>
          </a:xfrm>
        </p:spPr>
        <p:txBody>
          <a:bodyPr/>
          <a:lstStyle/>
          <a:p>
            <a:r>
              <a:rPr lang="en-US" dirty="0"/>
              <a:t>Sort(Person[]);</a:t>
            </a:r>
          </a:p>
          <a:p>
            <a:pPr lvl="1"/>
            <a:r>
              <a:rPr lang="en-US" sz="2400" dirty="0"/>
              <a:t>How could we make this sorting algorithm more reusable?</a:t>
            </a:r>
          </a:p>
          <a:p>
            <a:r>
              <a:rPr lang="en-US" dirty="0"/>
              <a:t>Sort(Comparable[])</a:t>
            </a:r>
          </a:p>
          <a:p>
            <a:pPr lvl="1"/>
            <a:r>
              <a:rPr lang="en-US" sz="2400" dirty="0"/>
              <a:t>interface Comparable {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compareTo</a:t>
            </a:r>
            <a:r>
              <a:rPr lang="en-US" sz="2400" dirty="0"/>
              <a:t>(Object o); }</a:t>
            </a:r>
          </a:p>
          <a:p>
            <a:r>
              <a:rPr lang="en-US" dirty="0"/>
              <a:t>Sort(Object[], Comparator)</a:t>
            </a:r>
          </a:p>
          <a:p>
            <a:pPr lvl="1"/>
            <a:r>
              <a:rPr lang="en-US" sz="2400" dirty="0"/>
              <a:t>interface Comparator { </a:t>
            </a:r>
            <a:r>
              <a:rPr lang="en-US" sz="2400" dirty="0" err="1"/>
              <a:t>int</a:t>
            </a:r>
            <a:r>
              <a:rPr lang="en-US" sz="2400" dirty="0"/>
              <a:t> compare(Object o1, Object o2); </a:t>
            </a:r>
            <a:r>
              <a:rPr lang="en-US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913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435FB6-E907-4716-83C7-735FDCE61DE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381000"/>
            <a:ext cx="7978775" cy="1143000"/>
          </a:xfrm>
        </p:spPr>
        <p:txBody>
          <a:bodyPr/>
          <a:lstStyle/>
          <a:p>
            <a:r>
              <a:rPr lang="en-US" sz="4000" dirty="0"/>
              <a:t>Strategy Pattern : Customize a Class’s Functionality with Replaceable Algorithms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Class C implements some generally useful functionality</a:t>
            </a:r>
          </a:p>
          <a:p>
            <a:pPr lvl="1"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800" dirty="0"/>
              <a:t>C does most of the work, but some aspects of its behavior depend on external factors</a:t>
            </a:r>
          </a:p>
          <a:p>
            <a:pPr lvl="1"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800" dirty="0"/>
              <a:t>C’s behavior is customized by passing in an “algorithm” that C invokes at appropriate times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The “algorithms” that customize C’s behavior are called “strategies”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A “strategy” is an object that implements some interface expected by C by providing an implementation for the interface’s method(s)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C invokes the client-provided strategies as needed to perform its work</a:t>
            </a:r>
            <a:endParaRPr lang="en-US" sz="1600" dirty="0"/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This is an alternative to using inheritance to customize a class’s behavior</a:t>
            </a:r>
          </a:p>
          <a:p>
            <a:pPr>
              <a:lnSpc>
                <a:spcPct val="80000"/>
              </a:lnSpc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37530F-03A9-4FDB-8686-83450177686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582613" y="609600"/>
            <a:ext cx="7875587" cy="1143000"/>
          </a:xfrm>
        </p:spPr>
        <p:txBody>
          <a:bodyPr/>
          <a:lstStyle/>
          <a:p>
            <a:r>
              <a:rPr lang="en-US" sz="4000" dirty="0"/>
              <a:t>Strategy Pattern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B11CB9-9271-5D48-83C5-0BBF7C9B2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981200"/>
            <a:ext cx="8582025" cy="40386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780E-01F6-374C-8F1B-8D88E29C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Pattern: Discount Price 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A42EF8-F85B-7948-943C-4F1F7EAA1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" y="2209800"/>
            <a:ext cx="8820855" cy="3581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C7DF1-960C-EC49-BFB3-042E562A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D501DE-D37B-44FC-8E64-E2ECBA0B017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03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780E-01F6-374C-8F1B-8D88E29C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Pattern: Discount Price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C7DF1-960C-EC49-BFB3-042E562A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D501DE-D37B-44FC-8E64-E2ECBA0B017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9FB4E2-5247-A244-96D3-DBC0499D3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  <a:p>
            <a:pPr lvl="1"/>
            <a:r>
              <a:rPr lang="en-US" dirty="0"/>
              <a:t>Price Calculator / Discount Strategy</a:t>
            </a:r>
          </a:p>
          <a:p>
            <a:pPr lvl="1"/>
            <a:endParaRPr lang="en-US" dirty="0"/>
          </a:p>
          <a:p>
            <a:r>
              <a:rPr lang="en-US" dirty="0"/>
              <a:t>Provides different strategies / algorithms for calculating price discounts</a:t>
            </a:r>
          </a:p>
          <a:p>
            <a:r>
              <a:rPr lang="en-US" dirty="0"/>
              <a:t>Strategy specific parameters are passed in through the strategy constructors</a:t>
            </a:r>
          </a:p>
        </p:txBody>
      </p:sp>
    </p:spTree>
    <p:extLst>
      <p:ext uri="{BB962C8B-B14F-4D97-AF65-F5344CB8AC3E}">
        <p14:creationId xmlns:p14="http://schemas.microsoft.com/office/powerpoint/2010/main" val="20318169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24039</TotalTime>
  <Words>463</Words>
  <Application>Microsoft Office PowerPoint</Application>
  <PresentationFormat>On-screen Show (4:3)</PresentationFormat>
  <Paragraphs>92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Comic Sans MS</vt:lpstr>
      <vt:lpstr>Courier New</vt:lpstr>
      <vt:lpstr>Times New Roman</vt:lpstr>
      <vt:lpstr>Default Design</vt:lpstr>
      <vt:lpstr>Computer Science 340  Software Design &amp; Testing</vt:lpstr>
      <vt:lpstr>Examples of reusable code</vt:lpstr>
      <vt:lpstr>Examples of reusable code</vt:lpstr>
      <vt:lpstr>Examples of reusable code</vt:lpstr>
      <vt:lpstr>Examples of reusable code</vt:lpstr>
      <vt:lpstr>Strategy Pattern : Customize a Class’s Functionality with Replaceable Algorithms</vt:lpstr>
      <vt:lpstr>Strategy Pattern</vt:lpstr>
      <vt:lpstr>Strategy Pattern: Discount Price Example</vt:lpstr>
      <vt:lpstr>Strategy Pattern: Discount Price Example</vt:lpstr>
      <vt:lpstr>Strategy Pattern Example</vt:lpstr>
      <vt:lpstr>Strategy Pattern Example</vt:lpstr>
    </vt:vector>
  </TitlesOfParts>
  <Company>Brigham Young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Patterns</dc:title>
  <dc:creator>Charles D. Knutson</dc:creator>
  <cp:lastModifiedBy>User</cp:lastModifiedBy>
  <cp:revision>395</cp:revision>
  <dcterms:created xsi:type="dcterms:W3CDTF">2000-02-03T22:40:59Z</dcterms:created>
  <dcterms:modified xsi:type="dcterms:W3CDTF">2018-12-03T21:17:18Z</dcterms:modified>
</cp:coreProperties>
</file>