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0" r:id="rId3"/>
    <p:sldId id="259" r:id="rId4"/>
    <p:sldId id="280" r:id="rId5"/>
    <p:sldId id="281" r:id="rId6"/>
    <p:sldId id="261" r:id="rId7"/>
    <p:sldId id="267" r:id="rId8"/>
    <p:sldId id="269" r:id="rId9"/>
    <p:sldId id="270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946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0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0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65766C3-73F2-4868-A62F-9D4B8D7C28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81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88B122-1CFD-4F1A-A909-36000325953F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AEEA6F-6967-4F99-9FDD-0F63408C1CCF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5B00A1-2690-427F-9192-F9B6C8D194FF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63975B-3242-488C-B28C-DE7B929F82EE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DF68-CA84-42AF-808C-5336386CDF5D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EB53B1-0E25-4AC5-B158-074417DF876E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0B3D37-2493-4A60-8B1F-80984553F11B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8565F3-FE13-4231-B66C-AEFB43AC8F1F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52463"/>
            <a:ext cx="4646613" cy="3484562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354513"/>
            <a:ext cx="5000625" cy="4137025"/>
          </a:xfrm>
          <a:noFill/>
          <a:ln/>
        </p:spPr>
        <p:txBody>
          <a:bodyPr/>
          <a:lstStyle/>
          <a:p>
            <a:r>
              <a:rPr lang="en-US" smtClean="0"/>
              <a:t>SH:</a:t>
            </a:r>
          </a:p>
          <a:p>
            <a:r>
              <a:rPr lang="en-US" smtClean="0"/>
              <a:t>Depth first here means from the bottom up (not the normal connotation of depth first, i.e. top down).  Reached by a path in what would be a depth first traversal from the top.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F2B59-26A9-4ACF-A964-DD2336C6BB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B81F6-B493-4F6D-98FB-D1D2E634E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7DA74-5962-4C54-BF11-8AC6851C88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C01F6-13A6-43E4-955A-3C3B9BE668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4016D-FE3A-4821-8B5D-7BBB021D3C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8BF7E-68E3-42F0-B010-60F8778248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A9BD9-924A-4265-B232-E8CFAA6410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CCEF94-4AF2-4AE1-9770-29E24E12BE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CF53E3-5D73-40B2-BB61-E404EDC380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942D1-2BF9-4A6C-A56A-CB15AA0239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1EB6A-8695-43A2-9AF0-8820135CA0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5F025-2DC9-4871-B421-850842B48E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F8F5236-9EDB-4F09-B43C-5D87475625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Unit Testing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Testing of individual software "units" (i.e., classes, routines)</a:t>
            </a:r>
          </a:p>
          <a:p>
            <a:pPr eaLnBrk="1" hangingPunct="1"/>
            <a:r>
              <a:rPr lang="en-US" smtClean="0"/>
              <a:t>White box testing</a:t>
            </a:r>
          </a:p>
          <a:p>
            <a:pPr eaLnBrk="1" hangingPunct="1"/>
            <a:r>
              <a:rPr lang="en-US" smtClean="0"/>
              <a:t>Usually done by the engineer who wrote the unit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Unit Testing: Test-Driven Development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The traditional approach is to write unit test cases after the code is written</a:t>
            </a:r>
          </a:p>
          <a:p>
            <a:pPr eaLnBrk="1" hangingPunct="1">
              <a:lnSpc>
                <a:spcPct val="90000"/>
              </a:lnSpc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sz="1800" dirty="0" smtClean="0"/>
              <a:t>Test-Driven Development is a relatively new approach that encourages writing unit test cases before the code is written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Writing test cases first forces you to think about the requirements and design before writing the code, which leads to a better design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Forces you to design “testable</a:t>
            </a:r>
            <a:r>
              <a:rPr lang="en-US" sz="1800" smtClean="0"/>
              <a:t>” classes</a:t>
            </a: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Since your test cases will fail at first, they help you know when the code is done (i.e., when the tests work, you're done)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Writing test cases first will help you detect and remove bugs sooner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Unit Testing: Using stubs and drivers to isolate the class under unit test</a:t>
            </a:r>
          </a:p>
        </p:txBody>
      </p:sp>
      <p:grpSp>
        <p:nvGrpSpPr>
          <p:cNvPr id="6147" name="Group 5"/>
          <p:cNvGrpSpPr>
            <a:grpSpLocks noChangeAspect="1"/>
          </p:cNvGrpSpPr>
          <p:nvPr/>
        </p:nvGrpSpPr>
        <p:grpSpPr bwMode="auto">
          <a:xfrm>
            <a:off x="1524000" y="1524000"/>
            <a:ext cx="6088063" cy="4811713"/>
            <a:chOff x="960" y="960"/>
            <a:chExt cx="3835" cy="3031"/>
          </a:xfrm>
        </p:grpSpPr>
        <p:sp>
          <p:nvSpPr>
            <p:cNvPr id="6148" name="AutoShape 4"/>
            <p:cNvSpPr>
              <a:spLocks noChangeAspect="1" noChangeArrowheads="1" noTextEdit="1"/>
            </p:cNvSpPr>
            <p:nvPr/>
          </p:nvSpPr>
          <p:spPr bwMode="auto">
            <a:xfrm>
              <a:off x="960" y="960"/>
              <a:ext cx="3835" cy="3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9" name="Rectangle 6"/>
            <p:cNvSpPr>
              <a:spLocks noChangeArrowheads="1"/>
            </p:cNvSpPr>
            <p:nvPr/>
          </p:nvSpPr>
          <p:spPr bwMode="auto">
            <a:xfrm>
              <a:off x="2475" y="1134"/>
              <a:ext cx="804" cy="537"/>
            </a:xfrm>
            <a:prstGeom prst="rect">
              <a:avLst/>
            </a:prstGeom>
            <a:solidFill>
              <a:srgbClr val="CDCDCD"/>
            </a:solidFill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0" name="Rectangle 7"/>
            <p:cNvSpPr>
              <a:spLocks noChangeArrowheads="1"/>
            </p:cNvSpPr>
            <p:nvPr/>
          </p:nvSpPr>
          <p:spPr bwMode="auto">
            <a:xfrm>
              <a:off x="2639" y="1296"/>
              <a:ext cx="553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Arial" charset="0"/>
                </a:rPr>
                <a:t>Driver</a:t>
              </a:r>
              <a:endParaRPr lang="en-US"/>
            </a:p>
          </p:txBody>
        </p:sp>
        <p:sp>
          <p:nvSpPr>
            <p:cNvPr id="6151" name="Rectangle 8"/>
            <p:cNvSpPr>
              <a:spLocks noChangeArrowheads="1"/>
            </p:cNvSpPr>
            <p:nvPr/>
          </p:nvSpPr>
          <p:spPr bwMode="auto">
            <a:xfrm>
              <a:off x="2475" y="3414"/>
              <a:ext cx="804" cy="536"/>
            </a:xfrm>
            <a:prstGeom prst="rect">
              <a:avLst/>
            </a:prstGeom>
            <a:solidFill>
              <a:srgbClr val="CDCDCD"/>
            </a:solidFill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2" name="Rectangle 9"/>
            <p:cNvSpPr>
              <a:spLocks noChangeArrowheads="1"/>
            </p:cNvSpPr>
            <p:nvPr/>
          </p:nvSpPr>
          <p:spPr bwMode="auto">
            <a:xfrm>
              <a:off x="2694" y="3575"/>
              <a:ext cx="445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Arial" charset="0"/>
                </a:rPr>
                <a:t>Stub</a:t>
              </a:r>
              <a:endParaRPr lang="en-US"/>
            </a:p>
          </p:txBody>
        </p:sp>
        <p:sp>
          <p:nvSpPr>
            <p:cNvPr id="6153" name="Rectangle 10"/>
            <p:cNvSpPr>
              <a:spLocks noChangeArrowheads="1"/>
            </p:cNvSpPr>
            <p:nvPr/>
          </p:nvSpPr>
          <p:spPr bwMode="auto">
            <a:xfrm>
              <a:off x="1402" y="3280"/>
              <a:ext cx="805" cy="536"/>
            </a:xfrm>
            <a:prstGeom prst="rect">
              <a:avLst/>
            </a:prstGeom>
            <a:solidFill>
              <a:srgbClr val="CDCDCD"/>
            </a:solidFill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4" name="Rectangle 11"/>
            <p:cNvSpPr>
              <a:spLocks noChangeArrowheads="1"/>
            </p:cNvSpPr>
            <p:nvPr/>
          </p:nvSpPr>
          <p:spPr bwMode="auto">
            <a:xfrm>
              <a:off x="1621" y="3441"/>
              <a:ext cx="445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Arial" charset="0"/>
                </a:rPr>
                <a:t>Stub</a:t>
              </a:r>
              <a:endParaRPr lang="en-US"/>
            </a:p>
          </p:txBody>
        </p:sp>
        <p:sp>
          <p:nvSpPr>
            <p:cNvPr id="6155" name="Rectangle 12"/>
            <p:cNvSpPr>
              <a:spLocks noChangeArrowheads="1"/>
            </p:cNvSpPr>
            <p:nvPr/>
          </p:nvSpPr>
          <p:spPr bwMode="auto">
            <a:xfrm>
              <a:off x="3547" y="3280"/>
              <a:ext cx="805" cy="536"/>
            </a:xfrm>
            <a:prstGeom prst="rect">
              <a:avLst/>
            </a:prstGeom>
            <a:solidFill>
              <a:srgbClr val="CDCDCD"/>
            </a:solidFill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6" name="Rectangle 13"/>
            <p:cNvSpPr>
              <a:spLocks noChangeArrowheads="1"/>
            </p:cNvSpPr>
            <p:nvPr/>
          </p:nvSpPr>
          <p:spPr bwMode="auto">
            <a:xfrm>
              <a:off x="3766" y="3441"/>
              <a:ext cx="445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Arial" charset="0"/>
                </a:rPr>
                <a:t>Stub</a:t>
              </a:r>
              <a:endParaRPr lang="en-US"/>
            </a:p>
          </p:txBody>
        </p:sp>
        <p:sp>
          <p:nvSpPr>
            <p:cNvPr id="6157" name="Freeform 14"/>
            <p:cNvSpPr>
              <a:spLocks/>
            </p:cNvSpPr>
            <p:nvPr/>
          </p:nvSpPr>
          <p:spPr bwMode="auto">
            <a:xfrm>
              <a:off x="2442" y="2007"/>
              <a:ext cx="871" cy="870"/>
            </a:xfrm>
            <a:custGeom>
              <a:avLst/>
              <a:gdLst>
                <a:gd name="T0" fmla="*/ 1 w 1742"/>
                <a:gd name="T1" fmla="*/ 99 h 1742"/>
                <a:gd name="T2" fmla="*/ 3 w 1742"/>
                <a:gd name="T3" fmla="*/ 79 h 1742"/>
                <a:gd name="T4" fmla="*/ 11 w 1742"/>
                <a:gd name="T5" fmla="*/ 61 h 1742"/>
                <a:gd name="T6" fmla="*/ 21 w 1742"/>
                <a:gd name="T7" fmla="*/ 44 h 1742"/>
                <a:gd name="T8" fmla="*/ 34 w 1742"/>
                <a:gd name="T9" fmla="*/ 30 h 1742"/>
                <a:gd name="T10" fmla="*/ 49 w 1742"/>
                <a:gd name="T11" fmla="*/ 17 h 1742"/>
                <a:gd name="T12" fmla="*/ 67 w 1742"/>
                <a:gd name="T13" fmla="*/ 8 h 1742"/>
                <a:gd name="T14" fmla="*/ 85 w 1742"/>
                <a:gd name="T15" fmla="*/ 2 h 1742"/>
                <a:gd name="T16" fmla="*/ 105 w 1742"/>
                <a:gd name="T17" fmla="*/ 0 h 1742"/>
                <a:gd name="T18" fmla="*/ 123 w 1742"/>
                <a:gd name="T19" fmla="*/ 1 h 1742"/>
                <a:gd name="T20" fmla="*/ 143 w 1742"/>
                <a:gd name="T21" fmla="*/ 5 h 1742"/>
                <a:gd name="T22" fmla="*/ 161 w 1742"/>
                <a:gd name="T23" fmla="*/ 13 h 1742"/>
                <a:gd name="T24" fmla="*/ 177 w 1742"/>
                <a:gd name="T25" fmla="*/ 23 h 1742"/>
                <a:gd name="T26" fmla="*/ 191 w 1742"/>
                <a:gd name="T27" fmla="*/ 37 h 1742"/>
                <a:gd name="T28" fmla="*/ 203 w 1742"/>
                <a:gd name="T29" fmla="*/ 53 h 1742"/>
                <a:gd name="T30" fmla="*/ 211 w 1742"/>
                <a:gd name="T31" fmla="*/ 70 h 1742"/>
                <a:gd name="T32" fmla="*/ 216 w 1742"/>
                <a:gd name="T33" fmla="*/ 89 h 1742"/>
                <a:gd name="T34" fmla="*/ 218 w 1742"/>
                <a:gd name="T35" fmla="*/ 108 h 1742"/>
                <a:gd name="T36" fmla="*/ 216 w 1742"/>
                <a:gd name="T37" fmla="*/ 128 h 1742"/>
                <a:gd name="T38" fmla="*/ 211 w 1742"/>
                <a:gd name="T39" fmla="*/ 147 h 1742"/>
                <a:gd name="T40" fmla="*/ 203 w 1742"/>
                <a:gd name="T41" fmla="*/ 164 h 1742"/>
                <a:gd name="T42" fmla="*/ 191 w 1742"/>
                <a:gd name="T43" fmla="*/ 180 h 1742"/>
                <a:gd name="T44" fmla="*/ 177 w 1742"/>
                <a:gd name="T45" fmla="*/ 193 h 1742"/>
                <a:gd name="T46" fmla="*/ 161 w 1742"/>
                <a:gd name="T47" fmla="*/ 204 h 1742"/>
                <a:gd name="T48" fmla="*/ 143 w 1742"/>
                <a:gd name="T49" fmla="*/ 212 h 1742"/>
                <a:gd name="T50" fmla="*/ 123 w 1742"/>
                <a:gd name="T51" fmla="*/ 216 h 1742"/>
                <a:gd name="T52" fmla="*/ 105 w 1742"/>
                <a:gd name="T53" fmla="*/ 217 h 1742"/>
                <a:gd name="T54" fmla="*/ 85 w 1742"/>
                <a:gd name="T55" fmla="*/ 214 h 1742"/>
                <a:gd name="T56" fmla="*/ 67 w 1742"/>
                <a:gd name="T57" fmla="*/ 208 h 1742"/>
                <a:gd name="T58" fmla="*/ 49 w 1742"/>
                <a:gd name="T59" fmla="*/ 199 h 1742"/>
                <a:gd name="T60" fmla="*/ 34 w 1742"/>
                <a:gd name="T61" fmla="*/ 187 h 1742"/>
                <a:gd name="T62" fmla="*/ 21 w 1742"/>
                <a:gd name="T63" fmla="*/ 172 h 1742"/>
                <a:gd name="T64" fmla="*/ 11 w 1742"/>
                <a:gd name="T65" fmla="*/ 155 h 1742"/>
                <a:gd name="T66" fmla="*/ 3 w 1742"/>
                <a:gd name="T67" fmla="*/ 137 h 1742"/>
                <a:gd name="T68" fmla="*/ 1 w 1742"/>
                <a:gd name="T69" fmla="*/ 118 h 174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42"/>
                <a:gd name="T106" fmla="*/ 0 h 1742"/>
                <a:gd name="T107" fmla="*/ 1742 w 1742"/>
                <a:gd name="T108" fmla="*/ 1742 h 174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42" h="1742">
                  <a:moveTo>
                    <a:pt x="0" y="871"/>
                  </a:moveTo>
                  <a:lnTo>
                    <a:pt x="3" y="792"/>
                  </a:lnTo>
                  <a:lnTo>
                    <a:pt x="14" y="715"/>
                  </a:lnTo>
                  <a:lnTo>
                    <a:pt x="30" y="639"/>
                  </a:lnTo>
                  <a:lnTo>
                    <a:pt x="55" y="565"/>
                  </a:lnTo>
                  <a:lnTo>
                    <a:pt x="85" y="492"/>
                  </a:lnTo>
                  <a:lnTo>
                    <a:pt x="123" y="424"/>
                  </a:lnTo>
                  <a:lnTo>
                    <a:pt x="166" y="358"/>
                  </a:lnTo>
                  <a:lnTo>
                    <a:pt x="214" y="297"/>
                  </a:lnTo>
                  <a:lnTo>
                    <a:pt x="268" y="242"/>
                  </a:lnTo>
                  <a:lnTo>
                    <a:pt x="327" y="190"/>
                  </a:lnTo>
                  <a:lnTo>
                    <a:pt x="391" y="143"/>
                  </a:lnTo>
                  <a:lnTo>
                    <a:pt x="457" y="104"/>
                  </a:lnTo>
                  <a:lnTo>
                    <a:pt x="529" y="70"/>
                  </a:lnTo>
                  <a:lnTo>
                    <a:pt x="602" y="41"/>
                  </a:lnTo>
                  <a:lnTo>
                    <a:pt x="677" y="22"/>
                  </a:lnTo>
                  <a:lnTo>
                    <a:pt x="754" y="8"/>
                  </a:lnTo>
                  <a:lnTo>
                    <a:pt x="833" y="0"/>
                  </a:lnTo>
                  <a:lnTo>
                    <a:pt x="909" y="0"/>
                  </a:lnTo>
                  <a:lnTo>
                    <a:pt x="988" y="8"/>
                  </a:lnTo>
                  <a:lnTo>
                    <a:pt x="1065" y="22"/>
                  </a:lnTo>
                  <a:lnTo>
                    <a:pt x="1140" y="41"/>
                  </a:lnTo>
                  <a:lnTo>
                    <a:pt x="1213" y="70"/>
                  </a:lnTo>
                  <a:lnTo>
                    <a:pt x="1283" y="104"/>
                  </a:lnTo>
                  <a:lnTo>
                    <a:pt x="1351" y="143"/>
                  </a:lnTo>
                  <a:lnTo>
                    <a:pt x="1413" y="190"/>
                  </a:lnTo>
                  <a:lnTo>
                    <a:pt x="1472" y="242"/>
                  </a:lnTo>
                  <a:lnTo>
                    <a:pt x="1526" y="297"/>
                  </a:lnTo>
                  <a:lnTo>
                    <a:pt x="1576" y="358"/>
                  </a:lnTo>
                  <a:lnTo>
                    <a:pt x="1619" y="424"/>
                  </a:lnTo>
                  <a:lnTo>
                    <a:pt x="1657" y="492"/>
                  </a:lnTo>
                  <a:lnTo>
                    <a:pt x="1687" y="565"/>
                  </a:lnTo>
                  <a:lnTo>
                    <a:pt x="1710" y="639"/>
                  </a:lnTo>
                  <a:lnTo>
                    <a:pt x="1728" y="715"/>
                  </a:lnTo>
                  <a:lnTo>
                    <a:pt x="1739" y="792"/>
                  </a:lnTo>
                  <a:lnTo>
                    <a:pt x="1742" y="871"/>
                  </a:lnTo>
                  <a:lnTo>
                    <a:pt x="1739" y="950"/>
                  </a:lnTo>
                  <a:lnTo>
                    <a:pt x="1728" y="1026"/>
                  </a:lnTo>
                  <a:lnTo>
                    <a:pt x="1710" y="1103"/>
                  </a:lnTo>
                  <a:lnTo>
                    <a:pt x="1687" y="1177"/>
                  </a:lnTo>
                  <a:lnTo>
                    <a:pt x="1657" y="1248"/>
                  </a:lnTo>
                  <a:lnTo>
                    <a:pt x="1619" y="1318"/>
                  </a:lnTo>
                  <a:lnTo>
                    <a:pt x="1576" y="1382"/>
                  </a:lnTo>
                  <a:lnTo>
                    <a:pt x="1526" y="1445"/>
                  </a:lnTo>
                  <a:lnTo>
                    <a:pt x="1472" y="1500"/>
                  </a:lnTo>
                  <a:lnTo>
                    <a:pt x="1413" y="1552"/>
                  </a:lnTo>
                  <a:lnTo>
                    <a:pt x="1351" y="1599"/>
                  </a:lnTo>
                  <a:lnTo>
                    <a:pt x="1283" y="1638"/>
                  </a:lnTo>
                  <a:lnTo>
                    <a:pt x="1213" y="1672"/>
                  </a:lnTo>
                  <a:lnTo>
                    <a:pt x="1140" y="1700"/>
                  </a:lnTo>
                  <a:lnTo>
                    <a:pt x="1065" y="1720"/>
                  </a:lnTo>
                  <a:lnTo>
                    <a:pt x="988" y="1734"/>
                  </a:lnTo>
                  <a:lnTo>
                    <a:pt x="909" y="1742"/>
                  </a:lnTo>
                  <a:lnTo>
                    <a:pt x="833" y="1742"/>
                  </a:lnTo>
                  <a:lnTo>
                    <a:pt x="754" y="1734"/>
                  </a:lnTo>
                  <a:lnTo>
                    <a:pt x="677" y="1720"/>
                  </a:lnTo>
                  <a:lnTo>
                    <a:pt x="602" y="1700"/>
                  </a:lnTo>
                  <a:lnTo>
                    <a:pt x="529" y="1672"/>
                  </a:lnTo>
                  <a:lnTo>
                    <a:pt x="457" y="1638"/>
                  </a:lnTo>
                  <a:lnTo>
                    <a:pt x="391" y="1599"/>
                  </a:lnTo>
                  <a:lnTo>
                    <a:pt x="327" y="1552"/>
                  </a:lnTo>
                  <a:lnTo>
                    <a:pt x="268" y="1500"/>
                  </a:lnTo>
                  <a:lnTo>
                    <a:pt x="214" y="1445"/>
                  </a:lnTo>
                  <a:lnTo>
                    <a:pt x="166" y="1382"/>
                  </a:lnTo>
                  <a:lnTo>
                    <a:pt x="123" y="1318"/>
                  </a:lnTo>
                  <a:lnTo>
                    <a:pt x="85" y="1248"/>
                  </a:lnTo>
                  <a:lnTo>
                    <a:pt x="55" y="1177"/>
                  </a:lnTo>
                  <a:lnTo>
                    <a:pt x="30" y="1103"/>
                  </a:lnTo>
                  <a:lnTo>
                    <a:pt x="14" y="1026"/>
                  </a:lnTo>
                  <a:lnTo>
                    <a:pt x="3" y="950"/>
                  </a:lnTo>
                  <a:lnTo>
                    <a:pt x="0" y="871"/>
                  </a:lnTo>
                  <a:close/>
                </a:path>
              </a:pathLst>
            </a:custGeom>
            <a:solidFill>
              <a:srgbClr val="FFFF00"/>
            </a:solidFill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8" name="Rectangle 15"/>
            <p:cNvSpPr>
              <a:spLocks noChangeArrowheads="1"/>
            </p:cNvSpPr>
            <p:nvPr/>
          </p:nvSpPr>
          <p:spPr bwMode="auto">
            <a:xfrm>
              <a:off x="2518" y="2246"/>
              <a:ext cx="612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Class to</a:t>
              </a:r>
              <a:endParaRPr lang="en-US"/>
            </a:p>
          </p:txBody>
        </p:sp>
        <p:sp>
          <p:nvSpPr>
            <p:cNvPr id="6159" name="Rectangle 16"/>
            <p:cNvSpPr>
              <a:spLocks noChangeArrowheads="1"/>
            </p:cNvSpPr>
            <p:nvPr/>
          </p:nvSpPr>
          <p:spPr bwMode="auto">
            <a:xfrm>
              <a:off x="2718" y="2442"/>
              <a:ext cx="391" cy="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charset="0"/>
                </a:rPr>
                <a:t>Test</a:t>
              </a:r>
              <a:endParaRPr lang="en-US"/>
            </a:p>
          </p:txBody>
        </p:sp>
        <p:sp>
          <p:nvSpPr>
            <p:cNvPr id="6160" name="Line 17"/>
            <p:cNvSpPr>
              <a:spLocks noChangeShapeType="1"/>
            </p:cNvSpPr>
            <p:nvPr/>
          </p:nvSpPr>
          <p:spPr bwMode="auto">
            <a:xfrm>
              <a:off x="2877" y="1752"/>
              <a:ext cx="1" cy="173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Freeform 18"/>
            <p:cNvSpPr>
              <a:spLocks noEditPoints="1"/>
            </p:cNvSpPr>
            <p:nvPr/>
          </p:nvSpPr>
          <p:spPr bwMode="auto">
            <a:xfrm>
              <a:off x="2848" y="1671"/>
              <a:ext cx="59" cy="335"/>
            </a:xfrm>
            <a:custGeom>
              <a:avLst/>
              <a:gdLst>
                <a:gd name="T0" fmla="*/ 15 w 118"/>
                <a:gd name="T1" fmla="*/ 22 h 671"/>
                <a:gd name="T2" fmla="*/ 7 w 118"/>
                <a:gd name="T3" fmla="*/ 0 h 671"/>
                <a:gd name="T4" fmla="*/ 0 w 118"/>
                <a:gd name="T5" fmla="*/ 22 h 671"/>
                <a:gd name="T6" fmla="*/ 15 w 118"/>
                <a:gd name="T7" fmla="*/ 22 h 671"/>
                <a:gd name="T8" fmla="*/ 0 w 118"/>
                <a:gd name="T9" fmla="*/ 61 h 671"/>
                <a:gd name="T10" fmla="*/ 7 w 118"/>
                <a:gd name="T11" fmla="*/ 83 h 671"/>
                <a:gd name="T12" fmla="*/ 15 w 118"/>
                <a:gd name="T13" fmla="*/ 61 h 671"/>
                <a:gd name="T14" fmla="*/ 0 w 118"/>
                <a:gd name="T15" fmla="*/ 61 h 6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671"/>
                <a:gd name="T26" fmla="*/ 118 w 118"/>
                <a:gd name="T27" fmla="*/ 671 h 67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671">
                  <a:moveTo>
                    <a:pt x="118" y="177"/>
                  </a:moveTo>
                  <a:lnTo>
                    <a:pt x="59" y="0"/>
                  </a:lnTo>
                  <a:lnTo>
                    <a:pt x="0" y="177"/>
                  </a:lnTo>
                  <a:lnTo>
                    <a:pt x="118" y="177"/>
                  </a:lnTo>
                  <a:close/>
                  <a:moveTo>
                    <a:pt x="0" y="494"/>
                  </a:moveTo>
                  <a:lnTo>
                    <a:pt x="59" y="671"/>
                  </a:lnTo>
                  <a:lnTo>
                    <a:pt x="118" y="494"/>
                  </a:lnTo>
                  <a:lnTo>
                    <a:pt x="0" y="49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" name="Line 19"/>
            <p:cNvSpPr>
              <a:spLocks noChangeShapeType="1"/>
            </p:cNvSpPr>
            <p:nvPr/>
          </p:nvSpPr>
          <p:spPr bwMode="auto">
            <a:xfrm>
              <a:off x="3278" y="2791"/>
              <a:ext cx="606" cy="44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" name="Freeform 20"/>
            <p:cNvSpPr>
              <a:spLocks noEditPoints="1"/>
            </p:cNvSpPr>
            <p:nvPr/>
          </p:nvSpPr>
          <p:spPr bwMode="auto">
            <a:xfrm>
              <a:off x="3212" y="2743"/>
              <a:ext cx="738" cy="537"/>
            </a:xfrm>
            <a:custGeom>
              <a:avLst/>
              <a:gdLst>
                <a:gd name="T0" fmla="*/ 14 w 1475"/>
                <a:gd name="T1" fmla="*/ 19 h 1073"/>
                <a:gd name="T2" fmla="*/ 0 w 1475"/>
                <a:gd name="T3" fmla="*/ 0 h 1073"/>
                <a:gd name="T4" fmla="*/ 23 w 1475"/>
                <a:gd name="T5" fmla="*/ 8 h 1073"/>
                <a:gd name="T6" fmla="*/ 14 w 1475"/>
                <a:gd name="T7" fmla="*/ 19 h 1073"/>
                <a:gd name="T8" fmla="*/ 171 w 1475"/>
                <a:gd name="T9" fmla="*/ 116 h 1073"/>
                <a:gd name="T10" fmla="*/ 185 w 1475"/>
                <a:gd name="T11" fmla="*/ 135 h 1073"/>
                <a:gd name="T12" fmla="*/ 163 w 1475"/>
                <a:gd name="T13" fmla="*/ 128 h 1073"/>
                <a:gd name="T14" fmla="*/ 171 w 1475"/>
                <a:gd name="T15" fmla="*/ 116 h 10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75"/>
                <a:gd name="T25" fmla="*/ 0 h 1073"/>
                <a:gd name="T26" fmla="*/ 1475 w 1475"/>
                <a:gd name="T27" fmla="*/ 1073 h 10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75" h="1073">
                  <a:moveTo>
                    <a:pt x="109" y="152"/>
                  </a:moveTo>
                  <a:lnTo>
                    <a:pt x="0" y="0"/>
                  </a:lnTo>
                  <a:lnTo>
                    <a:pt x="179" y="58"/>
                  </a:lnTo>
                  <a:lnTo>
                    <a:pt x="109" y="152"/>
                  </a:lnTo>
                  <a:close/>
                  <a:moveTo>
                    <a:pt x="1368" y="921"/>
                  </a:moveTo>
                  <a:lnTo>
                    <a:pt x="1475" y="1073"/>
                  </a:lnTo>
                  <a:lnTo>
                    <a:pt x="1298" y="1018"/>
                  </a:lnTo>
                  <a:lnTo>
                    <a:pt x="1368" y="9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Line 21"/>
            <p:cNvSpPr>
              <a:spLocks noChangeShapeType="1"/>
            </p:cNvSpPr>
            <p:nvPr/>
          </p:nvSpPr>
          <p:spPr bwMode="auto">
            <a:xfrm>
              <a:off x="2877" y="2959"/>
              <a:ext cx="1" cy="374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Freeform 22"/>
            <p:cNvSpPr>
              <a:spLocks noEditPoints="1"/>
            </p:cNvSpPr>
            <p:nvPr/>
          </p:nvSpPr>
          <p:spPr bwMode="auto">
            <a:xfrm>
              <a:off x="2848" y="2877"/>
              <a:ext cx="59" cy="537"/>
            </a:xfrm>
            <a:custGeom>
              <a:avLst/>
              <a:gdLst>
                <a:gd name="T0" fmla="*/ 15 w 118"/>
                <a:gd name="T1" fmla="*/ 23 h 1072"/>
                <a:gd name="T2" fmla="*/ 7 w 118"/>
                <a:gd name="T3" fmla="*/ 0 h 1072"/>
                <a:gd name="T4" fmla="*/ 0 w 118"/>
                <a:gd name="T5" fmla="*/ 23 h 1072"/>
                <a:gd name="T6" fmla="*/ 15 w 118"/>
                <a:gd name="T7" fmla="*/ 23 h 1072"/>
                <a:gd name="T8" fmla="*/ 0 w 118"/>
                <a:gd name="T9" fmla="*/ 112 h 1072"/>
                <a:gd name="T10" fmla="*/ 7 w 118"/>
                <a:gd name="T11" fmla="*/ 135 h 1072"/>
                <a:gd name="T12" fmla="*/ 15 w 118"/>
                <a:gd name="T13" fmla="*/ 112 h 1072"/>
                <a:gd name="T14" fmla="*/ 0 w 118"/>
                <a:gd name="T15" fmla="*/ 112 h 10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1072"/>
                <a:gd name="T26" fmla="*/ 118 w 118"/>
                <a:gd name="T27" fmla="*/ 1072 h 10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1072">
                  <a:moveTo>
                    <a:pt x="118" y="177"/>
                  </a:moveTo>
                  <a:lnTo>
                    <a:pt x="59" y="0"/>
                  </a:lnTo>
                  <a:lnTo>
                    <a:pt x="0" y="177"/>
                  </a:lnTo>
                  <a:lnTo>
                    <a:pt x="118" y="177"/>
                  </a:lnTo>
                  <a:close/>
                  <a:moveTo>
                    <a:pt x="0" y="895"/>
                  </a:moveTo>
                  <a:lnTo>
                    <a:pt x="59" y="1072"/>
                  </a:lnTo>
                  <a:lnTo>
                    <a:pt x="118" y="895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" name="Line 23"/>
            <p:cNvSpPr>
              <a:spLocks noChangeShapeType="1"/>
            </p:cNvSpPr>
            <p:nvPr/>
          </p:nvSpPr>
          <p:spPr bwMode="auto">
            <a:xfrm flipH="1">
              <a:off x="1871" y="2791"/>
              <a:ext cx="606" cy="441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" name="Freeform 24"/>
            <p:cNvSpPr>
              <a:spLocks noEditPoints="1"/>
            </p:cNvSpPr>
            <p:nvPr/>
          </p:nvSpPr>
          <p:spPr bwMode="auto">
            <a:xfrm>
              <a:off x="1805" y="2743"/>
              <a:ext cx="737" cy="537"/>
            </a:xfrm>
            <a:custGeom>
              <a:avLst/>
              <a:gdLst>
                <a:gd name="T0" fmla="*/ 171 w 1475"/>
                <a:gd name="T1" fmla="*/ 19 h 1073"/>
                <a:gd name="T2" fmla="*/ 184 w 1475"/>
                <a:gd name="T3" fmla="*/ 0 h 1073"/>
                <a:gd name="T4" fmla="*/ 162 w 1475"/>
                <a:gd name="T5" fmla="*/ 8 h 1073"/>
                <a:gd name="T6" fmla="*/ 171 w 1475"/>
                <a:gd name="T7" fmla="*/ 19 h 1073"/>
                <a:gd name="T8" fmla="*/ 13 w 1475"/>
                <a:gd name="T9" fmla="*/ 116 h 1073"/>
                <a:gd name="T10" fmla="*/ 0 w 1475"/>
                <a:gd name="T11" fmla="*/ 135 h 1073"/>
                <a:gd name="T12" fmla="*/ 22 w 1475"/>
                <a:gd name="T13" fmla="*/ 128 h 1073"/>
                <a:gd name="T14" fmla="*/ 13 w 1475"/>
                <a:gd name="T15" fmla="*/ 116 h 10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75"/>
                <a:gd name="T25" fmla="*/ 0 h 1073"/>
                <a:gd name="T26" fmla="*/ 1475 w 1475"/>
                <a:gd name="T27" fmla="*/ 1073 h 10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75" h="1073">
                  <a:moveTo>
                    <a:pt x="1368" y="152"/>
                  </a:moveTo>
                  <a:lnTo>
                    <a:pt x="1475" y="0"/>
                  </a:lnTo>
                  <a:lnTo>
                    <a:pt x="1298" y="58"/>
                  </a:lnTo>
                  <a:lnTo>
                    <a:pt x="1368" y="152"/>
                  </a:lnTo>
                  <a:close/>
                  <a:moveTo>
                    <a:pt x="109" y="921"/>
                  </a:moveTo>
                  <a:lnTo>
                    <a:pt x="0" y="1073"/>
                  </a:lnTo>
                  <a:lnTo>
                    <a:pt x="179" y="1018"/>
                  </a:lnTo>
                  <a:lnTo>
                    <a:pt x="109" y="9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Rectangle 25"/>
            <p:cNvSpPr>
              <a:spLocks noChangeArrowheads="1"/>
            </p:cNvSpPr>
            <p:nvPr/>
          </p:nvSpPr>
          <p:spPr bwMode="auto">
            <a:xfrm>
              <a:off x="1000" y="1000"/>
              <a:ext cx="805" cy="537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Rectangle 26"/>
            <p:cNvSpPr>
              <a:spLocks noChangeArrowheads="1"/>
            </p:cNvSpPr>
            <p:nvPr/>
          </p:nvSpPr>
          <p:spPr bwMode="auto">
            <a:xfrm>
              <a:off x="1229" y="1055"/>
              <a:ext cx="425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Arial" charset="0"/>
                </a:rPr>
                <a:t>Test</a:t>
              </a:r>
              <a:endParaRPr lang="en-US"/>
            </a:p>
          </p:txBody>
        </p:sp>
        <p:sp>
          <p:nvSpPr>
            <p:cNvPr id="6170" name="Rectangle 27"/>
            <p:cNvSpPr>
              <a:spLocks noChangeArrowheads="1"/>
            </p:cNvSpPr>
            <p:nvPr/>
          </p:nvSpPr>
          <p:spPr bwMode="auto">
            <a:xfrm>
              <a:off x="1169" y="1269"/>
              <a:ext cx="545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Arial" charset="0"/>
                </a:rPr>
                <a:t>cases</a:t>
              </a:r>
              <a:endParaRPr lang="en-US"/>
            </a:p>
          </p:txBody>
        </p:sp>
        <p:sp>
          <p:nvSpPr>
            <p:cNvPr id="6171" name="Rectangle 28"/>
            <p:cNvSpPr>
              <a:spLocks noChangeArrowheads="1"/>
            </p:cNvSpPr>
            <p:nvPr/>
          </p:nvSpPr>
          <p:spPr bwMode="auto">
            <a:xfrm>
              <a:off x="3950" y="1000"/>
              <a:ext cx="804" cy="537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69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Rectangle 29"/>
            <p:cNvSpPr>
              <a:spLocks noChangeArrowheads="1"/>
            </p:cNvSpPr>
            <p:nvPr/>
          </p:nvSpPr>
          <p:spPr bwMode="auto">
            <a:xfrm>
              <a:off x="4054" y="1162"/>
              <a:ext cx="673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>
                  <a:solidFill>
                    <a:srgbClr val="000000"/>
                  </a:solidFill>
                  <a:latin typeface="Arial" charset="0"/>
                </a:rPr>
                <a:t>Results</a:t>
              </a:r>
              <a:endParaRPr lang="en-US"/>
            </a:p>
          </p:txBody>
        </p:sp>
        <p:sp>
          <p:nvSpPr>
            <p:cNvPr id="6173" name="Line 30"/>
            <p:cNvSpPr>
              <a:spLocks noChangeShapeType="1"/>
            </p:cNvSpPr>
            <p:nvPr/>
          </p:nvSpPr>
          <p:spPr bwMode="auto">
            <a:xfrm>
              <a:off x="1805" y="1268"/>
              <a:ext cx="590" cy="119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4" name="Freeform 31"/>
            <p:cNvSpPr>
              <a:spLocks/>
            </p:cNvSpPr>
            <p:nvPr/>
          </p:nvSpPr>
          <p:spPr bwMode="auto">
            <a:xfrm>
              <a:off x="2383" y="1357"/>
              <a:ext cx="92" cy="57"/>
            </a:xfrm>
            <a:custGeom>
              <a:avLst/>
              <a:gdLst>
                <a:gd name="T0" fmla="*/ 3 w 184"/>
                <a:gd name="T1" fmla="*/ 0 h 114"/>
                <a:gd name="T2" fmla="*/ 23 w 184"/>
                <a:gd name="T3" fmla="*/ 12 h 114"/>
                <a:gd name="T4" fmla="*/ 0 w 184"/>
                <a:gd name="T5" fmla="*/ 14 h 114"/>
                <a:gd name="T6" fmla="*/ 3 w 184"/>
                <a:gd name="T7" fmla="*/ 0 h 1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"/>
                <a:gd name="T13" fmla="*/ 0 h 114"/>
                <a:gd name="T14" fmla="*/ 184 w 184"/>
                <a:gd name="T15" fmla="*/ 114 h 1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" h="114">
                  <a:moveTo>
                    <a:pt x="23" y="0"/>
                  </a:moveTo>
                  <a:lnTo>
                    <a:pt x="184" y="91"/>
                  </a:lnTo>
                  <a:lnTo>
                    <a:pt x="0" y="11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5" name="Line 32"/>
            <p:cNvSpPr>
              <a:spLocks noChangeShapeType="1"/>
            </p:cNvSpPr>
            <p:nvPr/>
          </p:nvSpPr>
          <p:spPr bwMode="auto">
            <a:xfrm flipV="1">
              <a:off x="3279" y="1284"/>
              <a:ext cx="591" cy="118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Freeform 33"/>
            <p:cNvSpPr>
              <a:spLocks/>
            </p:cNvSpPr>
            <p:nvPr/>
          </p:nvSpPr>
          <p:spPr bwMode="auto">
            <a:xfrm>
              <a:off x="3857" y="1257"/>
              <a:ext cx="93" cy="58"/>
            </a:xfrm>
            <a:custGeom>
              <a:avLst/>
              <a:gdLst>
                <a:gd name="T0" fmla="*/ 3 w 184"/>
                <a:gd name="T1" fmla="*/ 15 h 116"/>
                <a:gd name="T2" fmla="*/ 24 w 184"/>
                <a:gd name="T3" fmla="*/ 3 h 116"/>
                <a:gd name="T4" fmla="*/ 0 w 184"/>
                <a:gd name="T5" fmla="*/ 0 h 116"/>
                <a:gd name="T6" fmla="*/ 3 w 184"/>
                <a:gd name="T7" fmla="*/ 15 h 1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"/>
                <a:gd name="T13" fmla="*/ 0 h 116"/>
                <a:gd name="T14" fmla="*/ 184 w 184"/>
                <a:gd name="T15" fmla="*/ 116 h 1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" h="116">
                  <a:moveTo>
                    <a:pt x="23" y="116"/>
                  </a:moveTo>
                  <a:lnTo>
                    <a:pt x="184" y="23"/>
                  </a:lnTo>
                  <a:lnTo>
                    <a:pt x="0" y="0"/>
                  </a:lnTo>
                  <a:lnTo>
                    <a:pt x="23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Unit Testing: What do stubs do?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153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Do nothing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Validate the method inputs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Validate method call sequence (including parameter values)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Send a message to a log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Return a hard-coded answer regardless of the input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Select an answer from a pool of hard-coded answers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Cycle through the pool or randomly select one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Randomly generate an answer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Prompt the user for the answer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Simple implementation of the module that is slower, less accurate, or somehow less capable than the real module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Pause for awhile to simulate the time taken by the real module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Generate errors (e.g., throw exceptions) that are hard to produce for real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Unit Testing: What do drivers do?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Invokes the class with fixed inputs</a:t>
            </a:r>
          </a:p>
          <a:p>
            <a:pPr lvl="1" eaLnBrk="1" hangingPunct="1"/>
            <a:r>
              <a:rPr lang="en-US" dirty="0" smtClean="0"/>
              <a:t>If an oracle is available, inputs can be generated rather than fixed</a:t>
            </a:r>
          </a:p>
          <a:p>
            <a:pPr eaLnBrk="1" hangingPunct="1"/>
            <a:r>
              <a:rPr lang="en-US" dirty="0" smtClean="0"/>
              <a:t>Compares actual outputs with expected outputs</a:t>
            </a:r>
          </a:p>
          <a:p>
            <a:pPr eaLnBrk="1" hangingPunct="1"/>
            <a:r>
              <a:rPr lang="en-US" dirty="0" smtClean="0"/>
              <a:t>Records failure if expected and actual outputs don’t match</a:t>
            </a:r>
          </a:p>
          <a:p>
            <a:pPr eaLnBrk="1" hangingPunct="1"/>
            <a:r>
              <a:rPr lang="en-US" dirty="0" smtClean="0"/>
              <a:t>Normally continues to execute even if a test case fails</a:t>
            </a:r>
          </a:p>
          <a:p>
            <a:pPr eaLnBrk="1" hangingPunct="1"/>
            <a:r>
              <a:rPr lang="en-US" dirty="0" smtClean="0"/>
              <a:t>Generates report detailing what worked and what didn’t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Drivers and stubs must be designed together</a:t>
            </a:r>
          </a:p>
          <a:p>
            <a:pPr eaLnBrk="1" hangingPunct="1"/>
            <a:r>
              <a:rPr lang="en-US" dirty="0" smtClean="0"/>
              <a:t>Since stubs don’t produce “real” outputs, the expected results in the driver must take into account the “fake” behavior of the stubs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Integration Testing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Integration involves combining the individual software units into larger functional units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If the units work individually, why wouldn't they work when you put them together?</a:t>
            </a:r>
          </a:p>
          <a:p>
            <a:pPr lvl="1" eaLnBrk="1" hangingPunct="1"/>
            <a:r>
              <a:rPr lang="en-US" dirty="0" smtClean="0"/>
              <a:t>Ask the 2010 Miami Heat</a:t>
            </a:r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dirty="0" smtClean="0"/>
              <a:t>Example: Interactions between units may be flawed</a:t>
            </a:r>
          </a:p>
          <a:p>
            <a:pPr lvl="1" eaLnBrk="1" hangingPunct="1"/>
            <a:r>
              <a:rPr lang="en-US" dirty="0" smtClean="0"/>
              <a:t>Mars Orbiter disaster caused by one module assuming English units and another assuming Metric units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Integration Testing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Big-Bang integration</a:t>
            </a:r>
          </a:p>
          <a:p>
            <a:pPr lvl="1" eaLnBrk="1" hangingPunct="1"/>
            <a:r>
              <a:rPr lang="en-US" smtClean="0"/>
              <a:t>Entire system is integrated at once</a:t>
            </a:r>
          </a:p>
          <a:p>
            <a:pPr lvl="1" eaLnBrk="1" hangingPunct="1"/>
            <a:r>
              <a:rPr lang="en-US" smtClean="0"/>
              <a:t>The system doesn't work, and you don't know why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Incremental integration</a:t>
            </a:r>
          </a:p>
          <a:p>
            <a:pPr lvl="1" eaLnBrk="1" hangingPunct="1"/>
            <a:r>
              <a:rPr lang="en-US" smtClean="0"/>
              <a:t>Add a piece, retest the system, Add a piece, retest the system, …</a:t>
            </a:r>
          </a:p>
          <a:p>
            <a:pPr lvl="1" eaLnBrk="1" hangingPunct="1"/>
            <a:r>
              <a:rPr lang="en-US" smtClean="0"/>
              <a:t>If it breaks, you know what caused the problem (i.e., the last piece you added)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Integration Testing is testing that's done during integration to ensure that the system continues to work each time a new piece is added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Top-Down Integration Testing</a:t>
            </a:r>
          </a:p>
        </p:txBody>
      </p:sp>
      <p:pic>
        <p:nvPicPr>
          <p:cNvPr id="11267" name="Picture 3" descr="Integration Test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0"/>
            <a:ext cx="6996113" cy="516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5486400" y="1600200"/>
            <a:ext cx="3048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Arial" charset="0"/>
              </a:rPr>
              <a:t>Top module is tested with stubs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962400" y="4100513"/>
            <a:ext cx="4114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Arial" charset="0"/>
              </a:rPr>
              <a:t>Stubs are replaced one at a time, either breadth-first or depth-first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962400" y="4876800"/>
            <a:ext cx="4495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Arial" charset="0"/>
              </a:rPr>
              <a:t>Tests are run each time new modules are integrated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Bottom-Up Integration Testing</a:t>
            </a:r>
          </a:p>
        </p:txBody>
      </p:sp>
      <p:pic>
        <p:nvPicPr>
          <p:cNvPr id="12291" name="Picture 3" descr="Integration Bottom-u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95400"/>
            <a:ext cx="6400800" cy="530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419600" y="3657600"/>
            <a:ext cx="4114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Arial" charset="0"/>
              </a:rPr>
              <a:t>Modules are integrated in a bottom-up fashion until the entire system has been assembled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419600" y="4800600"/>
            <a:ext cx="4495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Arial" charset="0"/>
              </a:rPr>
              <a:t>Tests are run each time new modules are integrated</a:t>
            </a:r>
          </a:p>
        </p:txBody>
      </p:sp>
      <p:sp>
        <p:nvSpPr>
          <p:cNvPr id="12294" name="Text Box 9"/>
          <p:cNvSpPr txBox="1">
            <a:spLocks noChangeArrowheads="1"/>
          </p:cNvSpPr>
          <p:nvPr/>
        </p:nvSpPr>
        <p:spPr bwMode="auto">
          <a:xfrm>
            <a:off x="4419600" y="5638800"/>
            <a:ext cx="4495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Arial" charset="0"/>
              </a:rPr>
              <a:t>Drivers must be developed, but stubs are not needed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13135</TotalTime>
  <Words>619</Words>
  <Application>Microsoft Office PowerPoint</Application>
  <PresentationFormat>On-screen Show (4:3)</PresentationFormat>
  <Paragraphs>84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Default Design</vt:lpstr>
      <vt:lpstr>Unit Testing</vt:lpstr>
      <vt:lpstr>Unit Testing: Test-Driven Development</vt:lpstr>
      <vt:lpstr>Unit Testing: Using stubs and drivers to isolate the class under unit test</vt:lpstr>
      <vt:lpstr>Unit Testing: What do stubs do?</vt:lpstr>
      <vt:lpstr>Unit Testing: What do drivers do?</vt:lpstr>
      <vt:lpstr>Integration Testing</vt:lpstr>
      <vt:lpstr>Integration Testing</vt:lpstr>
      <vt:lpstr>Top-Down Integration Testing</vt:lpstr>
      <vt:lpstr>Bottom-Up Integration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rodham</dc:creator>
  <cp:lastModifiedBy>User</cp:lastModifiedBy>
  <cp:revision>1031</cp:revision>
  <dcterms:created xsi:type="dcterms:W3CDTF">1601-01-01T00:00:00Z</dcterms:created>
  <dcterms:modified xsi:type="dcterms:W3CDTF">2019-10-14T23:12:37Z</dcterms:modified>
</cp:coreProperties>
</file>