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4" r:id="rId8"/>
    <p:sldId id="267" r:id="rId9"/>
    <p:sldId id="262" r:id="rId10"/>
    <p:sldId id="263" r:id="rId11"/>
    <p:sldId id="265" r:id="rId12"/>
    <p:sldId id="266" r:id="rId13"/>
    <p:sldId id="268" r:id="rId14"/>
    <p:sldId id="269" r:id="rId1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59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651A666-8CCA-454A-BA31-F78046FA994E}" type="datetimeFigureOut">
              <a:rPr lang="en-US"/>
              <a:pPr>
                <a:defRPr/>
              </a:pPr>
              <a:t>4/2/2012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1F05811-7AF1-4A1D-B4AE-2DDFD4722B2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4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DD8A833-CD57-4E2C-8037-DF404905F32C}"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F27B6F0-317E-4B9B-A2F7-DCD8DCC1172A}"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6759706-9A01-46AF-BE8F-19DE37F52E57}"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2E5AEBD-DE35-4B84-B8DD-B042955A7EF7}"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97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9C681E0-C908-4F95-903B-A64DBE4F6282}"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DD110C0-8440-436D-9E21-E3DC7D01C5F5}" type="slidenum">
              <a:rPr lang="en-US" smtClean="0"/>
              <a:pPr/>
              <a:t>14</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6B46DAB-267A-4E02-8F1B-AE54A51A61BD}" type="slidenum">
              <a:rPr lang="en-US" smtClean="0"/>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AD37746-075E-46BC-9CAA-C28A66FA23EF}"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EDEEB34-785C-45FD-A851-6993B155AF86}"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15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B632560-8324-452A-A450-AB351A8B10FB}"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F49C9F2-25A3-47DF-BE98-42EA7AFC5390}"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4CD9028-0D32-4DDE-B58D-E21646801DC1}"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4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CB898B-AD9C-4BDD-A9D6-043F5D88FD1F}"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56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38C48B7-28A6-4FC6-B19D-0CF08E3B9DD8}"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CFDAE7-C1E4-4B7F-A5B6-A3D8E6447C5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DB00A11-19D6-44F9-93DF-C7D3B172436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06040BF-EC57-45DF-8795-7D2251C52B0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50CFAC6-E963-45D8-9D9C-6BCBD74FC9B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D63863-7D0A-4352-8395-69D91CAD6BE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4FA984D-5B76-4156-A321-ED34F983AAF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80D863E-2228-42D7-958D-1368D413E29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2BF33C2-F083-4F35-A36A-6EC5B7B1947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C54C85A-9B99-4F65-92CB-527855B3C21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E0F93B1-3565-409A-A296-DDC577BCFD4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4C267F-7B56-4F15-8476-598BDC27E2A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DF3FDD-3453-4396-BF92-3947A49A41F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70EAB20-8DBE-4488-AC7D-1294FED2FE1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New Roman" pitchFamily="18" charset="0"/>
        </a:defRPr>
      </a:lvl2pPr>
      <a:lvl3pPr algn="ctr" rtl="0" eaLnBrk="0" fontAlgn="base" hangingPunct="0">
        <a:spcBef>
          <a:spcPct val="0"/>
        </a:spcBef>
        <a:spcAft>
          <a:spcPct val="0"/>
        </a:spcAft>
        <a:defRPr sz="4000">
          <a:solidFill>
            <a:schemeClr val="tx2"/>
          </a:solidFill>
          <a:latin typeface="Times New Roman" pitchFamily="18" charset="0"/>
        </a:defRPr>
      </a:lvl3pPr>
      <a:lvl4pPr algn="ctr" rtl="0" eaLnBrk="0" fontAlgn="base" hangingPunct="0">
        <a:spcBef>
          <a:spcPct val="0"/>
        </a:spcBef>
        <a:spcAft>
          <a:spcPct val="0"/>
        </a:spcAft>
        <a:defRPr sz="4000">
          <a:solidFill>
            <a:schemeClr val="tx2"/>
          </a:solidFill>
          <a:latin typeface="Times New Roman" pitchFamily="18" charset="0"/>
        </a:defRPr>
      </a:lvl4pPr>
      <a:lvl5pPr algn="ctr" rtl="0" eaLnBrk="0" fontAlgn="base" hangingPunct="0">
        <a:spcBef>
          <a:spcPct val="0"/>
        </a:spcBef>
        <a:spcAft>
          <a:spcPct val="0"/>
        </a:spcAft>
        <a:defRPr sz="4000">
          <a:solidFill>
            <a:schemeClr val="tx2"/>
          </a:solidFill>
          <a:latin typeface="Times New Roman" pitchFamily="18" charset="0"/>
        </a:defRPr>
      </a:lvl5pPr>
      <a:lvl6pPr marL="457200" algn="ctr" rtl="0" fontAlgn="base">
        <a:spcBef>
          <a:spcPct val="0"/>
        </a:spcBef>
        <a:spcAft>
          <a:spcPct val="0"/>
        </a:spcAft>
        <a:defRPr sz="4000">
          <a:solidFill>
            <a:schemeClr val="tx2"/>
          </a:solidFill>
          <a:latin typeface="Times New Roman" pitchFamily="18" charset="0"/>
        </a:defRPr>
      </a:lvl6pPr>
      <a:lvl7pPr marL="914400" algn="ctr" rtl="0" fontAlgn="base">
        <a:spcBef>
          <a:spcPct val="0"/>
        </a:spcBef>
        <a:spcAft>
          <a:spcPct val="0"/>
        </a:spcAft>
        <a:defRPr sz="4000">
          <a:solidFill>
            <a:schemeClr val="tx2"/>
          </a:solidFill>
          <a:latin typeface="Times New Roman" pitchFamily="18" charset="0"/>
        </a:defRPr>
      </a:lvl7pPr>
      <a:lvl8pPr marL="1371600" algn="ctr" rtl="0" fontAlgn="base">
        <a:spcBef>
          <a:spcPct val="0"/>
        </a:spcBef>
        <a:spcAft>
          <a:spcPct val="0"/>
        </a:spcAft>
        <a:defRPr sz="4000">
          <a:solidFill>
            <a:schemeClr val="tx2"/>
          </a:solidFill>
          <a:latin typeface="Times New Roman" pitchFamily="18" charset="0"/>
        </a:defRPr>
      </a:lvl8pPr>
      <a:lvl9pPr marL="1828800" algn="ctr" rtl="0" fontAlgn="base">
        <a:spcBef>
          <a:spcPct val="0"/>
        </a:spcBef>
        <a:spcAft>
          <a:spcPct val="0"/>
        </a:spcAft>
        <a:defRPr sz="4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US" smtClean="0"/>
              <a:t>Proxy Design Pattern</a:t>
            </a:r>
          </a:p>
        </p:txBody>
      </p:sp>
      <p:sp>
        <p:nvSpPr>
          <p:cNvPr id="7171" name="Rectangle 3"/>
          <p:cNvSpPr>
            <a:spLocks noGrp="1" noChangeArrowheads="1"/>
          </p:cNvSpPr>
          <p:nvPr>
            <p:ph type="subTitle" idx="1"/>
          </p:nvPr>
        </p:nvSpPr>
        <p:spPr>
          <a:xfrm>
            <a:off x="1371600" y="3276600"/>
            <a:ext cx="6400800" cy="762000"/>
          </a:xfrm>
        </p:spPr>
        <p:txBody>
          <a:bodyPr/>
          <a:lstStyle/>
          <a:p>
            <a:pPr eaLnBrk="1" hangingPunct="1"/>
            <a:r>
              <a:rPr lang="en-US" smtClean="0"/>
              <a:t>Source: Design Patterns – Elements of Reusable Object-Oriented Software; Gamma, et. 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04800"/>
            <a:ext cx="7772400" cy="1143000"/>
          </a:xfrm>
        </p:spPr>
        <p:txBody>
          <a:bodyPr/>
          <a:lstStyle/>
          <a:p>
            <a:pPr eaLnBrk="1" hangingPunct="1"/>
            <a:r>
              <a:rPr lang="en-US" smtClean="0"/>
              <a:t>Known Uses: Lazy Loading</a:t>
            </a:r>
          </a:p>
        </p:txBody>
      </p:sp>
      <p:sp>
        <p:nvSpPr>
          <p:cNvPr id="13315" name="Rectangle 3"/>
          <p:cNvSpPr>
            <a:spLocks noGrp="1" noChangeArrowheads="1"/>
          </p:cNvSpPr>
          <p:nvPr>
            <p:ph type="body" idx="1"/>
          </p:nvPr>
        </p:nvSpPr>
        <p:spPr>
          <a:xfrm>
            <a:off x="685800" y="1371600"/>
            <a:ext cx="7772400" cy="4724400"/>
          </a:xfrm>
        </p:spPr>
        <p:txBody>
          <a:bodyPr/>
          <a:lstStyle/>
          <a:p>
            <a:pPr eaLnBrk="1" hangingPunct="1">
              <a:lnSpc>
                <a:spcPct val="90000"/>
              </a:lnSpc>
            </a:pPr>
            <a:r>
              <a:rPr lang="en-US" sz="1800" smtClean="0"/>
              <a:t>Examples</a:t>
            </a:r>
          </a:p>
          <a:p>
            <a:pPr eaLnBrk="1" hangingPunct="1">
              <a:lnSpc>
                <a:spcPct val="90000"/>
              </a:lnSpc>
            </a:pPr>
            <a:r>
              <a:rPr lang="en-US" sz="1800" smtClean="0"/>
              <a:t>Object-Oriented Databases</a:t>
            </a:r>
          </a:p>
          <a:p>
            <a:pPr lvl="1" eaLnBrk="1" hangingPunct="1">
              <a:lnSpc>
                <a:spcPct val="90000"/>
              </a:lnSpc>
            </a:pPr>
            <a:r>
              <a:rPr lang="en-US" sz="1800" smtClean="0"/>
              <a:t>Graph of objects stored on disk</a:t>
            </a:r>
          </a:p>
          <a:p>
            <a:pPr lvl="1" eaLnBrk="1" hangingPunct="1">
              <a:lnSpc>
                <a:spcPct val="90000"/>
              </a:lnSpc>
            </a:pPr>
            <a:r>
              <a:rPr lang="en-US" sz="1800" smtClean="0"/>
              <a:t>Objects contain references to each other</a:t>
            </a:r>
          </a:p>
          <a:p>
            <a:pPr lvl="1" eaLnBrk="1" hangingPunct="1">
              <a:lnSpc>
                <a:spcPct val="90000"/>
              </a:lnSpc>
            </a:pPr>
            <a:r>
              <a:rPr lang="en-US" sz="1800" smtClean="0"/>
              <a:t>Load proxies initially, and only load the real object from disk if a method is actually called on it</a:t>
            </a:r>
          </a:p>
          <a:p>
            <a:pPr eaLnBrk="1" hangingPunct="1">
              <a:lnSpc>
                <a:spcPct val="90000"/>
              </a:lnSpc>
            </a:pPr>
            <a:r>
              <a:rPr lang="en-US" sz="1800" smtClean="0"/>
              <a:t>Resource Conservation</a:t>
            </a:r>
          </a:p>
          <a:p>
            <a:pPr lvl="1" eaLnBrk="1" hangingPunct="1">
              <a:lnSpc>
                <a:spcPct val="90000"/>
              </a:lnSpc>
            </a:pPr>
            <a:r>
              <a:rPr lang="en-US" sz="1800" smtClean="0"/>
              <a:t>If you need to store thousands of objects in memory at once, proxies can be used to save memory by only loading objects that are actually used</a:t>
            </a:r>
          </a:p>
          <a:p>
            <a:pPr lvl="1" eaLnBrk="1" hangingPunct="1">
              <a:lnSpc>
                <a:spcPct val="90000"/>
              </a:lnSpc>
            </a:pPr>
            <a:r>
              <a:rPr lang="en-US" sz="1800" smtClean="0"/>
              <a:t>Objects that are used can be unloaded after awhile, freeing up memory</a:t>
            </a:r>
          </a:p>
          <a:p>
            <a:pPr eaLnBrk="1" hangingPunct="1">
              <a:lnSpc>
                <a:spcPct val="90000"/>
              </a:lnSpc>
            </a:pPr>
            <a:r>
              <a:rPr lang="en-US" sz="1800" smtClean="0"/>
              <a:t>Word Processor</a:t>
            </a:r>
          </a:p>
          <a:p>
            <a:pPr lvl="1" eaLnBrk="1" hangingPunct="1">
              <a:lnSpc>
                <a:spcPct val="90000"/>
              </a:lnSpc>
            </a:pPr>
            <a:r>
              <a:rPr lang="en-US" sz="1800" smtClean="0"/>
              <a:t>Documents that contain lots of multimedia objects should still load fast</a:t>
            </a:r>
          </a:p>
          <a:p>
            <a:pPr lvl="1" eaLnBrk="1" hangingPunct="1">
              <a:lnSpc>
                <a:spcPct val="90000"/>
              </a:lnSpc>
            </a:pPr>
            <a:r>
              <a:rPr lang="en-US" sz="1800" smtClean="0"/>
              <a:t>Create proxies that represent large images, movies, etc., and only load objects on demand as they become visible on the screen (only a small part of the document is visible at a time)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1143000"/>
          </a:xfrm>
        </p:spPr>
        <p:txBody>
          <a:bodyPr/>
          <a:lstStyle/>
          <a:p>
            <a:pPr eaLnBrk="1" hangingPunct="1"/>
            <a:r>
              <a:rPr lang="en-US" smtClean="0"/>
              <a:t>Known Uses: Copy-on-Write</a:t>
            </a:r>
          </a:p>
        </p:txBody>
      </p:sp>
      <p:sp>
        <p:nvSpPr>
          <p:cNvPr id="14339" name="Rectangle 3"/>
          <p:cNvSpPr>
            <a:spLocks noGrp="1" noChangeArrowheads="1"/>
          </p:cNvSpPr>
          <p:nvPr>
            <p:ph type="body" idx="1"/>
          </p:nvPr>
        </p:nvSpPr>
        <p:spPr>
          <a:xfrm>
            <a:off x="609600" y="1524000"/>
            <a:ext cx="7772400" cy="4114800"/>
          </a:xfrm>
        </p:spPr>
        <p:txBody>
          <a:bodyPr/>
          <a:lstStyle/>
          <a:p>
            <a:pPr eaLnBrk="1" hangingPunct="1">
              <a:lnSpc>
                <a:spcPct val="90000"/>
              </a:lnSpc>
            </a:pPr>
            <a:r>
              <a:rPr lang="en-US" smtClean="0"/>
              <a:t>Multiple clients share the same object as long as nobody tries to change it</a:t>
            </a:r>
          </a:p>
          <a:p>
            <a:pPr eaLnBrk="1" hangingPunct="1">
              <a:lnSpc>
                <a:spcPct val="90000"/>
              </a:lnSpc>
            </a:pPr>
            <a:r>
              <a:rPr lang="en-US" smtClean="0"/>
              <a:t>When a client attempts to change the object, they get their own private copy of the object</a:t>
            </a:r>
          </a:p>
          <a:p>
            <a:pPr eaLnBrk="1" hangingPunct="1">
              <a:lnSpc>
                <a:spcPct val="90000"/>
              </a:lnSpc>
            </a:pPr>
            <a:r>
              <a:rPr lang="en-US" smtClean="0"/>
              <a:t>Read-only clients continue to share the original object, while writers get their own copies</a:t>
            </a:r>
          </a:p>
          <a:p>
            <a:pPr eaLnBrk="1" hangingPunct="1">
              <a:lnSpc>
                <a:spcPct val="90000"/>
              </a:lnSpc>
            </a:pPr>
            <a:r>
              <a:rPr lang="en-US" smtClean="0"/>
              <a:t>Allows resource sharing, while making it look like everyone has their own object</a:t>
            </a:r>
          </a:p>
          <a:p>
            <a:pPr eaLnBrk="1" hangingPunct="1">
              <a:lnSpc>
                <a:spcPct val="90000"/>
              </a:lnSpc>
            </a:pPr>
            <a:r>
              <a:rPr lang="en-US" smtClean="0"/>
              <a:t>A String class could use this approach to optimize copying</a:t>
            </a:r>
          </a:p>
          <a:p>
            <a:pPr eaLnBrk="1" hangingPunct="1">
              <a:lnSpc>
                <a:spcPct val="90000"/>
              </a:lnSpc>
            </a:pPr>
            <a:r>
              <a:rPr lang="en-US" smtClean="0"/>
              <a:t>To make this work, clients are given proxies rather than direct references to the object</a:t>
            </a:r>
          </a:p>
          <a:p>
            <a:pPr eaLnBrk="1" hangingPunct="1">
              <a:lnSpc>
                <a:spcPct val="90000"/>
              </a:lnSpc>
            </a:pPr>
            <a:r>
              <a:rPr lang="en-US" smtClean="0"/>
              <a:t>When a write operation occurs, a proxy makes a private copy of the object on-the-fly to insulate other clients from the changes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3400" y="76200"/>
            <a:ext cx="7772400" cy="1143000"/>
          </a:xfrm>
        </p:spPr>
        <p:txBody>
          <a:bodyPr/>
          <a:lstStyle/>
          <a:p>
            <a:pPr eaLnBrk="1" hangingPunct="1"/>
            <a:r>
              <a:rPr lang="en-US" smtClean="0"/>
              <a:t>Known Uses: Copy-on-Write</a:t>
            </a:r>
          </a:p>
        </p:txBody>
      </p:sp>
      <p:graphicFrame>
        <p:nvGraphicFramePr>
          <p:cNvPr id="4098" name="Object 5"/>
          <p:cNvGraphicFramePr>
            <a:graphicFrameLocks noChangeAspect="1"/>
          </p:cNvGraphicFramePr>
          <p:nvPr>
            <p:ph idx="1"/>
          </p:nvPr>
        </p:nvGraphicFramePr>
        <p:xfrm>
          <a:off x="2057400" y="1143000"/>
          <a:ext cx="4600575" cy="4953000"/>
        </p:xfrm>
        <a:graphic>
          <a:graphicData uri="http://schemas.openxmlformats.org/presentationml/2006/ole">
            <p:oleObj spid="_x0000_s4098" name="Visio" r:id="rId4" imgW="3367010" imgH="3624349" progId="Visio.Drawing.11">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85800" y="457200"/>
            <a:ext cx="7772400" cy="1143000"/>
          </a:xfrm>
        </p:spPr>
        <p:txBody>
          <a:bodyPr/>
          <a:lstStyle/>
          <a:p>
            <a:pPr eaLnBrk="1" hangingPunct="1"/>
            <a:r>
              <a:rPr lang="en-US" smtClean="0"/>
              <a:t>Known Uses: Reference Counting</a:t>
            </a:r>
          </a:p>
        </p:txBody>
      </p:sp>
      <p:sp>
        <p:nvSpPr>
          <p:cNvPr id="5124" name="Rectangle 3"/>
          <p:cNvSpPr>
            <a:spLocks noGrp="1" noChangeArrowheads="1"/>
          </p:cNvSpPr>
          <p:nvPr>
            <p:ph type="body" sz="half" idx="1"/>
          </p:nvPr>
        </p:nvSpPr>
        <p:spPr>
          <a:xfrm>
            <a:off x="533400" y="4038600"/>
            <a:ext cx="7467600" cy="1905000"/>
          </a:xfrm>
        </p:spPr>
        <p:txBody>
          <a:bodyPr/>
          <a:lstStyle/>
          <a:p>
            <a:pPr eaLnBrk="1" hangingPunct="1"/>
            <a:r>
              <a:rPr lang="en-US" smtClean="0"/>
              <a:t>Proxies maintain the reference count inside the object</a:t>
            </a:r>
          </a:p>
          <a:p>
            <a:pPr eaLnBrk="1" hangingPunct="1"/>
            <a:endParaRPr lang="en-US" smtClean="0"/>
          </a:p>
          <a:p>
            <a:pPr eaLnBrk="1" hangingPunct="1"/>
            <a:r>
              <a:rPr lang="en-US" smtClean="0"/>
              <a:t>The last proxy to go away is responsible for deleting the object (i.e., when the reference count goes to 0, delete the object)</a:t>
            </a:r>
          </a:p>
        </p:txBody>
      </p:sp>
      <p:graphicFrame>
        <p:nvGraphicFramePr>
          <p:cNvPr id="5122" name="Object 6"/>
          <p:cNvGraphicFramePr>
            <a:graphicFrameLocks noChangeAspect="1"/>
          </p:cNvGraphicFramePr>
          <p:nvPr>
            <p:ph sz="half" idx="2"/>
          </p:nvPr>
        </p:nvGraphicFramePr>
        <p:xfrm>
          <a:off x="2438400" y="1752600"/>
          <a:ext cx="4114800" cy="2027238"/>
        </p:xfrm>
        <a:graphic>
          <a:graphicData uri="http://schemas.openxmlformats.org/presentationml/2006/ole">
            <p:oleObj spid="_x0000_s5122" name="Visio" r:id="rId4" imgW="3111735" imgH="1533864" progId="Visio.Drawing.11">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152400"/>
            <a:ext cx="7772400" cy="1143000"/>
          </a:xfrm>
        </p:spPr>
        <p:txBody>
          <a:bodyPr/>
          <a:lstStyle/>
          <a:p>
            <a:pPr eaLnBrk="1" hangingPunct="1"/>
            <a:r>
              <a:rPr lang="en-US" smtClean="0"/>
              <a:t>Proxy vs. Decorator</a:t>
            </a:r>
          </a:p>
        </p:txBody>
      </p:sp>
      <p:sp>
        <p:nvSpPr>
          <p:cNvPr id="15363" name="Rectangle 3"/>
          <p:cNvSpPr>
            <a:spLocks noGrp="1" noChangeArrowheads="1"/>
          </p:cNvSpPr>
          <p:nvPr>
            <p:ph type="body" idx="1"/>
          </p:nvPr>
        </p:nvSpPr>
        <p:spPr>
          <a:xfrm>
            <a:off x="685800" y="1295400"/>
            <a:ext cx="7772400" cy="4572000"/>
          </a:xfrm>
        </p:spPr>
        <p:txBody>
          <a:bodyPr/>
          <a:lstStyle/>
          <a:p>
            <a:pPr eaLnBrk="1" hangingPunct="1">
              <a:lnSpc>
                <a:spcPct val="80000"/>
              </a:lnSpc>
            </a:pPr>
            <a:r>
              <a:rPr lang="en-US" sz="1800" dirty="0" smtClean="0"/>
              <a:t>The Proxy pattern is very similar in structure to the Decorator pattern.  Both patterns create a “wrapper” around another object.  (Adapter is a third kind of “wrapper”, but is clearly different from Decorator and Proxy because an adapter has a different interface than the wrapped object).</a:t>
            </a:r>
          </a:p>
          <a:p>
            <a:pPr eaLnBrk="1" hangingPunct="1">
              <a:lnSpc>
                <a:spcPct val="80000"/>
              </a:lnSpc>
            </a:pPr>
            <a:endParaRPr lang="en-US" sz="1800" dirty="0" smtClean="0"/>
          </a:p>
          <a:p>
            <a:pPr eaLnBrk="1" hangingPunct="1">
              <a:lnSpc>
                <a:spcPct val="80000"/>
              </a:lnSpc>
            </a:pPr>
            <a:r>
              <a:rPr lang="en-US" sz="1800" dirty="0" smtClean="0"/>
              <a:t>Here are some differences between the two patterns:</a:t>
            </a:r>
          </a:p>
          <a:p>
            <a:pPr lvl="1" eaLnBrk="1" hangingPunct="1">
              <a:lnSpc>
                <a:spcPct val="80000"/>
              </a:lnSpc>
            </a:pPr>
            <a:r>
              <a:rPr lang="en-US" sz="1800" dirty="0" smtClean="0"/>
              <a:t>The intents of the patterns are different.  Decorator is used to </a:t>
            </a:r>
            <a:r>
              <a:rPr lang="en-US" sz="1800" smtClean="0"/>
              <a:t>add </a:t>
            </a:r>
            <a:r>
              <a:rPr lang="en-US" sz="1800" smtClean="0"/>
              <a:t>responsibilities </a:t>
            </a:r>
            <a:r>
              <a:rPr lang="en-US" sz="1800" dirty="0" smtClean="0"/>
              <a:t>to an object (without using inheritance).  A Proxy is used to “control access” to an object.  Rather than adding functionality, a Proxy might actually prevent access to functionality.</a:t>
            </a:r>
          </a:p>
          <a:p>
            <a:pPr lvl="2" eaLnBrk="1" hangingPunct="1">
              <a:lnSpc>
                <a:spcPct val="80000"/>
              </a:lnSpc>
            </a:pPr>
            <a:r>
              <a:rPr lang="en-US" sz="1800" dirty="0" smtClean="0"/>
              <a:t>Read-only collections, Secure objects</a:t>
            </a:r>
          </a:p>
          <a:p>
            <a:pPr lvl="2" eaLnBrk="1" hangingPunct="1">
              <a:lnSpc>
                <a:spcPct val="80000"/>
              </a:lnSpc>
            </a:pPr>
            <a:endParaRPr lang="en-US" sz="1800" dirty="0" smtClean="0"/>
          </a:p>
          <a:p>
            <a:pPr lvl="1" eaLnBrk="1" hangingPunct="1">
              <a:lnSpc>
                <a:spcPct val="80000"/>
              </a:lnSpc>
            </a:pPr>
            <a:r>
              <a:rPr lang="en-US" sz="1800" dirty="0" smtClean="0"/>
              <a:t>Decorators are often organized into chains where each decorator adds a separate responsibility.  Proxies are usually not organized into chains (although they could be).</a:t>
            </a:r>
          </a:p>
          <a:p>
            <a:pPr lvl="1" eaLnBrk="1" hangingPunct="1">
              <a:lnSpc>
                <a:spcPct val="80000"/>
              </a:lnSpc>
            </a:pPr>
            <a:endParaRPr lang="en-US" sz="1800" dirty="0" smtClean="0"/>
          </a:p>
          <a:p>
            <a:pPr lvl="1" eaLnBrk="1" hangingPunct="1">
              <a:lnSpc>
                <a:spcPct val="80000"/>
              </a:lnSpc>
            </a:pPr>
            <a:r>
              <a:rPr lang="en-US" sz="1800" dirty="0" smtClean="0"/>
              <a:t>A Decorator always stores a reference to the wrapped object; a Proxy may or may not, depending on what it does</a:t>
            </a:r>
          </a:p>
          <a:p>
            <a:pPr lvl="2" eaLnBrk="1" hangingPunct="1">
              <a:lnSpc>
                <a:spcPct val="80000"/>
              </a:lnSpc>
            </a:pPr>
            <a:r>
              <a:rPr lang="en-US" sz="1800" dirty="0" smtClean="0"/>
              <a:t>Distributed objects (proxy never stores direct object reference)</a:t>
            </a:r>
          </a:p>
          <a:p>
            <a:pPr lvl="2" eaLnBrk="1" hangingPunct="1">
              <a:lnSpc>
                <a:spcPct val="80000"/>
              </a:lnSpc>
            </a:pPr>
            <a:r>
              <a:rPr lang="en-US" sz="1800" dirty="0" smtClean="0"/>
              <a:t>Lazy Loading (proxy sometimes stores a direct object reference)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Problem</a:t>
            </a:r>
          </a:p>
        </p:txBody>
      </p:sp>
      <p:sp>
        <p:nvSpPr>
          <p:cNvPr id="8195" name="Rectangle 3"/>
          <p:cNvSpPr>
            <a:spLocks noGrp="1" noChangeArrowheads="1"/>
          </p:cNvSpPr>
          <p:nvPr>
            <p:ph type="body" idx="1"/>
          </p:nvPr>
        </p:nvSpPr>
        <p:spPr/>
        <p:txBody>
          <a:bodyPr/>
          <a:lstStyle/>
          <a:p>
            <a:pPr eaLnBrk="1" hangingPunct="1"/>
            <a:r>
              <a:rPr lang="en-US" smtClean="0"/>
              <a:t>You need to control access to an object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85800" y="152400"/>
            <a:ext cx="7772400" cy="1143000"/>
          </a:xfrm>
        </p:spPr>
        <p:txBody>
          <a:bodyPr/>
          <a:lstStyle/>
          <a:p>
            <a:pPr eaLnBrk="1" hangingPunct="1"/>
            <a:r>
              <a:rPr lang="en-US" smtClean="0"/>
              <a:t>Solution</a:t>
            </a:r>
          </a:p>
        </p:txBody>
      </p:sp>
      <p:sp>
        <p:nvSpPr>
          <p:cNvPr id="1028" name="Rectangle 3"/>
          <p:cNvSpPr>
            <a:spLocks noGrp="1" noChangeArrowheads="1"/>
          </p:cNvSpPr>
          <p:nvPr>
            <p:ph type="body" sz="half" idx="1"/>
          </p:nvPr>
        </p:nvSpPr>
        <p:spPr>
          <a:xfrm>
            <a:off x="685800" y="1143000"/>
            <a:ext cx="7162800" cy="3276600"/>
          </a:xfrm>
        </p:spPr>
        <p:txBody>
          <a:bodyPr/>
          <a:lstStyle/>
          <a:p>
            <a:pPr eaLnBrk="1" hangingPunct="1"/>
            <a:r>
              <a:rPr lang="en-US" smtClean="0"/>
              <a:t>Create a Proxy object that implements the same interface as the real object</a:t>
            </a:r>
          </a:p>
          <a:p>
            <a:pPr eaLnBrk="1" hangingPunct="1"/>
            <a:endParaRPr lang="en-US" smtClean="0"/>
          </a:p>
          <a:p>
            <a:pPr eaLnBrk="1" hangingPunct="1"/>
            <a:r>
              <a:rPr lang="en-US" smtClean="0"/>
              <a:t>The Proxy object (usually) contains a reference to the real object</a:t>
            </a:r>
          </a:p>
          <a:p>
            <a:pPr eaLnBrk="1" hangingPunct="1"/>
            <a:endParaRPr lang="en-US" smtClean="0"/>
          </a:p>
          <a:p>
            <a:pPr eaLnBrk="1" hangingPunct="1"/>
            <a:r>
              <a:rPr lang="en-US" smtClean="0"/>
              <a:t>Clients are given a reference to the Proxy, not the real object</a:t>
            </a:r>
          </a:p>
          <a:p>
            <a:pPr eaLnBrk="1" hangingPunct="1"/>
            <a:endParaRPr lang="en-US" smtClean="0"/>
          </a:p>
          <a:p>
            <a:pPr eaLnBrk="1" hangingPunct="1"/>
            <a:r>
              <a:rPr lang="en-US" smtClean="0"/>
              <a:t>All client operations on the object pass through the Proxy, allowing the Proxy to perform additional processing</a:t>
            </a:r>
          </a:p>
        </p:txBody>
      </p:sp>
      <p:graphicFrame>
        <p:nvGraphicFramePr>
          <p:cNvPr id="1026" name="Object 4"/>
          <p:cNvGraphicFramePr>
            <a:graphicFrameLocks noChangeAspect="1"/>
          </p:cNvGraphicFramePr>
          <p:nvPr>
            <p:ph sz="half" idx="2"/>
          </p:nvPr>
        </p:nvGraphicFramePr>
        <p:xfrm>
          <a:off x="762000" y="4648200"/>
          <a:ext cx="7543800" cy="839788"/>
        </p:xfrm>
        <a:graphic>
          <a:graphicData uri="http://schemas.openxmlformats.org/presentationml/2006/ole">
            <p:oleObj spid="_x0000_s1026" name="Visio" r:id="rId4" imgW="3153440" imgH="351462" progId="Visio.Drawing.11">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Solution</a:t>
            </a:r>
          </a:p>
        </p:txBody>
      </p:sp>
      <p:graphicFrame>
        <p:nvGraphicFramePr>
          <p:cNvPr id="2050" name="Object 4"/>
          <p:cNvGraphicFramePr>
            <a:graphicFrameLocks noChangeAspect="1"/>
          </p:cNvGraphicFramePr>
          <p:nvPr>
            <p:ph idx="1"/>
          </p:nvPr>
        </p:nvGraphicFramePr>
        <p:xfrm>
          <a:off x="1752600" y="1905000"/>
          <a:ext cx="5943600" cy="2762250"/>
        </p:xfrm>
        <a:graphic>
          <a:graphicData uri="http://schemas.openxmlformats.org/presentationml/2006/ole">
            <p:oleObj spid="_x0000_s2050" name="Visio" r:id="rId4" imgW="3958616" imgH="1839440" progId="Visio.Drawing.11">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Consequences</a:t>
            </a:r>
          </a:p>
        </p:txBody>
      </p:sp>
      <p:sp>
        <p:nvSpPr>
          <p:cNvPr id="9219" name="Rectangle 3"/>
          <p:cNvSpPr>
            <a:spLocks noGrp="1" noChangeArrowheads="1"/>
          </p:cNvSpPr>
          <p:nvPr>
            <p:ph type="body" idx="1"/>
          </p:nvPr>
        </p:nvSpPr>
        <p:spPr/>
        <p:txBody>
          <a:bodyPr/>
          <a:lstStyle/>
          <a:p>
            <a:pPr eaLnBrk="1" hangingPunct="1"/>
            <a:r>
              <a:rPr lang="en-US" smtClean="0"/>
              <a:t>Provides an additional level of indirection between client and object that may be used to insert arbitrary services</a:t>
            </a:r>
          </a:p>
          <a:p>
            <a:pPr eaLnBrk="1" hangingPunct="1"/>
            <a:endParaRPr lang="en-US" smtClean="0"/>
          </a:p>
          <a:p>
            <a:pPr eaLnBrk="1" hangingPunct="1"/>
            <a:r>
              <a:rPr lang="en-US" smtClean="0"/>
              <a:t>Proxies are invisible to the client, so introducing proxies does not affect client code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Known Uses: Java Collections</a:t>
            </a:r>
          </a:p>
        </p:txBody>
      </p:sp>
      <p:sp>
        <p:nvSpPr>
          <p:cNvPr id="10243" name="Rectangle 5"/>
          <p:cNvSpPr>
            <a:spLocks noGrp="1" noChangeArrowheads="1"/>
          </p:cNvSpPr>
          <p:nvPr>
            <p:ph type="body" idx="1"/>
          </p:nvPr>
        </p:nvSpPr>
        <p:spPr/>
        <p:txBody>
          <a:bodyPr/>
          <a:lstStyle/>
          <a:p>
            <a:pPr eaLnBrk="1" hangingPunct="1">
              <a:lnSpc>
                <a:spcPct val="90000"/>
              </a:lnSpc>
            </a:pPr>
            <a:r>
              <a:rPr lang="en-US" sz="1800" smtClean="0"/>
              <a:t>Read-only Collections</a:t>
            </a:r>
          </a:p>
          <a:p>
            <a:pPr lvl="1" eaLnBrk="1" hangingPunct="1">
              <a:lnSpc>
                <a:spcPct val="90000"/>
              </a:lnSpc>
            </a:pPr>
            <a:r>
              <a:rPr lang="en-US" sz="1800" smtClean="0"/>
              <a:t>Wrap collection object in a proxy that only allows read-only operations to be invoked on the collection</a:t>
            </a:r>
          </a:p>
          <a:p>
            <a:pPr lvl="1" eaLnBrk="1" hangingPunct="1">
              <a:lnSpc>
                <a:spcPct val="90000"/>
              </a:lnSpc>
            </a:pPr>
            <a:r>
              <a:rPr lang="en-US" sz="1800" smtClean="0"/>
              <a:t>All other operations throw exceptions</a:t>
            </a:r>
          </a:p>
          <a:p>
            <a:pPr lvl="1" eaLnBrk="1" hangingPunct="1">
              <a:lnSpc>
                <a:spcPct val="90000"/>
              </a:lnSpc>
            </a:pPr>
            <a:r>
              <a:rPr lang="en-US" sz="1800" smtClean="0"/>
              <a:t>List Collections.unmodifiableList(List list);</a:t>
            </a:r>
          </a:p>
          <a:p>
            <a:pPr lvl="2" eaLnBrk="1" hangingPunct="1">
              <a:lnSpc>
                <a:spcPct val="90000"/>
              </a:lnSpc>
            </a:pPr>
            <a:r>
              <a:rPr lang="en-US" sz="1800" smtClean="0"/>
              <a:t>Returns read-only List proxy</a:t>
            </a:r>
          </a:p>
          <a:p>
            <a:pPr eaLnBrk="1" hangingPunct="1">
              <a:lnSpc>
                <a:spcPct val="90000"/>
              </a:lnSpc>
            </a:pPr>
            <a:r>
              <a:rPr lang="en-US" sz="1800" smtClean="0"/>
              <a:t>Synchronized Collections</a:t>
            </a:r>
          </a:p>
          <a:p>
            <a:pPr lvl="1" eaLnBrk="1" hangingPunct="1">
              <a:lnSpc>
                <a:spcPct val="90000"/>
              </a:lnSpc>
            </a:pPr>
            <a:r>
              <a:rPr lang="en-US" sz="1800" smtClean="0"/>
              <a:t>Wrap collection object in a proxy that ensures only one thread at a time is allowed to access the collection</a:t>
            </a:r>
          </a:p>
          <a:p>
            <a:pPr lvl="1" eaLnBrk="1" hangingPunct="1">
              <a:lnSpc>
                <a:spcPct val="90000"/>
              </a:lnSpc>
            </a:pPr>
            <a:r>
              <a:rPr lang="en-US" sz="1800" smtClean="0"/>
              <a:t>Proxy acquires lock before calling a method, and releases lock after the method completes</a:t>
            </a:r>
          </a:p>
          <a:p>
            <a:pPr lvl="1" eaLnBrk="1" hangingPunct="1">
              <a:lnSpc>
                <a:spcPct val="90000"/>
              </a:lnSpc>
            </a:pPr>
            <a:r>
              <a:rPr lang="en-US" sz="1800" smtClean="0"/>
              <a:t>List Collections.synchronizedList(List list);</a:t>
            </a:r>
          </a:p>
          <a:p>
            <a:pPr lvl="2" eaLnBrk="1" hangingPunct="1">
              <a:lnSpc>
                <a:spcPct val="90000"/>
              </a:lnSpc>
            </a:pPr>
            <a:r>
              <a:rPr lang="en-US" sz="1800" smtClean="0"/>
              <a:t>Returns a synchronized List proxy </a:t>
            </a:r>
          </a:p>
          <a:p>
            <a:pPr eaLnBrk="1" hangingPunct="1">
              <a:lnSpc>
                <a:spcPct val="90000"/>
              </a:lnSpc>
            </a:pPr>
            <a:endParaRPr lang="en-US" sz="18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85800" y="304800"/>
            <a:ext cx="7772400" cy="1143000"/>
          </a:xfrm>
        </p:spPr>
        <p:txBody>
          <a:bodyPr/>
          <a:lstStyle/>
          <a:p>
            <a:pPr eaLnBrk="1" hangingPunct="1"/>
            <a:r>
              <a:rPr lang="en-US" smtClean="0"/>
              <a:t>Known Uses: Distributed Objects</a:t>
            </a:r>
          </a:p>
        </p:txBody>
      </p:sp>
      <p:sp>
        <p:nvSpPr>
          <p:cNvPr id="3076" name="Rectangle 3"/>
          <p:cNvSpPr>
            <a:spLocks noGrp="1" noChangeArrowheads="1"/>
          </p:cNvSpPr>
          <p:nvPr>
            <p:ph type="body" sz="half" idx="1"/>
          </p:nvPr>
        </p:nvSpPr>
        <p:spPr>
          <a:xfrm>
            <a:off x="685800" y="1371600"/>
            <a:ext cx="6781800" cy="1828800"/>
          </a:xfrm>
        </p:spPr>
        <p:txBody>
          <a:bodyPr/>
          <a:lstStyle/>
          <a:p>
            <a:pPr eaLnBrk="1" hangingPunct="1"/>
            <a:r>
              <a:rPr lang="en-US" sz="1800" smtClean="0"/>
              <a:t>The Client and Real Subject are in different processes or on different machines, and so a direct method call will not work</a:t>
            </a:r>
          </a:p>
          <a:p>
            <a:pPr eaLnBrk="1" hangingPunct="1"/>
            <a:endParaRPr lang="en-US" sz="1800" smtClean="0"/>
          </a:p>
          <a:p>
            <a:pPr eaLnBrk="1" hangingPunct="1"/>
            <a:r>
              <a:rPr lang="en-US" sz="1800" smtClean="0"/>
              <a:t>The Proxy's job is to pass the method call across process or machine boundaries, and return the result to the client (with Broker's help)</a:t>
            </a:r>
          </a:p>
        </p:txBody>
      </p:sp>
      <p:graphicFrame>
        <p:nvGraphicFramePr>
          <p:cNvPr id="3074" name="Object 7"/>
          <p:cNvGraphicFramePr>
            <a:graphicFrameLocks noChangeAspect="1"/>
          </p:cNvGraphicFramePr>
          <p:nvPr>
            <p:ph sz="half" idx="2"/>
          </p:nvPr>
        </p:nvGraphicFramePr>
        <p:xfrm>
          <a:off x="1219200" y="3124200"/>
          <a:ext cx="6781800" cy="2786063"/>
        </p:xfrm>
        <a:graphic>
          <a:graphicData uri="http://schemas.openxmlformats.org/presentationml/2006/ole">
            <p:oleObj spid="_x0000_s3074" name="Visio" r:id="rId4" imgW="4236762" imgH="1739355" progId="Visio.Drawing.11">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Known Uses: Secure Objects</a:t>
            </a:r>
          </a:p>
        </p:txBody>
      </p:sp>
      <p:sp>
        <p:nvSpPr>
          <p:cNvPr id="11267" name="Rectangle 3"/>
          <p:cNvSpPr>
            <a:spLocks noGrp="1" noChangeArrowheads="1"/>
          </p:cNvSpPr>
          <p:nvPr>
            <p:ph type="body" idx="1"/>
          </p:nvPr>
        </p:nvSpPr>
        <p:spPr/>
        <p:txBody>
          <a:bodyPr/>
          <a:lstStyle/>
          <a:p>
            <a:pPr eaLnBrk="1" hangingPunct="1"/>
            <a:r>
              <a:rPr lang="en-US" smtClean="0"/>
              <a:t>Different clients have different levels of access privileges to an object</a:t>
            </a:r>
          </a:p>
          <a:p>
            <a:pPr eaLnBrk="1" hangingPunct="1"/>
            <a:endParaRPr lang="en-US" smtClean="0"/>
          </a:p>
          <a:p>
            <a:pPr eaLnBrk="1" hangingPunct="1"/>
            <a:r>
              <a:rPr lang="en-US" smtClean="0"/>
              <a:t>Clients access the object through a proxy</a:t>
            </a:r>
          </a:p>
          <a:p>
            <a:pPr eaLnBrk="1" hangingPunct="1"/>
            <a:endParaRPr lang="en-US" smtClean="0"/>
          </a:p>
          <a:p>
            <a:pPr eaLnBrk="1" hangingPunct="1"/>
            <a:r>
              <a:rPr lang="en-US" smtClean="0"/>
              <a:t>The proxy either allows or rejects a method call depending on what method is being called and who is calling it (i.e., the client's identity)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Known Uses: Lazy Loading</a:t>
            </a:r>
          </a:p>
        </p:txBody>
      </p:sp>
      <p:sp>
        <p:nvSpPr>
          <p:cNvPr id="12291" name="Rectangle 3"/>
          <p:cNvSpPr>
            <a:spLocks noGrp="1" noChangeArrowheads="1"/>
          </p:cNvSpPr>
          <p:nvPr>
            <p:ph type="body" idx="1"/>
          </p:nvPr>
        </p:nvSpPr>
        <p:spPr/>
        <p:txBody>
          <a:bodyPr/>
          <a:lstStyle/>
          <a:p>
            <a:pPr eaLnBrk="1" hangingPunct="1"/>
            <a:r>
              <a:rPr lang="en-US" smtClean="0"/>
              <a:t>Some objects are expensive to instantiate (i.e., consume lots of resources or  take a long time to initialize)</a:t>
            </a:r>
          </a:p>
          <a:p>
            <a:pPr eaLnBrk="1" hangingPunct="1"/>
            <a:r>
              <a:rPr lang="en-US" smtClean="0"/>
              <a:t>Rather than instantiating an expensive object right away, create a proxy instead, and give the proxy to the client</a:t>
            </a:r>
          </a:p>
          <a:p>
            <a:pPr eaLnBrk="1" hangingPunct="1"/>
            <a:r>
              <a:rPr lang="en-US" smtClean="0"/>
              <a:t>The proxy creates the object on demand when the client first uses it</a:t>
            </a:r>
          </a:p>
          <a:p>
            <a:pPr eaLnBrk="1" hangingPunct="1"/>
            <a:r>
              <a:rPr lang="en-US" smtClean="0"/>
              <a:t>If the client never uses the object, the expense of creating it is never incurred</a:t>
            </a:r>
          </a:p>
          <a:p>
            <a:pPr eaLnBrk="1" hangingPunct="1"/>
            <a:r>
              <a:rPr lang="en-US" smtClean="0"/>
              <a:t>A hybrid approach can be used, where the proxy implements some operations itself, and only needs to create the real object if the client calls one of the operations it doesn't implement</a:t>
            </a:r>
          </a:p>
          <a:p>
            <a:pPr eaLnBrk="1" hangingPunct="1"/>
            <a:r>
              <a:rPr lang="en-US" smtClean="0"/>
              <a:t>Proxies must store whatever information is needed to create the object on-the-fly (file name, network address, etc.)</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970</TotalTime>
  <Words>940</Words>
  <Application>Microsoft Office PowerPoint</Application>
  <PresentationFormat>On-screen Show (4:3)</PresentationFormat>
  <Paragraphs>96</Paragraphs>
  <Slides>14</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Default Design</vt:lpstr>
      <vt:lpstr>Visio</vt:lpstr>
      <vt:lpstr>Proxy Design Pattern</vt:lpstr>
      <vt:lpstr>Problem</vt:lpstr>
      <vt:lpstr>Solution</vt:lpstr>
      <vt:lpstr>Solution</vt:lpstr>
      <vt:lpstr>Consequences</vt:lpstr>
      <vt:lpstr>Known Uses: Java Collections</vt:lpstr>
      <vt:lpstr>Known Uses: Distributed Objects</vt:lpstr>
      <vt:lpstr>Known Uses: Secure Objects</vt:lpstr>
      <vt:lpstr>Known Uses: Lazy Loading</vt:lpstr>
      <vt:lpstr>Known Uses: Lazy Loading</vt:lpstr>
      <vt:lpstr>Known Uses: Copy-on-Write</vt:lpstr>
      <vt:lpstr>Known Uses: Copy-on-Write</vt:lpstr>
      <vt:lpstr>Known Uses: Reference Counting</vt:lpstr>
      <vt:lpstr>Proxy vs. Decorator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rodham</dc:creator>
  <cp:lastModifiedBy>Brian</cp:lastModifiedBy>
  <cp:revision>370</cp:revision>
  <dcterms:created xsi:type="dcterms:W3CDTF">1601-01-01T00:00:00Z</dcterms:created>
  <dcterms:modified xsi:type="dcterms:W3CDTF">2012-04-02T20:30:20Z</dcterms:modified>
</cp:coreProperties>
</file>