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5" r:id="rId2"/>
    <p:sldId id="338" r:id="rId3"/>
    <p:sldId id="332" r:id="rId4"/>
    <p:sldId id="335" r:id="rId5"/>
    <p:sldId id="333" r:id="rId6"/>
    <p:sldId id="336" r:id="rId7"/>
    <p:sldId id="334" r:id="rId8"/>
    <p:sldId id="337" r:id="rId9"/>
    <p:sldId id="315" r:id="rId10"/>
    <p:sldId id="330" r:id="rId11"/>
    <p:sldId id="318" r:id="rId12"/>
    <p:sldId id="323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 autoAdjust="0"/>
    <p:restoredTop sz="50000" autoAdjust="0"/>
  </p:normalViewPr>
  <p:slideViewPr>
    <p:cSldViewPr snapToGrid="0">
      <p:cViewPr varScale="1">
        <p:scale>
          <a:sx n="135" d="100"/>
          <a:sy n="135" d="100"/>
        </p:scale>
        <p:origin x="96" y="54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8422D05C-4D9C-419D-A592-919F26B523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73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FFAF6E-5312-4C41-8E5E-E1FCF96996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42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BBD8CB-5ACE-4CF3-99D6-4684131530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0064D9-8D28-4B8D-9602-E728A03CB8A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4936C-95D5-4ABC-B1CF-CDDBF48F1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9ADAF-4DE8-4664-842E-1AD08E36B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F0132-2D20-4EDB-B89F-A665DAD1B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0B629-1ECD-443C-850B-F7790AAFF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839C-3FA1-4F91-91BC-EC874168A2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4DB8E-5AC5-41CC-90E8-C37368C93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CB8ED-0BBF-4395-AB91-736B8C19E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FC4E9-E086-48B3-88E6-213015F99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A091A-B242-43E8-8EF1-301EB21D09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E4435-D6CA-44E9-BD32-8B03427CB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AFAF6-15E4-4854-A52B-1D8065354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A1DD2-2B1E-4798-ACC6-FA79BF8489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2DD06-094A-4755-ACC7-5E5C7EE65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E329FD0-3DB0-4E77-BCF1-36A54617B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37C753-5E97-4EC0-87BE-06E02DCC9B2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Computer Science 340</a:t>
            </a:r>
            <a:br>
              <a:rPr lang="en-US" dirty="0">
                <a:latin typeface="Courier New" pitchFamily="49" charset="0"/>
              </a:rPr>
            </a:br>
            <a:r>
              <a:rPr lang="en-US" sz="1000" dirty="0">
                <a:latin typeface="Comic Sans MS" pitchFamily="66" charset="0"/>
              </a:rPr>
              <a:t/>
            </a:r>
            <a:br>
              <a:rPr lang="en-US" sz="1000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Software </a:t>
            </a:r>
            <a:r>
              <a:rPr lang="en-US" dirty="0" smtClean="0">
                <a:latin typeface="Comic Sans MS" pitchFamily="66" charset="0"/>
              </a:rPr>
              <a:t>Design &amp; Testing</a:t>
            </a:r>
            <a:endParaRPr lang="en-US" dirty="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85800" y="41910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sz="4000">
              <a:latin typeface="Arial" charset="0"/>
            </a:endParaRP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27432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dirty="0" smtClean="0">
                <a:latin typeface="Arial" charset="0"/>
              </a:rPr>
              <a:t>Template Method Pattern</a:t>
            </a:r>
            <a:endParaRPr lang="en-US" sz="4400" dirty="0">
              <a:latin typeface="Arial" charset="0"/>
            </a:endParaRPr>
          </a:p>
          <a:p>
            <a:pPr algn="ctr">
              <a:spcBef>
                <a:spcPct val="20000"/>
              </a:spcBef>
            </a:pPr>
            <a:endParaRPr lang="en-US" sz="2000" dirty="0">
              <a:latin typeface="Arial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E384-30EA-114E-8D94-EEAAD40F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Pattern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5586DC-AE2A-6B40-82C2-EA4B6FC34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4" y="1533202"/>
            <a:ext cx="6010360" cy="47151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E94E8-0FAD-E944-B861-9D92C990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4DB8E-5AC5-41CC-90E8-C37368C9370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2">
            <a:extLst>
              <a:ext uri="{FF2B5EF4-FFF2-40B4-BE49-F238E27FC236}">
                <a16:creationId xmlns:a16="http://schemas.microsoft.com/office/drawing/2014/main" id="{A1B806C9-2981-4D48-B4BD-79DE2006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282088-45A7-6344-B117-F13C3BDEE36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9" name="TextBox 3">
            <a:extLst>
              <a:ext uri="{FF2B5EF4-FFF2-40B4-BE49-F238E27FC236}">
                <a16:creationId xmlns:a16="http://schemas.microsoft.com/office/drawing/2014/main" id="{E80A7F20-4230-F74E-944B-59B77AB45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454025"/>
            <a:ext cx="4277133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i="1" dirty="0">
                <a:latin typeface="Times New Roman" panose="02020603050405020304" pitchFamily="18" charset="0"/>
              </a:rPr>
              <a:t>/**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i="1" dirty="0">
                <a:latin typeface="Times New Roman" panose="02020603050405020304" pitchFamily="18" charset="0"/>
              </a:rPr>
              <a:t> * An abstract class that is common to several games 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i="1" dirty="0">
                <a:latin typeface="Times New Roman" panose="02020603050405020304" pitchFamily="18" charset="0"/>
              </a:rPr>
              <a:t> * which players play against the others, but only one is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i="1" dirty="0">
                <a:latin typeface="Times New Roman" panose="02020603050405020304" pitchFamily="18" charset="0"/>
              </a:rPr>
              <a:t> * playing at a given time.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i="1" dirty="0">
                <a:latin typeface="Times New Roman" panose="02020603050405020304" pitchFamily="18" charset="0"/>
              </a:rPr>
              <a:t> */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Times New Roman" panose="02020603050405020304" pitchFamily="18" charset="0"/>
              </a:rPr>
              <a:t>abstract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Times New Roman" panose="02020603050405020304" pitchFamily="18" charset="0"/>
              </a:rPr>
              <a:t>class</a:t>
            </a:r>
            <a:r>
              <a:rPr lang="en-US" altLang="en-US" sz="1400" dirty="0">
                <a:latin typeface="Times New Roman" panose="02020603050405020304" pitchFamily="18" charset="0"/>
              </a:rPr>
              <a:t> Game {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b="1" dirty="0">
                <a:latin typeface="Times New Roman" panose="02020603050405020304" pitchFamily="18" charset="0"/>
              </a:rPr>
              <a:t>protected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b="1" dirty="0" err="1">
                <a:latin typeface="Times New Roman" panose="02020603050405020304" pitchFamily="18" charset="0"/>
              </a:rPr>
              <a:t>int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</a:rPr>
              <a:t>playersCount</a:t>
            </a:r>
            <a:r>
              <a:rPr lang="en-US" altLang="en-US" sz="1400" dirty="0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i="1" dirty="0">
                <a:latin typeface="Times New Roman" panose="02020603050405020304" pitchFamily="18" charset="0"/>
              </a:rPr>
              <a:t>/* A template method : */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b="1" dirty="0">
                <a:latin typeface="Times New Roman" panose="02020603050405020304" pitchFamily="18" charset="0"/>
              </a:rPr>
              <a:t>public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Times New Roman" panose="02020603050405020304" pitchFamily="18" charset="0"/>
              </a:rPr>
              <a:t>final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Times New Roman" panose="02020603050405020304" pitchFamily="18" charset="0"/>
              </a:rPr>
              <a:t>void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</a:rPr>
              <a:t>playOneGame</a:t>
            </a:r>
            <a:r>
              <a:rPr lang="en-US" altLang="en-US" sz="1400" dirty="0">
                <a:latin typeface="Times New Roman" panose="02020603050405020304" pitchFamily="18" charset="0"/>
              </a:rPr>
              <a:t>(</a:t>
            </a:r>
            <a:r>
              <a:rPr lang="en-US" altLang="en-US" sz="1400" b="1" dirty="0" err="1">
                <a:latin typeface="Times New Roman" panose="02020603050405020304" pitchFamily="18" charset="0"/>
              </a:rPr>
              <a:t>int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</a:rPr>
              <a:t>playersCount</a:t>
            </a:r>
            <a:r>
              <a:rPr lang="en-US" altLang="en-US" sz="1400" dirty="0">
                <a:latin typeface="Times New Roman" panose="02020603050405020304" pitchFamily="18" charset="0"/>
              </a:rPr>
              <a:t>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</a:t>
            </a:r>
            <a:r>
              <a:rPr lang="en-US" altLang="en-US" sz="1400" b="1" dirty="0" err="1">
                <a:latin typeface="Times New Roman" panose="02020603050405020304" pitchFamily="18" charset="0"/>
              </a:rPr>
              <a:t>this</a:t>
            </a:r>
            <a:r>
              <a:rPr lang="en-US" altLang="en-US" sz="1400" dirty="0" err="1">
                <a:latin typeface="Times New Roman" panose="02020603050405020304" pitchFamily="18" charset="0"/>
              </a:rPr>
              <a:t>.playersCount</a:t>
            </a:r>
            <a:r>
              <a:rPr lang="en-US" altLang="en-US" sz="1400" dirty="0">
                <a:latin typeface="Times New Roman" panose="02020603050405020304" pitchFamily="18" charset="0"/>
              </a:rPr>
              <a:t> = </a:t>
            </a:r>
            <a:r>
              <a:rPr lang="en-US" altLang="en-US" sz="1400" dirty="0" err="1">
                <a:latin typeface="Times New Roman" panose="02020603050405020304" pitchFamily="18" charset="0"/>
              </a:rPr>
              <a:t>playersCount</a:t>
            </a:r>
            <a:r>
              <a:rPr lang="en-US" altLang="en-US" sz="1400" dirty="0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initializeGame</a:t>
            </a:r>
            <a:r>
              <a:rPr lang="en-US" altLang="en-US" sz="1400" dirty="0">
                <a:latin typeface="Times New Roman" panose="02020603050405020304" pitchFamily="18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400" dirty="0">
                <a:latin typeface="Times New Roman" panose="02020603050405020304" pitchFamily="18" charset="0"/>
              </a:rPr>
              <a:t>        </a:t>
            </a:r>
            <a:r>
              <a:rPr lang="fr-FR" altLang="en-US" sz="1400" b="1" dirty="0" err="1">
                <a:latin typeface="Times New Roman" panose="02020603050405020304" pitchFamily="18" charset="0"/>
              </a:rPr>
              <a:t>int</a:t>
            </a:r>
            <a:r>
              <a:rPr lang="fr-FR" altLang="en-US" sz="1400" dirty="0">
                <a:latin typeface="Times New Roman" panose="02020603050405020304" pitchFamily="18" charset="0"/>
              </a:rPr>
              <a:t> j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</a:t>
            </a:r>
            <a:r>
              <a:rPr lang="en-US" altLang="en-US" sz="1400" b="1" dirty="0">
                <a:latin typeface="Times New Roman" panose="02020603050405020304" pitchFamily="18" charset="0"/>
              </a:rPr>
              <a:t>while</a:t>
            </a:r>
            <a:r>
              <a:rPr lang="en-US" altLang="en-US" sz="1400" dirty="0">
                <a:latin typeface="Times New Roman" panose="02020603050405020304" pitchFamily="18" charset="0"/>
              </a:rPr>
              <a:t> (!</a:t>
            </a:r>
            <a:r>
              <a:rPr lang="en-US" altLang="en-US" sz="1400" dirty="0" err="1">
                <a:latin typeface="Times New Roman" panose="02020603050405020304" pitchFamily="18" charset="0"/>
              </a:rPr>
              <a:t>endOfGame</a:t>
            </a:r>
            <a:r>
              <a:rPr lang="en-US" altLang="en-US" sz="1400" dirty="0">
                <a:latin typeface="Times New Roman" panose="02020603050405020304" pitchFamily="18" charset="0"/>
              </a:rPr>
              <a:t>())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makePlay</a:t>
            </a:r>
            <a:r>
              <a:rPr lang="en-US" altLang="en-US" sz="1400" dirty="0">
                <a:latin typeface="Times New Roman" panose="02020603050405020304" pitchFamily="18" charset="0"/>
              </a:rPr>
              <a:t>(j);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    j = (j + 1) % </a:t>
            </a:r>
            <a:r>
              <a:rPr lang="en-US" altLang="en-US" sz="1400" dirty="0" err="1">
                <a:latin typeface="Times New Roman" panose="02020603050405020304" pitchFamily="18" charset="0"/>
              </a:rPr>
              <a:t>playersCount</a:t>
            </a:r>
            <a:r>
              <a:rPr lang="en-US" altLang="en-US" sz="1400" dirty="0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printWinner</a:t>
            </a:r>
            <a:r>
              <a:rPr lang="en-US" altLang="en-US" sz="1400" dirty="0">
                <a:latin typeface="Times New Roman" panose="02020603050405020304" pitchFamily="18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Times New Roman" panose="02020603050405020304" pitchFamily="18" charset="0"/>
              </a:rPr>
              <a:t>    abstract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Times New Roman" panose="02020603050405020304" pitchFamily="18" charset="0"/>
              </a:rPr>
              <a:t>void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</a:rPr>
              <a:t>initializeGame</a:t>
            </a:r>
            <a:r>
              <a:rPr lang="en-US" altLang="en-US" sz="1400" dirty="0">
                <a:latin typeface="Times New Roman" panose="02020603050405020304" pitchFamily="18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b="1" dirty="0">
                <a:latin typeface="Times New Roman" panose="02020603050405020304" pitchFamily="18" charset="0"/>
              </a:rPr>
              <a:t>abstract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Times New Roman" panose="02020603050405020304" pitchFamily="18" charset="0"/>
              </a:rPr>
              <a:t>void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</a:rPr>
              <a:t>makePlay</a:t>
            </a:r>
            <a:r>
              <a:rPr lang="en-US" altLang="en-US" sz="1400" dirty="0">
                <a:latin typeface="Times New Roman" panose="02020603050405020304" pitchFamily="18" charset="0"/>
              </a:rPr>
              <a:t>(</a:t>
            </a:r>
            <a:r>
              <a:rPr lang="en-US" altLang="en-US" sz="1400" b="1" dirty="0" err="1">
                <a:latin typeface="Times New Roman" panose="02020603050405020304" pitchFamily="18" charset="0"/>
              </a:rPr>
              <a:t>int</a:t>
            </a:r>
            <a:r>
              <a:rPr lang="en-US" altLang="en-US" sz="1400" dirty="0">
                <a:latin typeface="Times New Roman" panose="02020603050405020304" pitchFamily="18" charset="0"/>
              </a:rPr>
              <a:t> player);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b="1" dirty="0">
                <a:latin typeface="Times New Roman" panose="02020603050405020304" pitchFamily="18" charset="0"/>
              </a:rPr>
              <a:t>abstract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b="1" dirty="0" err="1">
                <a:latin typeface="Times New Roman" panose="02020603050405020304" pitchFamily="18" charset="0"/>
              </a:rPr>
              <a:t>boolean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</a:rPr>
              <a:t>endOfGame</a:t>
            </a:r>
            <a:r>
              <a:rPr lang="en-US" altLang="en-US" sz="1400" dirty="0">
                <a:latin typeface="Times New Roman" panose="02020603050405020304" pitchFamily="18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b="1" dirty="0">
                <a:latin typeface="Times New Roman" panose="02020603050405020304" pitchFamily="18" charset="0"/>
              </a:rPr>
              <a:t>abstract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Times New Roman" panose="02020603050405020304" pitchFamily="18" charset="0"/>
              </a:rPr>
              <a:t>void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</a:rPr>
              <a:t>printWinner</a:t>
            </a:r>
            <a:r>
              <a:rPr lang="en-US" altLang="en-US" sz="1400" dirty="0">
                <a:latin typeface="Times New Roman" panose="02020603050405020304" pitchFamily="18" charset="0"/>
              </a:rPr>
              <a:t>();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100" name="TextBox 4">
            <a:extLst>
              <a:ext uri="{FF2B5EF4-FFF2-40B4-BE49-F238E27FC236}">
                <a16:creationId xmlns:a16="http://schemas.microsoft.com/office/drawing/2014/main" id="{7346365C-8828-9144-B3C9-F0072A5BB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0763" y="264021"/>
            <a:ext cx="4103752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1" dirty="0">
                <a:latin typeface="Times New Roman" panose="02020603050405020304" pitchFamily="18" charset="0"/>
              </a:rPr>
              <a:t>//Now we can extend this class in order 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1" dirty="0">
                <a:latin typeface="Times New Roman" panose="02020603050405020304" pitchFamily="18" charset="0"/>
              </a:rPr>
              <a:t>//to implement actual games: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Times New Roman" panose="02020603050405020304" pitchFamily="18" charset="0"/>
              </a:rPr>
              <a:t>class</a:t>
            </a:r>
            <a:r>
              <a:rPr lang="en-US" altLang="en-US" sz="1400" dirty="0">
                <a:latin typeface="Times New Roman" panose="02020603050405020304" pitchFamily="18" charset="0"/>
              </a:rPr>
              <a:t> Monopoly </a:t>
            </a:r>
            <a:r>
              <a:rPr lang="en-US" altLang="en-US" sz="1400" b="1" dirty="0">
                <a:latin typeface="Times New Roman" panose="02020603050405020304" pitchFamily="18" charset="0"/>
              </a:rPr>
              <a:t>extends</a:t>
            </a:r>
            <a:r>
              <a:rPr lang="en-US" altLang="en-US" sz="1400" dirty="0">
                <a:latin typeface="Times New Roman" panose="02020603050405020304" pitchFamily="18" charset="0"/>
              </a:rPr>
              <a:t> Game {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i="1" dirty="0">
                <a:latin typeface="Times New Roman" panose="02020603050405020304" pitchFamily="18" charset="0"/>
              </a:rPr>
              <a:t>/* Specific declarations for the Monopoly game.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i="1" dirty="0">
                <a:latin typeface="Times New Roman" panose="02020603050405020304" pitchFamily="18" charset="0"/>
              </a:rPr>
              <a:t>/* Implementation of abstract methods */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b="1" dirty="0">
                <a:latin typeface="Times New Roman" panose="02020603050405020304" pitchFamily="18" charset="0"/>
              </a:rPr>
              <a:t>void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</a:rPr>
              <a:t>initializeGame</a:t>
            </a:r>
            <a:r>
              <a:rPr lang="en-US" altLang="en-US" sz="1400" dirty="0">
                <a:latin typeface="Times New Roman" panose="02020603050405020304" pitchFamily="18" charset="0"/>
              </a:rPr>
              <a:t>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</a:t>
            </a:r>
            <a:r>
              <a:rPr lang="en-US" altLang="en-US" sz="1400" i="1" dirty="0">
                <a:latin typeface="Times New Roman" panose="02020603050405020304" pitchFamily="18" charset="0"/>
              </a:rPr>
              <a:t>// Initialize players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</a:t>
            </a:r>
            <a:r>
              <a:rPr lang="en-US" altLang="en-US" sz="1400" i="1" dirty="0">
                <a:latin typeface="Times New Roman" panose="02020603050405020304" pitchFamily="18" charset="0"/>
              </a:rPr>
              <a:t>// Initialize money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b="1" dirty="0">
                <a:latin typeface="Times New Roman" panose="02020603050405020304" pitchFamily="18" charset="0"/>
              </a:rPr>
              <a:t>void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</a:rPr>
              <a:t>makePlay</a:t>
            </a:r>
            <a:r>
              <a:rPr lang="en-US" altLang="en-US" sz="1400" dirty="0">
                <a:latin typeface="Times New Roman" panose="02020603050405020304" pitchFamily="18" charset="0"/>
              </a:rPr>
              <a:t>(</a:t>
            </a:r>
            <a:r>
              <a:rPr lang="en-US" altLang="en-US" sz="1400" b="1" dirty="0" err="1">
                <a:latin typeface="Times New Roman" panose="02020603050405020304" pitchFamily="18" charset="0"/>
              </a:rPr>
              <a:t>int</a:t>
            </a:r>
            <a:r>
              <a:rPr lang="en-US" altLang="en-US" sz="1400" dirty="0">
                <a:latin typeface="Times New Roman" panose="02020603050405020304" pitchFamily="18" charset="0"/>
              </a:rPr>
              <a:t> player)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</a:t>
            </a:r>
            <a:r>
              <a:rPr lang="en-US" altLang="en-US" sz="1400" i="1" dirty="0">
                <a:latin typeface="Times New Roman" panose="02020603050405020304" pitchFamily="18" charset="0"/>
              </a:rPr>
              <a:t>// Process one turn of player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b="1" dirty="0" err="1">
                <a:latin typeface="Times New Roman" panose="02020603050405020304" pitchFamily="18" charset="0"/>
              </a:rPr>
              <a:t>boolean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</a:rPr>
              <a:t>endOfGame</a:t>
            </a:r>
            <a:r>
              <a:rPr lang="en-US" altLang="en-US" sz="1400" dirty="0">
                <a:latin typeface="Times New Roman" panose="02020603050405020304" pitchFamily="18" charset="0"/>
              </a:rPr>
              <a:t>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</a:t>
            </a:r>
            <a:r>
              <a:rPr lang="en-US" altLang="en-US" sz="1400" i="1" dirty="0">
                <a:latin typeface="Times New Roman" panose="02020603050405020304" pitchFamily="18" charset="0"/>
              </a:rPr>
              <a:t>// Return true if game is over 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</a:t>
            </a:r>
            <a:r>
              <a:rPr lang="en-US" altLang="en-US" sz="1400" i="1" dirty="0">
                <a:latin typeface="Times New Roman" panose="02020603050405020304" pitchFamily="18" charset="0"/>
              </a:rPr>
              <a:t>// according to Monopoly rules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b="1" dirty="0">
                <a:latin typeface="Times New Roman" panose="02020603050405020304" pitchFamily="18" charset="0"/>
              </a:rPr>
              <a:t>void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</a:rPr>
              <a:t>printWinner</a:t>
            </a:r>
            <a:r>
              <a:rPr lang="en-US" altLang="en-US" sz="1400" dirty="0">
                <a:latin typeface="Times New Roman" panose="02020603050405020304" pitchFamily="18" charset="0"/>
              </a:rPr>
              <a:t>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</a:t>
            </a:r>
            <a:r>
              <a:rPr lang="en-US" altLang="en-US" sz="1400" i="1" dirty="0">
                <a:latin typeface="Times New Roman" panose="02020603050405020304" pitchFamily="18" charset="0"/>
              </a:rPr>
              <a:t>// Display who won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i="1" dirty="0">
                <a:latin typeface="Times New Roman" panose="02020603050405020304" pitchFamily="18" charset="0"/>
              </a:rPr>
              <a:t>/* Specific methods for the Monopoly game. */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i="1" dirty="0">
                <a:latin typeface="Times New Roman" panose="02020603050405020304" pitchFamily="18" charset="0"/>
              </a:rPr>
              <a:t>// ...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458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7FBD-E79D-6D45-81B0-4A2AB7FF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with the Template Method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E322-5CD3-8A4F-8E46-623C6EA63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66897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Make the similar code as similar as possible in the classes that duplicate it</a:t>
            </a:r>
          </a:p>
          <a:p>
            <a:pPr marL="914400" lvl="1" indent="-514350"/>
            <a:r>
              <a:rPr lang="en-US" sz="1600" dirty="0"/>
              <a:t>Similar code diverges unnecessarily over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 common base class for all classes with similar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Put one copy of the similar code/method(s) in the parent (this becomes the template method)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Identify and extract what needs to vary by subclass</a:t>
            </a:r>
          </a:p>
          <a:p>
            <a:pPr marL="914400" lvl="1" indent="-514350"/>
            <a:r>
              <a:rPr lang="en-US" sz="1800" dirty="0"/>
              <a:t>Create abstract methods for the code that needs to vary</a:t>
            </a:r>
          </a:p>
          <a:p>
            <a:pPr marL="914400" lvl="1" indent="-514350"/>
            <a:r>
              <a:rPr lang="en-US" sz="1800" dirty="0"/>
              <a:t>Replace the code that needs to vary with calls to the abstract methods in the template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Override the abstract methods in the subclasses with their version of the varying code (pulled out of their copy of the template method override(s))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Delete the template method override(s) in the subclasses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8A8B7-C0D5-F24E-A1B6-8714F5B6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4DB8E-5AC5-41CC-90E8-C37368C9370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010400" cy="871538"/>
          </a:xfrm>
        </p:spPr>
        <p:txBody>
          <a:bodyPr/>
          <a:lstStyle/>
          <a:p>
            <a:r>
              <a:rPr lang="en-US"/>
              <a:t>Sample Output</a:t>
            </a:r>
          </a:p>
        </p:txBody>
      </p:sp>
      <p:sp>
        <p:nvSpPr>
          <p:cNvPr id="582659" name="Text Box 3"/>
          <p:cNvSpPr txBox="1">
            <a:spLocks noChangeArrowheads="1"/>
          </p:cNvSpPr>
          <p:nvPr/>
        </p:nvSpPr>
        <p:spPr bwMode="auto">
          <a:xfrm>
            <a:off x="1524000" y="2362200"/>
            <a:ext cx="5943600" cy="2320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2909888" indent="-2909888" defTabSz="977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Monotype Sorts" pitchFamily="2" charset="2"/>
              <a:buNone/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800">
                <a:latin typeface="Lucida Console" pitchFamily="49" charset="0"/>
              </a:rPr>
              <a:t>Rental Record for Dinsdale Pirhana</a:t>
            </a:r>
          </a:p>
          <a:p>
            <a:pPr marL="2909888" indent="-2909888" defTabSz="977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Monotype Sorts" pitchFamily="2" charset="2"/>
              <a:buNone/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800">
                <a:latin typeface="Lucida Console" pitchFamily="49" charset="0"/>
              </a:rPr>
              <a:t>	Monty Python and the Holy Grail	3.5</a:t>
            </a:r>
          </a:p>
          <a:p>
            <a:pPr marL="2909888" indent="-2909888" defTabSz="977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Monotype Sorts" pitchFamily="2" charset="2"/>
              <a:buNone/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800">
                <a:latin typeface="Lucida Console" pitchFamily="49" charset="0"/>
              </a:rPr>
              <a:t>	Star Trek 27	6</a:t>
            </a:r>
          </a:p>
          <a:p>
            <a:pPr marL="2909888" indent="-2909888" defTabSz="977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Monotype Sorts" pitchFamily="2" charset="2"/>
              <a:buNone/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800">
                <a:latin typeface="Lucida Console" pitchFamily="49" charset="0"/>
              </a:rPr>
              <a:t>	Star Wars 3.2	3</a:t>
            </a:r>
          </a:p>
          <a:p>
            <a:pPr marL="2909888" indent="-2909888" defTabSz="977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Monotype Sorts" pitchFamily="2" charset="2"/>
              <a:buNone/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800">
                <a:latin typeface="Lucida Console" pitchFamily="49" charset="0"/>
              </a:rPr>
              <a:t>	Wallace and Gromit	6</a:t>
            </a:r>
          </a:p>
          <a:p>
            <a:pPr marL="2909888" indent="-2909888" defTabSz="977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Monotype Sorts" pitchFamily="2" charset="2"/>
              <a:buNone/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800">
                <a:latin typeface="Lucida Console" pitchFamily="49" charset="0"/>
              </a:rPr>
              <a:t>Amount owed is 18.5</a:t>
            </a:r>
          </a:p>
          <a:p>
            <a:pPr marL="2909888" indent="-2909888" defTabSz="977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Monotype Sorts" pitchFamily="2" charset="2"/>
              <a:buNone/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800">
                <a:latin typeface="Lucida Console" pitchFamily="49" charset="0"/>
              </a:rPr>
              <a:t>You earned 5 frequent renter points</a:t>
            </a:r>
          </a:p>
        </p:txBody>
      </p:sp>
    </p:spTree>
    <p:extLst>
      <p:ext uri="{BB962C8B-B14F-4D97-AF65-F5344CB8AC3E}">
        <p14:creationId xmlns:p14="http://schemas.microsoft.com/office/powerpoint/2010/main" val="20208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82000" cy="490538"/>
          </a:xfrm>
        </p:spPr>
        <p:txBody>
          <a:bodyPr/>
          <a:lstStyle/>
          <a:p>
            <a:r>
              <a:rPr lang="en-US"/>
              <a:t>Similar Statement Methods</a:t>
            </a:r>
          </a:p>
        </p:txBody>
      </p:sp>
      <p:sp>
        <p:nvSpPr>
          <p:cNvPr id="626691" name="Rectangle 3"/>
          <p:cNvSpPr>
            <a:spLocks noChangeArrowheads="1"/>
          </p:cNvSpPr>
          <p:nvPr/>
        </p:nvSpPr>
        <p:spPr bwMode="auto">
          <a:xfrm>
            <a:off x="731838" y="1219200"/>
            <a:ext cx="8412162" cy="5386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 public String statement() {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Enumeration rentals = _</a:t>
            </a:r>
            <a:r>
              <a:rPr lang="en-US" sz="1200" b="1" dirty="0" err="1">
                <a:latin typeface="Lucida Console" pitchFamily="49" charset="0"/>
              </a:rPr>
              <a:t>rentals.elements</a:t>
            </a:r>
            <a:r>
              <a:rPr lang="en-US" sz="1200" b="1" dirty="0">
                <a:latin typeface="Lucida Console" pitchFamily="49" charset="0"/>
              </a:rPr>
              <a:t>();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String result = "Rental Record for " + </a:t>
            </a:r>
            <a:r>
              <a:rPr lang="en-US" sz="1200" b="1" dirty="0" err="1">
                <a:latin typeface="Lucida Console" pitchFamily="49" charset="0"/>
              </a:rPr>
              <a:t>getName</a:t>
            </a:r>
            <a:r>
              <a:rPr lang="en-US" sz="1200" b="1" dirty="0">
                <a:latin typeface="Lucida Console" pitchFamily="49" charset="0"/>
              </a:rPr>
              <a:t>() + "\n";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while (</a:t>
            </a:r>
            <a:r>
              <a:rPr lang="en-US" sz="1200" b="1" dirty="0" err="1">
                <a:latin typeface="Lucida Console" pitchFamily="49" charset="0"/>
              </a:rPr>
              <a:t>rentals.hasMoreElements</a:t>
            </a:r>
            <a:r>
              <a:rPr lang="en-US" sz="1200" b="1" dirty="0">
                <a:latin typeface="Lucida Console" pitchFamily="49" charset="0"/>
              </a:rPr>
              <a:t>()) {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	Rental each = (Rental) </a:t>
            </a:r>
            <a:r>
              <a:rPr lang="en-US" sz="1200" b="1" dirty="0" err="1">
                <a:latin typeface="Lucida Console" pitchFamily="49" charset="0"/>
              </a:rPr>
              <a:t>rentals.nextElement</a:t>
            </a:r>
            <a:r>
              <a:rPr lang="en-US" sz="1200" b="1" dirty="0">
                <a:latin typeface="Lucida Console" pitchFamily="49" charset="0"/>
              </a:rPr>
              <a:t>();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	result += "\t" + </a:t>
            </a:r>
            <a:r>
              <a:rPr lang="en-US" sz="1200" b="1" dirty="0" err="1">
                <a:latin typeface="Lucida Console" pitchFamily="49" charset="0"/>
              </a:rPr>
              <a:t>each.getMovie</a:t>
            </a:r>
            <a:r>
              <a:rPr lang="en-US" sz="1200" b="1" dirty="0">
                <a:latin typeface="Lucida Console" pitchFamily="49" charset="0"/>
              </a:rPr>
              <a:t>().</a:t>
            </a:r>
            <a:r>
              <a:rPr lang="en-US" sz="1200" b="1" dirty="0" err="1">
                <a:latin typeface="Lucida Console" pitchFamily="49" charset="0"/>
              </a:rPr>
              <a:t>getTitle</a:t>
            </a:r>
            <a:r>
              <a:rPr lang="en-US" sz="1200" b="1" dirty="0">
                <a:latin typeface="Lucida Console" pitchFamily="49" charset="0"/>
              </a:rPr>
              <a:t>()+ "\t" + 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		</a:t>
            </a:r>
            <a:r>
              <a:rPr lang="en-US" sz="1200" b="1" dirty="0" err="1">
                <a:latin typeface="Lucida Console" pitchFamily="49" charset="0"/>
              </a:rPr>
              <a:t>String.valueOf</a:t>
            </a:r>
            <a:r>
              <a:rPr lang="en-US" sz="1200" b="1" dirty="0">
                <a:latin typeface="Lucida Console" pitchFamily="49" charset="0"/>
              </a:rPr>
              <a:t>(</a:t>
            </a:r>
            <a:r>
              <a:rPr lang="en-US" sz="1200" b="1" dirty="0" err="1">
                <a:latin typeface="Lucida Console" pitchFamily="49" charset="0"/>
              </a:rPr>
              <a:t>each.getCharge</a:t>
            </a:r>
            <a:r>
              <a:rPr lang="en-US" sz="1200" b="1" dirty="0">
                <a:latin typeface="Lucida Console" pitchFamily="49" charset="0"/>
              </a:rPr>
              <a:t>()) + "\n";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        }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result += "Amount owed is " + </a:t>
            </a:r>
            <a:r>
              <a:rPr lang="en-US" sz="1200" b="1" dirty="0" err="1">
                <a:latin typeface="Lucida Console" pitchFamily="49" charset="0"/>
              </a:rPr>
              <a:t>String.valueOf</a:t>
            </a:r>
            <a:r>
              <a:rPr lang="en-US" sz="1200" b="1" dirty="0">
                <a:latin typeface="Lucida Console" pitchFamily="49" charset="0"/>
              </a:rPr>
              <a:t>(</a:t>
            </a:r>
            <a:r>
              <a:rPr lang="en-US" sz="1200" b="1" dirty="0" err="1">
                <a:latin typeface="Lucida Console" pitchFamily="49" charset="0"/>
              </a:rPr>
              <a:t>getTotalCharge</a:t>
            </a:r>
            <a:r>
              <a:rPr lang="en-US" sz="1200" b="1" dirty="0">
                <a:latin typeface="Lucida Console" pitchFamily="49" charset="0"/>
              </a:rPr>
              <a:t>()) + "\n";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result += "You earned " + </a:t>
            </a:r>
            <a:r>
              <a:rPr lang="en-US" sz="1200" b="1" dirty="0" err="1">
                <a:latin typeface="Lucida Console" pitchFamily="49" charset="0"/>
              </a:rPr>
              <a:t>String.valueOf</a:t>
            </a:r>
            <a:r>
              <a:rPr lang="en-US" sz="1200" b="1" dirty="0">
                <a:latin typeface="Lucida Console" pitchFamily="49" charset="0"/>
              </a:rPr>
              <a:t>(</a:t>
            </a:r>
            <a:r>
              <a:rPr lang="en-US" sz="1200" b="1" dirty="0" err="1">
                <a:latin typeface="Lucida Console" pitchFamily="49" charset="0"/>
              </a:rPr>
              <a:t>getTotalFrequentRenterPoints</a:t>
            </a:r>
            <a:r>
              <a:rPr lang="en-US" sz="1200" b="1" dirty="0">
                <a:latin typeface="Lucida Console" pitchFamily="49" charset="0"/>
              </a:rPr>
              <a:t>()) + 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			" frequent renter points";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return result;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}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endParaRPr lang="en-US" sz="1200" b="1" dirty="0">
              <a:latin typeface="Lucida Console" pitchFamily="49" charset="0"/>
            </a:endParaRP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public String </a:t>
            </a:r>
            <a:r>
              <a:rPr lang="en-US" sz="1200" b="1" dirty="0" err="1">
                <a:latin typeface="Lucida Console" pitchFamily="49" charset="0"/>
              </a:rPr>
              <a:t>htmlStatement</a:t>
            </a:r>
            <a:r>
              <a:rPr lang="en-US" sz="1200" b="1" dirty="0">
                <a:latin typeface="Lucida Console" pitchFamily="49" charset="0"/>
              </a:rPr>
              <a:t>() {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Enumeration rentals = _</a:t>
            </a:r>
            <a:r>
              <a:rPr lang="en-US" sz="1200" b="1" dirty="0" err="1">
                <a:latin typeface="Lucida Console" pitchFamily="49" charset="0"/>
              </a:rPr>
              <a:t>rentals.elements</a:t>
            </a:r>
            <a:r>
              <a:rPr lang="en-US" sz="1200" b="1" dirty="0">
                <a:latin typeface="Lucida Console" pitchFamily="49" charset="0"/>
              </a:rPr>
              <a:t>();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String result = "&lt;H1&gt;Rentals for &lt;EM&gt;" + </a:t>
            </a:r>
            <a:r>
              <a:rPr lang="en-US" sz="1200" b="1" dirty="0" err="1">
                <a:latin typeface="Lucida Console" pitchFamily="49" charset="0"/>
              </a:rPr>
              <a:t>getName</a:t>
            </a:r>
            <a:r>
              <a:rPr lang="en-US" sz="1200" b="1" dirty="0">
                <a:latin typeface="Lucida Console" pitchFamily="49" charset="0"/>
              </a:rPr>
              <a:t>() + "&lt;/EM&gt;&lt;/H1&gt;&lt;P&gt;\n";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while (</a:t>
            </a:r>
            <a:r>
              <a:rPr lang="en-US" sz="1200" b="1" dirty="0" err="1">
                <a:latin typeface="Lucida Console" pitchFamily="49" charset="0"/>
              </a:rPr>
              <a:t>rentals.hasMoreElements</a:t>
            </a:r>
            <a:r>
              <a:rPr lang="en-US" sz="1200" b="1" dirty="0">
                <a:latin typeface="Lucida Console" pitchFamily="49" charset="0"/>
              </a:rPr>
              <a:t>()) {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	Rental each = (Rental) </a:t>
            </a:r>
            <a:r>
              <a:rPr lang="en-US" sz="1200" b="1" dirty="0" err="1">
                <a:latin typeface="Lucida Console" pitchFamily="49" charset="0"/>
              </a:rPr>
              <a:t>rentals.nextElement</a:t>
            </a:r>
            <a:r>
              <a:rPr lang="en-US" sz="1200" b="1" dirty="0">
                <a:latin typeface="Lucida Console" pitchFamily="49" charset="0"/>
              </a:rPr>
              <a:t>();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	result += </a:t>
            </a:r>
            <a:r>
              <a:rPr lang="en-US" sz="1200" b="1" dirty="0" err="1">
                <a:latin typeface="Lucida Console" pitchFamily="49" charset="0"/>
              </a:rPr>
              <a:t>each.getMovie</a:t>
            </a:r>
            <a:r>
              <a:rPr lang="en-US" sz="1200" b="1" dirty="0">
                <a:latin typeface="Lucida Console" pitchFamily="49" charset="0"/>
              </a:rPr>
              <a:t>().</a:t>
            </a:r>
            <a:r>
              <a:rPr lang="en-US" sz="1200" b="1" dirty="0" err="1">
                <a:latin typeface="Lucida Console" pitchFamily="49" charset="0"/>
              </a:rPr>
              <a:t>getTitle</a:t>
            </a:r>
            <a:r>
              <a:rPr lang="en-US" sz="1200" b="1" dirty="0">
                <a:latin typeface="Lucida Console" pitchFamily="49" charset="0"/>
              </a:rPr>
              <a:t>()+ ": " +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	</a:t>
            </a:r>
            <a:r>
              <a:rPr lang="en-US" sz="1200" b="1" dirty="0" err="1">
                <a:latin typeface="Lucida Console" pitchFamily="49" charset="0"/>
              </a:rPr>
              <a:t>String.valueOf</a:t>
            </a:r>
            <a:r>
              <a:rPr lang="en-US" sz="1200" b="1" dirty="0">
                <a:latin typeface="Lucida Console" pitchFamily="49" charset="0"/>
              </a:rPr>
              <a:t>(</a:t>
            </a:r>
            <a:r>
              <a:rPr lang="en-US" sz="1200" b="1" dirty="0" err="1">
                <a:latin typeface="Lucida Console" pitchFamily="49" charset="0"/>
              </a:rPr>
              <a:t>each.getCharge</a:t>
            </a:r>
            <a:r>
              <a:rPr lang="en-US" sz="1200" b="1" dirty="0">
                <a:latin typeface="Lucida Console" pitchFamily="49" charset="0"/>
              </a:rPr>
              <a:t>()) + "&lt;BR&gt;\n";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}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result +=  "&lt;P&gt;You owe &lt;EM&gt;" + 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	</a:t>
            </a:r>
            <a:r>
              <a:rPr lang="en-US" sz="1200" b="1" dirty="0" err="1">
                <a:latin typeface="Lucida Console" pitchFamily="49" charset="0"/>
              </a:rPr>
              <a:t>String.valueOf</a:t>
            </a:r>
            <a:r>
              <a:rPr lang="en-US" sz="1200" b="1" dirty="0">
                <a:latin typeface="Lucida Console" pitchFamily="49" charset="0"/>
              </a:rPr>
              <a:t>(</a:t>
            </a:r>
            <a:r>
              <a:rPr lang="en-US" sz="1200" b="1" dirty="0" err="1">
                <a:latin typeface="Lucida Console" pitchFamily="49" charset="0"/>
              </a:rPr>
              <a:t>getTotalCharge</a:t>
            </a:r>
            <a:r>
              <a:rPr lang="en-US" sz="1200" b="1" dirty="0">
                <a:latin typeface="Lucida Console" pitchFamily="49" charset="0"/>
              </a:rPr>
              <a:t>()) + "&lt;/EM&gt;&lt;P&gt;\n";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result += "On this rental you earned &lt;EM&gt;" +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	</a:t>
            </a:r>
            <a:r>
              <a:rPr lang="en-US" sz="1200" b="1" dirty="0" err="1">
                <a:latin typeface="Lucida Console" pitchFamily="49" charset="0"/>
              </a:rPr>
              <a:t>String.valueOf</a:t>
            </a:r>
            <a:r>
              <a:rPr lang="en-US" sz="1200" b="1" dirty="0">
                <a:latin typeface="Lucida Console" pitchFamily="49" charset="0"/>
              </a:rPr>
              <a:t>(</a:t>
            </a:r>
            <a:r>
              <a:rPr lang="en-US" sz="1200" b="1" dirty="0" err="1">
                <a:latin typeface="Lucida Console" pitchFamily="49" charset="0"/>
              </a:rPr>
              <a:t>getTotalFrequentRenterPoints</a:t>
            </a:r>
            <a:r>
              <a:rPr lang="en-US" sz="1200" b="1" dirty="0">
                <a:latin typeface="Lucida Console" pitchFamily="49" charset="0"/>
              </a:rPr>
              <a:t>()) +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	"&lt;/EM&gt; frequent renter points&lt;P&gt;";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return result;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} </a:t>
            </a:r>
            <a:endParaRPr lang="en-US" sz="1200" b="1" noProof="1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5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could you get rid of the duplication using the Strategy pattern?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4DB8E-5AC5-41CC-90E8-C37368C9370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8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could you get rid of the duplication using the Strategy pattern?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4DB8E-5AC5-41CC-90E8-C37368C9370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86933" y="17526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interface </a:t>
            </a:r>
            <a:r>
              <a:rPr lang="en-US" sz="1200" dirty="0" err="1"/>
              <a:t>StatementBuilder</a:t>
            </a:r>
            <a:r>
              <a:rPr lang="en-US" sz="1200" dirty="0"/>
              <a:t> </a:t>
            </a:r>
            <a:r>
              <a:rPr lang="en-US" sz="1200" dirty="0" smtClean="0"/>
              <a:t>{</a:t>
            </a:r>
            <a:endParaRPr lang="en-US" sz="1200" dirty="0"/>
          </a:p>
          <a:p>
            <a:r>
              <a:rPr lang="en-US" sz="1200" dirty="0" smtClean="0"/>
              <a:t>    String </a:t>
            </a:r>
            <a:r>
              <a:rPr lang="en-US" sz="1200" dirty="0" err="1"/>
              <a:t>headerString</a:t>
            </a:r>
            <a:r>
              <a:rPr lang="en-US" sz="1200" dirty="0"/>
              <a:t>(Customer </a:t>
            </a:r>
            <a:r>
              <a:rPr lang="en-US" sz="1200" dirty="0" err="1"/>
              <a:t>aCustomer</a:t>
            </a:r>
            <a:r>
              <a:rPr lang="en-US" sz="1200" dirty="0"/>
              <a:t>);</a:t>
            </a:r>
          </a:p>
          <a:p>
            <a:r>
              <a:rPr lang="en-US" sz="1200" dirty="0" smtClean="0"/>
              <a:t>    String </a:t>
            </a:r>
            <a:r>
              <a:rPr lang="en-US" sz="1200" dirty="0" err="1"/>
              <a:t>eachRentalString</a:t>
            </a:r>
            <a:r>
              <a:rPr lang="en-US" sz="1200" dirty="0"/>
              <a:t> (Rental </a:t>
            </a:r>
            <a:r>
              <a:rPr lang="en-US" sz="1200" dirty="0" err="1"/>
              <a:t>aRental</a:t>
            </a:r>
            <a:r>
              <a:rPr lang="en-US" sz="1200" dirty="0"/>
              <a:t>);</a:t>
            </a:r>
          </a:p>
          <a:p>
            <a:r>
              <a:rPr lang="en-US" sz="1200" dirty="0" smtClean="0"/>
              <a:t>    String </a:t>
            </a:r>
            <a:r>
              <a:rPr lang="en-US" sz="1200" dirty="0" err="1"/>
              <a:t>footerString</a:t>
            </a:r>
            <a:r>
              <a:rPr lang="en-US" sz="1200" dirty="0"/>
              <a:t> (Customer </a:t>
            </a:r>
            <a:r>
              <a:rPr lang="en-US" sz="1200" dirty="0" err="1"/>
              <a:t>aCustomer</a:t>
            </a:r>
            <a:r>
              <a:rPr lang="en-US" sz="1200" dirty="0"/>
              <a:t>);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class Statement </a:t>
            </a:r>
            <a:r>
              <a:rPr lang="en-US" sz="1200" dirty="0" smtClean="0"/>
              <a:t>{</a:t>
            </a:r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  private </a:t>
            </a:r>
            <a:r>
              <a:rPr lang="en-US" sz="1200" dirty="0" err="1"/>
              <a:t>StatementBuilder</a:t>
            </a:r>
            <a:r>
              <a:rPr lang="en-US" sz="1200" dirty="0"/>
              <a:t> builder;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 smtClean="0"/>
              <a:t>    public </a:t>
            </a:r>
            <a:r>
              <a:rPr lang="en-US" sz="1200" dirty="0"/>
              <a:t>Statement(</a:t>
            </a:r>
            <a:r>
              <a:rPr lang="en-US" sz="1200" dirty="0" err="1"/>
              <a:t>StatementBuilder</a:t>
            </a:r>
            <a:r>
              <a:rPr lang="en-US" sz="1200" dirty="0"/>
              <a:t> builder) </a:t>
            </a:r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err="1" smtClean="0"/>
              <a:t>this.builder</a:t>
            </a:r>
            <a:r>
              <a:rPr lang="en-US" sz="1200" dirty="0" smtClean="0"/>
              <a:t> </a:t>
            </a:r>
            <a:r>
              <a:rPr lang="en-US" sz="1200" dirty="0"/>
              <a:t>= builder;</a:t>
            </a:r>
          </a:p>
          <a:p>
            <a:r>
              <a:rPr lang="en-US" sz="1200" dirty="0" smtClean="0"/>
              <a:t>    }</a:t>
            </a:r>
            <a:endParaRPr lang="en-US" sz="1200" dirty="0"/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public </a:t>
            </a:r>
            <a:r>
              <a:rPr lang="en-US" sz="1200" dirty="0"/>
              <a:t>String value(Customer </a:t>
            </a:r>
            <a:r>
              <a:rPr lang="en-US" sz="1200" dirty="0" err="1"/>
              <a:t>aCustomer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Enumeration rentals = </a:t>
            </a:r>
            <a:r>
              <a:rPr lang="en-US" sz="1200" dirty="0" err="1"/>
              <a:t>aCustomer.getRentals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String result = </a:t>
            </a:r>
            <a:r>
              <a:rPr lang="en-US" sz="1200" dirty="0" err="1"/>
              <a:t>builder.headerString</a:t>
            </a:r>
            <a:r>
              <a:rPr lang="en-US" sz="1200" dirty="0"/>
              <a:t>(</a:t>
            </a:r>
            <a:r>
              <a:rPr lang="en-US" sz="1200" dirty="0" err="1"/>
              <a:t>aCustomer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while (</a:t>
            </a:r>
            <a:r>
              <a:rPr lang="en-US" sz="1200" dirty="0" err="1"/>
              <a:t>rentals.hasMoreElements</a:t>
            </a:r>
            <a:r>
              <a:rPr lang="en-US" sz="1200" dirty="0"/>
              <a:t>()) {</a:t>
            </a:r>
          </a:p>
          <a:p>
            <a:r>
              <a:rPr lang="en-US" sz="1200" dirty="0"/>
              <a:t>            Rental each = (Rental) </a:t>
            </a:r>
            <a:r>
              <a:rPr lang="en-US" sz="1200" dirty="0" err="1"/>
              <a:t>rentals.nextElement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    result += </a:t>
            </a:r>
            <a:r>
              <a:rPr lang="en-US" sz="1200" dirty="0" err="1"/>
              <a:t>builder.eachRentalString</a:t>
            </a:r>
            <a:r>
              <a:rPr lang="en-US" sz="1200" dirty="0"/>
              <a:t>(each);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 result += </a:t>
            </a:r>
            <a:r>
              <a:rPr lang="en-US" sz="1200" dirty="0" err="1"/>
              <a:t>builder.footerString</a:t>
            </a:r>
            <a:r>
              <a:rPr lang="en-US" sz="1200" dirty="0"/>
              <a:t>(</a:t>
            </a:r>
            <a:r>
              <a:rPr lang="en-US" sz="1200" dirty="0" err="1"/>
              <a:t>aCustomer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return result;</a:t>
            </a:r>
          </a:p>
          <a:p>
            <a:r>
              <a:rPr lang="en-US" sz="1200" dirty="0"/>
              <a:t>    </a:t>
            </a:r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195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could you get rid of the duplication using inheritance?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4DB8E-5AC5-41CC-90E8-C37368C9370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7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could you get rid of the duplication using inheritance?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4DB8E-5AC5-41CC-90E8-C37368C9370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86933" y="17526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a</a:t>
            </a:r>
            <a:r>
              <a:rPr lang="en-US" sz="1200" dirty="0" smtClean="0"/>
              <a:t>bstract class Statement {</a:t>
            </a:r>
          </a:p>
          <a:p>
            <a:r>
              <a:rPr lang="en-US" sz="1200" dirty="0" smtClean="0"/>
              <a:t>    public Statement() {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	</a:t>
            </a:r>
          </a:p>
          <a:p>
            <a:r>
              <a:rPr lang="en-US" sz="1200" dirty="0" smtClean="0"/>
              <a:t>    public String value(Customer </a:t>
            </a:r>
            <a:r>
              <a:rPr lang="en-US" sz="1200" dirty="0" err="1" smtClean="0"/>
              <a:t>aCustomer</a:t>
            </a:r>
            <a:r>
              <a:rPr lang="en-US" sz="1200" dirty="0" smtClean="0"/>
              <a:t>) {</a:t>
            </a:r>
          </a:p>
          <a:p>
            <a:r>
              <a:rPr lang="en-US" sz="1200" dirty="0" smtClean="0"/>
              <a:t>        Enumeration rentals = </a:t>
            </a:r>
            <a:r>
              <a:rPr lang="en-US" sz="1200" dirty="0" err="1" smtClean="0"/>
              <a:t>aCustomer.getRentals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        String result = </a:t>
            </a:r>
            <a:r>
              <a:rPr lang="en-US" sz="1200" dirty="0" err="1" smtClean="0"/>
              <a:t>builder.headerString</a:t>
            </a:r>
            <a:r>
              <a:rPr lang="en-US" sz="1200" dirty="0" smtClean="0"/>
              <a:t>(</a:t>
            </a:r>
            <a:r>
              <a:rPr lang="en-US" sz="1200" dirty="0" err="1" smtClean="0"/>
              <a:t>aCustomer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    while (</a:t>
            </a:r>
            <a:r>
              <a:rPr lang="en-US" sz="1200" dirty="0" err="1" smtClean="0"/>
              <a:t>rentals.hasMoreElements</a:t>
            </a:r>
            <a:r>
              <a:rPr lang="en-US" sz="1200" dirty="0" smtClean="0"/>
              <a:t>()) {</a:t>
            </a:r>
          </a:p>
          <a:p>
            <a:r>
              <a:rPr lang="en-US" sz="1200" dirty="0" smtClean="0"/>
              <a:t>            Rental each = (Rental) </a:t>
            </a:r>
            <a:r>
              <a:rPr lang="en-US" sz="1200" dirty="0" err="1" smtClean="0"/>
              <a:t>rentals.nextElement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            result += </a:t>
            </a:r>
            <a:r>
              <a:rPr lang="en-US" sz="1200" dirty="0" err="1" smtClean="0"/>
              <a:t>builder.eachRentalString</a:t>
            </a:r>
            <a:r>
              <a:rPr lang="en-US" sz="1200" dirty="0" smtClean="0"/>
              <a:t>(each);</a:t>
            </a:r>
          </a:p>
          <a:p>
            <a:r>
              <a:rPr lang="en-US" sz="1200" dirty="0" smtClean="0"/>
              <a:t>        }</a:t>
            </a:r>
          </a:p>
          <a:p>
            <a:r>
              <a:rPr lang="en-US" sz="1200" dirty="0" smtClean="0"/>
              <a:t>        result += </a:t>
            </a:r>
            <a:r>
              <a:rPr lang="en-US" sz="1200" dirty="0" err="1" smtClean="0"/>
              <a:t>builder.footerString</a:t>
            </a:r>
            <a:r>
              <a:rPr lang="en-US" sz="1200" dirty="0" smtClean="0"/>
              <a:t>(</a:t>
            </a:r>
            <a:r>
              <a:rPr lang="en-US" sz="1200" dirty="0" err="1" smtClean="0"/>
              <a:t>aCustomer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    return result;</a:t>
            </a:r>
          </a:p>
          <a:p>
            <a:r>
              <a:rPr lang="en-US" sz="1200" dirty="0" smtClean="0"/>
              <a:t>    }</a:t>
            </a:r>
          </a:p>
          <a:p>
            <a:pPr marL="228600" lvl="2" indent="0" defTabSz="977900">
              <a:buFont typeface="Monotype Sorts" pitchFamily="2" charset="2"/>
              <a:buNone/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endParaRPr lang="en-US" sz="1200" noProof="1" smtClean="0"/>
          </a:p>
          <a:p>
            <a:pPr marL="228600" lvl="2" indent="0" defTabSz="977900">
              <a:buFont typeface="Monotype Sorts" pitchFamily="2" charset="2"/>
              <a:buNone/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noProof="1" smtClean="0">
                <a:cs typeface="Times New Roman" panose="02020603050405020304" pitchFamily="18" charset="0"/>
              </a:rPr>
              <a:t>abstract </a:t>
            </a:r>
            <a:r>
              <a:rPr lang="en-US" sz="1200" noProof="1">
                <a:cs typeface="Times New Roman" panose="02020603050405020304" pitchFamily="18" charset="0"/>
              </a:rPr>
              <a:t>String headerString(Customer aCustomer);</a:t>
            </a:r>
          </a:p>
          <a:p>
            <a:pPr marL="228600" lvl="2" indent="0" defTabSz="977900">
              <a:buFont typeface="Monotype Sorts" pitchFamily="2" charset="2"/>
              <a:buNone/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noProof="1">
                <a:cs typeface="Times New Roman" panose="02020603050405020304" pitchFamily="18" charset="0"/>
              </a:rPr>
              <a:t>	abstract String eachRentalString (Rental aRental);</a:t>
            </a:r>
          </a:p>
          <a:p>
            <a:pPr marL="228600" lvl="2" indent="0" defTabSz="977900">
              <a:buFont typeface="Monotype Sorts" pitchFamily="2" charset="2"/>
              <a:buNone/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noProof="1">
                <a:cs typeface="Times New Roman" panose="02020603050405020304" pitchFamily="18" charset="0"/>
              </a:rPr>
              <a:t>	abstract String footerString (Customer </a:t>
            </a:r>
            <a:r>
              <a:rPr lang="en-US" sz="1200" noProof="1">
                <a:cs typeface="Times New Roman" panose="02020603050405020304" pitchFamily="18" charset="0"/>
              </a:rPr>
              <a:t>aCustomer</a:t>
            </a:r>
            <a:r>
              <a:rPr lang="en-US" sz="1200" noProof="1" smtClean="0">
                <a:cs typeface="Times New Roman" panose="02020603050405020304" pitchFamily="18" charset="0"/>
              </a:rPr>
              <a:t>);</a:t>
            </a:r>
            <a:endParaRPr lang="en-US" sz="1200" dirty="0" smtClean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202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152400"/>
            <a:ext cx="6770511" cy="490538"/>
          </a:xfrm>
        </p:spPr>
        <p:txBody>
          <a:bodyPr/>
          <a:lstStyle/>
          <a:p>
            <a:r>
              <a:rPr lang="en-US" dirty="0"/>
              <a:t>Html and </a:t>
            </a:r>
            <a:r>
              <a:rPr lang="en-US" dirty="0" smtClean="0"/>
              <a:t>Text Subclasses</a:t>
            </a:r>
            <a:endParaRPr lang="en-US" dirty="0"/>
          </a:p>
        </p:txBody>
      </p:sp>
      <p:graphicFrame>
        <p:nvGraphicFramePr>
          <p:cNvPr id="633859" name="Object 3"/>
          <p:cNvGraphicFramePr>
            <a:graphicFrameLocks noChangeAspect="1"/>
          </p:cNvGraphicFramePr>
          <p:nvPr/>
        </p:nvGraphicFramePr>
        <p:xfrm>
          <a:off x="1828800" y="1600200"/>
          <a:ext cx="5715000" cy="410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1" name="VISIO" r:id="rId3" imgW="3440880" imgH="2469600" progId="Visio.Drawing.11">
                  <p:embed/>
                </p:oleObj>
              </mc:Choice>
              <mc:Fallback>
                <p:oleObj name="VISIO" r:id="rId3" imgW="3440880" imgH="2469600" progId="Visio.Drawing.11">
                  <p:embed/>
                  <p:pic>
                    <p:nvPicPr>
                      <p:cNvPr id="6338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00200"/>
                        <a:ext cx="5715000" cy="410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7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E2FDD1-E828-49F8-8E6F-89CD9ADB85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r>
              <a:rPr lang="en-US" sz="4000" dirty="0"/>
              <a:t>Template Method Pattern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6363"/>
            <a:ext cx="7772400" cy="48085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Code that is duplicated in multiple places should be centralized in one place (i.e., avoid duplication)</a:t>
            </a:r>
          </a:p>
          <a:p>
            <a:pPr lvl="1">
              <a:lnSpc>
                <a:spcPct val="80000"/>
              </a:lnSpc>
            </a:pPr>
            <a:r>
              <a:rPr lang="en-US" sz="1800" u="sng" dirty="0"/>
              <a:t>Composition</a:t>
            </a:r>
            <a:r>
              <a:rPr lang="en-US" sz="1800" dirty="0"/>
              <a:t>: Put common code in a method on a class to which multiple clients will delegate</a:t>
            </a:r>
          </a:p>
          <a:p>
            <a:pPr lvl="1">
              <a:lnSpc>
                <a:spcPct val="80000"/>
              </a:lnSpc>
            </a:pPr>
            <a:r>
              <a:rPr lang="en-US" sz="1800" u="sng" dirty="0"/>
              <a:t>Inheritance</a:t>
            </a:r>
            <a:r>
              <a:rPr lang="en-US" sz="1800" dirty="0"/>
              <a:t>: Put the common code in a method on a super-class, and make the clients sub-classes (i.e., clients inherit common code)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What if an algorithm is duplicated in several places, but the copies are SIMILAR rather than IDENTICAL?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Use the Template Method pattern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Put the common algorithm in a super-class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Clients inherit common code from super-class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Some steps of the algorithm are delegated to subclasses through polymorphic method calls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Subclasses customize the algorithm by implementing the delegated steps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33307</TotalTime>
  <Words>623</Words>
  <Application>Microsoft Office PowerPoint</Application>
  <PresentationFormat>On-screen Show (4:3)</PresentationFormat>
  <Paragraphs>184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Comic Sans MS</vt:lpstr>
      <vt:lpstr>Courier New</vt:lpstr>
      <vt:lpstr>Lucida Console</vt:lpstr>
      <vt:lpstr>Monotype Sorts</vt:lpstr>
      <vt:lpstr>Times New Roman</vt:lpstr>
      <vt:lpstr>Default Design</vt:lpstr>
      <vt:lpstr>VISIO</vt:lpstr>
      <vt:lpstr>Computer Science 340  Software Design &amp; Testing</vt:lpstr>
      <vt:lpstr>Sample Output</vt:lpstr>
      <vt:lpstr>Similar Statement Methods</vt:lpstr>
      <vt:lpstr>How could you get rid of the duplication using the Strategy pattern?</vt:lpstr>
      <vt:lpstr>How could you get rid of the duplication using the Strategy pattern?</vt:lpstr>
      <vt:lpstr>How could you get rid of the duplication using inheritance?</vt:lpstr>
      <vt:lpstr>How could you get rid of the duplication using inheritance?</vt:lpstr>
      <vt:lpstr>Html and Text Subclasses</vt:lpstr>
      <vt:lpstr>Template Method Pattern</vt:lpstr>
      <vt:lpstr>Template Method Pattern</vt:lpstr>
      <vt:lpstr>PowerPoint Presentation</vt:lpstr>
      <vt:lpstr>Refactoring with the Template Method Pattern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Patterns</dc:title>
  <dc:creator>Charles D. Knutson</dc:creator>
  <cp:lastModifiedBy>User</cp:lastModifiedBy>
  <cp:revision>564</cp:revision>
  <cp:lastPrinted>2018-11-29T17:48:25Z</cp:lastPrinted>
  <dcterms:created xsi:type="dcterms:W3CDTF">2000-02-03T22:40:59Z</dcterms:created>
  <dcterms:modified xsi:type="dcterms:W3CDTF">2019-12-04T19:45:31Z</dcterms:modified>
</cp:coreProperties>
</file>