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1" r:id="rId3"/>
    <p:sldId id="328" r:id="rId4"/>
    <p:sldId id="258" r:id="rId5"/>
    <p:sldId id="329" r:id="rId6"/>
    <p:sldId id="326" r:id="rId7"/>
    <p:sldId id="324" r:id="rId8"/>
    <p:sldId id="259" r:id="rId9"/>
    <p:sldId id="333" r:id="rId10"/>
    <p:sldId id="334" r:id="rId11"/>
    <p:sldId id="335" r:id="rId12"/>
    <p:sldId id="336" r:id="rId13"/>
    <p:sldId id="337" r:id="rId14"/>
    <p:sldId id="338" r:id="rId15"/>
    <p:sldId id="270" r:id="rId16"/>
    <p:sldId id="343" r:id="rId17"/>
    <p:sldId id="346" r:id="rId18"/>
    <p:sldId id="344" r:id="rId19"/>
    <p:sldId id="345" r:id="rId20"/>
    <p:sldId id="342" r:id="rId21"/>
    <p:sldId id="330" r:id="rId22"/>
    <p:sldId id="332" r:id="rId23"/>
    <p:sldId id="331" r:id="rId24"/>
    <p:sldId id="262" r:id="rId25"/>
    <p:sldId id="339" r:id="rId26"/>
    <p:sldId id="266" r:id="rId27"/>
    <p:sldId id="267" r:id="rId28"/>
    <p:sldId id="340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7"/>
  </p:normalViewPr>
  <p:slideViewPr>
    <p:cSldViewPr>
      <p:cViewPr varScale="1">
        <p:scale>
          <a:sx n="111" d="100"/>
          <a:sy n="111" d="100"/>
        </p:scale>
        <p:origin x="102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73C887F7-D602-48D1-8DA5-FED936F4AA81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F0BCCBE-139A-419B-BD43-0826F7735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4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0C9FA8C-9FFE-49E0-935B-A0B0D71865DD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43AAD190-7D4C-47EE-AC1E-0053AB50D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A3B26EAC-041D-9A4A-90E2-177040E208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B2AD577A-A4EB-CF49-A66E-2BD08DC00A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A4DF159A-E83C-6F4F-A461-2FAF527D5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7EF657-7235-514F-B698-9B7852C3A28A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03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D9606-F436-432F-A816-175D2558C4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D9606-F436-432F-A816-175D2558C4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8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D9606-F436-432F-A816-175D2558C4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D9606-F436-432F-A816-175D2558C4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EEC947D4-6215-6E49-8FDB-3593AF8D47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0E9653C-CC66-0A4C-B9F7-4F0698BF76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6EE20F4-B795-0E4F-8E81-F987F8B3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6831C2-67C7-B14B-9D5F-6635D38A54F7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6449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BA8A8FC9-5BC6-5040-AB2C-CB49A9BD8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FF6FBB08-3500-6C43-B276-DC627678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A0B39390-D08F-6C48-9051-1322F4563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C4C105-8DEC-7E44-BD63-F669800A356E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6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C84F2D8D-D233-3B44-B952-2CE3A84B3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058F5DF1-42D4-2943-B05E-C57E8F6B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E42C9CD1-21FF-4848-B5AD-FDDC987BE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84E9B7-1037-FD4F-95DA-B93C9820851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4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37B0489B-9F4C-184A-B3B2-5630CCD518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E54BDF6D-82E0-7247-8686-28F7C33A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B1C600C0-F4CD-7146-8F1A-45F2A58C7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D82FE2-8B84-F646-8CEA-71AC83ADD72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4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D190-7D4C-47EE-AC1E-0053AB50D5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664EA8E-B1C0-AB48-9A7E-CFE1F0B5AF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99AF8565-9EC4-2B40-8FD9-16226F23A9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9A366641-D091-B342-BE9B-0ADECD2C2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D87AEE-6BD4-BF4D-AFB9-F76A6EB2947E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0270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83B61E44-0311-2247-865E-0BA5A46A31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7D0A4645-1AA1-CF49-9E90-BEFAC4B8D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E27A45B2-87CB-3446-A840-CAE643DAB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278EBC-5EF8-1441-8729-DFD50ACFCB59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2962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45FE-F2D8-4D07-97A3-C2CD86A63E31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24EF-2558-4830-B3EE-06F782584EAD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7F9-BEB5-4E12-A1EE-6D56D97FD9D3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DEE3-78DA-4916-ADF5-9AF4EEBEF2DD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8B2-43CB-4B4A-8983-5634E492FE19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5B15-47F1-4A7D-9744-63DCBD5AE0C8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92BE-7C21-4DA6-92EA-2C4786E57CBF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48B1-9940-40F3-BA2E-DEAE8EC9067C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87F4-04C1-4C48-A1E2-5BC660FF4D37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2261-76A3-4618-8FC8-F9E82E9EB154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C09-120E-4A90-8651-2C6BC0D7AC4A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4B459A-88D6-40D6-A5A7-D1ACDA47552B}" type="datetime1">
              <a:rPr lang="en-US" smtClean="0"/>
              <a:pPr/>
              <a:t>9/7/2019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CCA2-C57E-AB4D-9018-C03EB2E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Layered Architecture: Scenario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18AE-F8BF-3D45-838D-65A91A33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224734" cy="4541520"/>
          </a:xfrm>
        </p:spPr>
        <p:txBody>
          <a:bodyPr/>
          <a:lstStyle/>
          <a:p>
            <a:pPr marL="377190" indent="-285750"/>
            <a:r>
              <a:rPr lang="en-US" altLang="en-US" sz="2000" dirty="0">
                <a:ea typeface="ＭＳ Ｐゴシック" panose="020B0600070205080204" pitchFamily="34" charset="-128"/>
              </a:rPr>
              <a:t>Request at Layer N travels down through successive layers until it reaches Layer J, which can satisfy the request without the help of Layer J-1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Layer J may cache previous results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Layer J may pre-fetches or pre-computes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0FDF-69A2-2844-9DE4-0DB2BA8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1F354E65-C7AB-D746-9FC6-E5F2994A5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08874"/>
              </p:ext>
            </p:extLst>
          </p:nvPr>
        </p:nvGraphicFramePr>
        <p:xfrm>
          <a:off x="5215334" y="1981200"/>
          <a:ext cx="3395266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Visio" r:id="rId3" imgW="939800" imgH="1238250" progId="Visio.Drawing.6">
                  <p:embed/>
                </p:oleObj>
              </mc:Choice>
              <mc:Fallback>
                <p:oleObj name="Visio" r:id="rId3" imgW="939800" imgH="1238250" progId="Visio.Drawing.6">
                  <p:embed/>
                  <p:pic>
                    <p:nvPicPr>
                      <p:cNvPr id="27651" name="Object 10">
                        <a:extLst>
                          <a:ext uri="{FF2B5EF4-FFF2-40B4-BE49-F238E27FC236}">
                            <a16:creationId xmlns:a16="http://schemas.microsoft.com/office/drawing/2014/main" id="{59C76DAA-5F4D-A646-8572-8009AB377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334" y="1981200"/>
                        <a:ext cx="3395266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0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DD1E-51BA-CA4F-89F9-BAE33913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Layered Architecture: Scenario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99FF-D0FD-3E44-B62C-17FE7E65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343400" cy="4389120"/>
          </a:xfrm>
        </p:spPr>
        <p:txBody>
          <a:bodyPr>
            <a:normAutofit fontScale="92500"/>
          </a:bodyPr>
          <a:lstStyle/>
          <a:p>
            <a:pPr marL="377190" indent="-285750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Events generated at Layer 1 travel up through successive layers, finally reaching Layer N</a:t>
            </a:r>
          </a:p>
          <a:p>
            <a:pPr marL="377190" indent="-285750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Interrupt generated by device driver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Asynchronous I/O operation completes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Signal received from OS</a:t>
            </a:r>
          </a:p>
          <a:p>
            <a:pPr marL="377190" indent="-285750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Event may stop before reaching Layer N if it can be handled by some intermediate layer</a:t>
            </a:r>
          </a:p>
          <a:p>
            <a:pPr marL="377190" indent="-285750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Multiple events at Layer J may be combined into a single higher-level event which is sent to Layer J+1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16D8-671B-0D45-9E92-9347EC92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7263266-10B2-7543-A15B-BE9F000D1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88795"/>
              </p:ext>
            </p:extLst>
          </p:nvPr>
        </p:nvGraphicFramePr>
        <p:xfrm>
          <a:off x="5238353" y="2011680"/>
          <a:ext cx="3372247" cy="44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Visio" r:id="rId3" imgW="939800" imgH="1238250" progId="Visio.Drawing.6">
                  <p:embed/>
                </p:oleObj>
              </mc:Choice>
              <mc:Fallback>
                <p:oleObj name="Visio" r:id="rId3" imgW="939800" imgH="1238250" progId="Visio.Drawing.6">
                  <p:embed/>
                  <p:pic>
                    <p:nvPicPr>
                      <p:cNvPr id="29699" name="Object 7">
                        <a:extLst>
                          <a:ext uri="{FF2B5EF4-FFF2-40B4-BE49-F238E27FC236}">
                            <a16:creationId xmlns:a16="http://schemas.microsoft.com/office/drawing/2014/main" id="{F0D8E395-8586-264D-983E-22CE47E2B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353" y="2011680"/>
                        <a:ext cx="3372247" cy="446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1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B7B6-7155-A446-BD26-4B9D6A54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Relaxed vs. Strict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FB76-2BBE-9740-B6AA-B78AAC57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r>
              <a:rPr lang="en-US" b="1" dirty="0"/>
              <a:t>Strict Layered Architecture: </a:t>
            </a:r>
            <a:r>
              <a:rPr lang="en-US" dirty="0"/>
              <a:t>a layer may only have dependencies on the layer directly below it.</a:t>
            </a:r>
          </a:p>
          <a:p>
            <a:pPr lvl="1"/>
            <a:r>
              <a:rPr lang="en-US" dirty="0"/>
              <a:t>Common in network protocol stacks</a:t>
            </a:r>
          </a:p>
          <a:p>
            <a:r>
              <a:rPr lang="en-US" b="1" dirty="0"/>
              <a:t>Relaxed Layered Architecture: </a:t>
            </a:r>
            <a:r>
              <a:rPr lang="en-US" dirty="0"/>
              <a:t>a layer may have dependencies on any layer below it.</a:t>
            </a:r>
          </a:p>
          <a:p>
            <a:pPr lvl="1"/>
            <a:r>
              <a:rPr lang="en-US" dirty="0"/>
              <a:t>Common in business systems</a:t>
            </a:r>
          </a:p>
          <a:p>
            <a:r>
              <a:rPr lang="en-US" dirty="0"/>
              <a:t>Scenarios I – III are strict layered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F014E-7BE4-8048-943B-6D259B9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8B24697-7935-6D40-92DA-8F81AC6E4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Example: Networking Protocol Stacks</a:t>
            </a:r>
          </a:p>
        </p:txBody>
      </p:sp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090CACA7-D84F-6249-B19E-23B0A7DCF02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743633"/>
              </p:ext>
            </p:extLst>
          </p:nvPr>
        </p:nvGraphicFramePr>
        <p:xfrm>
          <a:off x="2362200" y="2133600"/>
          <a:ext cx="4343400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Visio" r:id="rId4" imgW="1339850" imgH="1231900" progId="Visio.Drawing.6">
                  <p:embed/>
                </p:oleObj>
              </mc:Choice>
              <mc:Fallback>
                <p:oleObj name="Visio" r:id="rId4" imgW="1339850" imgH="1231900" progId="Visio.Drawing.6">
                  <p:embed/>
                  <p:pic>
                    <p:nvPicPr>
                      <p:cNvPr id="41986" name="Object 4">
                        <a:extLst>
                          <a:ext uri="{FF2B5EF4-FFF2-40B4-BE49-F238E27FC236}">
                            <a16:creationId xmlns:a16="http://schemas.microsoft.com/office/drawing/2014/main" id="{090CACA7-D84F-6249-B19E-23B0A7DCF0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4343400" cy="399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1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06357271-3E35-8B45-BDC8-B466C87CD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Example: Virtual Machines - VMware</a:t>
            </a:r>
          </a:p>
        </p:txBody>
      </p:sp>
      <p:graphicFrame>
        <p:nvGraphicFramePr>
          <p:cNvPr id="39938" name="Object 7">
            <a:extLst>
              <a:ext uri="{FF2B5EF4-FFF2-40B4-BE49-F238E27FC236}">
                <a16:creationId xmlns:a16="http://schemas.microsoft.com/office/drawing/2014/main" id="{D87C658E-993D-2147-B389-7A2D65949D6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38869"/>
              </p:ext>
            </p:extLst>
          </p:nvPr>
        </p:nvGraphicFramePr>
        <p:xfrm>
          <a:off x="1676400" y="2476500"/>
          <a:ext cx="55626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Visio" r:id="rId4" imgW="1301750" imgH="869950" progId="Visio.Drawing.6">
                  <p:embed/>
                </p:oleObj>
              </mc:Choice>
              <mc:Fallback>
                <p:oleObj name="Visio" r:id="rId4" imgW="1301750" imgH="869950" progId="Visio.Drawing.6">
                  <p:embed/>
                  <p:pic>
                    <p:nvPicPr>
                      <p:cNvPr id="39938" name="Object 7">
                        <a:extLst>
                          <a:ext uri="{FF2B5EF4-FFF2-40B4-BE49-F238E27FC236}">
                            <a16:creationId xmlns:a16="http://schemas.microsoft.com/office/drawing/2014/main" id="{D87C658E-993D-2147-B389-7A2D65949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76500"/>
                        <a:ext cx="55626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69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DF6E9AF-8FE2-2A48-938F-0AE2002F9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Example: Virtual Machines - Java</a:t>
            </a:r>
          </a:p>
        </p:txBody>
      </p:sp>
      <p:graphicFrame>
        <p:nvGraphicFramePr>
          <p:cNvPr id="37890" name="Object 4">
            <a:extLst>
              <a:ext uri="{FF2B5EF4-FFF2-40B4-BE49-F238E27FC236}">
                <a16:creationId xmlns:a16="http://schemas.microsoft.com/office/drawing/2014/main" id="{749A9F3F-987A-8F4B-A6EF-31C59679B60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56995"/>
              </p:ext>
            </p:extLst>
          </p:nvPr>
        </p:nvGraphicFramePr>
        <p:xfrm>
          <a:off x="1905000" y="2514600"/>
          <a:ext cx="5486400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Visio" r:id="rId4" imgW="1555750" imgH="869950" progId="Visio.Drawing.6">
                  <p:embed/>
                </p:oleObj>
              </mc:Choice>
              <mc:Fallback>
                <p:oleObj name="Visio" r:id="rId4" imgW="1555750" imgH="869950" progId="Visio.Drawing.6">
                  <p:embed/>
                  <p:pic>
                    <p:nvPicPr>
                      <p:cNvPr id="37890" name="Object 4">
                        <a:extLst>
                          <a:ext uri="{FF2B5EF4-FFF2-40B4-BE49-F238E27FC236}">
                            <a16:creationId xmlns:a16="http://schemas.microsoft.com/office/drawing/2014/main" id="{749A9F3F-987A-8F4B-A6EF-31C59679B6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486400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38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Layers in Layered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722" y="1985788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 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Com. Endpoints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722" y="27432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Cases / 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722" y="35052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Model / Entities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722" y="4267200"/>
            <a:ext cx="4038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Frameworks, Libraries, Databases, 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587" y="5011198"/>
            <a:ext cx="5102536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722" y="5751425"/>
            <a:ext cx="5831878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2519188"/>
            <a:ext cx="0" cy="13670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5205" y="299271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43600" y="2519188"/>
            <a:ext cx="0" cy="13670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3009900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application-specific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6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Layers in Layered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1471" y="1968916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User Interface / Communication Endpoints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Code that directly interfaces with external users or systems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Example: User interface for bank loan officers, very specific to this application for loan officers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Uses  Cases / Business Logic / Application Logic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Code that implements the actual features of the application using the Domain Models / Entities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Example: Class that analyzes the likelihood a customer will default on a bank loan, specific to this application for loan officers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Domain Models / Entities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Code that models the core data and algorithms of the domain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Reusable in any application in the same domain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Example: Customer class that stores data and simple algorithms for bank customers, reusable in any bank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549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4441" y="481676"/>
            <a:ext cx="833582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CS 240 Family Map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722" y="1985788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Handlers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722" y="27432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722" y="35052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722" y="4267200"/>
            <a:ext cx="4038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library, SQLite, GSON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587" y="5011198"/>
            <a:ext cx="5102536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722" y="5751425"/>
            <a:ext cx="5831878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2519188"/>
            <a:ext cx="0" cy="13670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5205" y="299271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43600" y="2519188"/>
            <a:ext cx="0" cy="13670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3009900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application-specific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CS 240 Family Map Client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722" y="1985788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Android U.I.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722" y="27432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 in Activities / 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722" y="35052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722" y="4267200"/>
            <a:ext cx="4038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library, Android library, GSON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587" y="5011198"/>
            <a:ext cx="5102536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722" y="5751425"/>
            <a:ext cx="5831878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2519188"/>
            <a:ext cx="0" cy="13670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5205" y="299271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43600" y="2519188"/>
            <a:ext cx="0" cy="13670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3009900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application-specific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software architecture is and why we need it</a:t>
            </a:r>
          </a:p>
          <a:p>
            <a:r>
              <a:rPr lang="en-US" dirty="0"/>
              <a:t>Understand the basic concepts and benefits of layered software architecture</a:t>
            </a:r>
          </a:p>
          <a:p>
            <a:r>
              <a:rPr lang="en-US" dirty="0"/>
              <a:t>Be able to create a layered architecture with classes in appropriate layers</a:t>
            </a:r>
          </a:p>
          <a:p>
            <a:r>
              <a:rPr lang="en-US" dirty="0"/>
              <a:t>Be able to represent a layered architecture in a UML package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870A14-D617-704B-A655-008A5F195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237"/>
            <a:ext cx="6733794" cy="4945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2DED-10E9-8D41-84C4-FDF1CC9A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different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DB1-73F3-F44B-BF9E-8137F10B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Architecture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6BB4-E036-1F4C-BF09-9E6EF680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</a:t>
            </a:r>
          </a:p>
          <a:p>
            <a:pPr lvl="1"/>
            <a:r>
              <a:rPr lang="en-US" dirty="0"/>
              <a:t>Component Diagrams</a:t>
            </a:r>
          </a:p>
          <a:p>
            <a:pPr lvl="1"/>
            <a:r>
              <a:rPr lang="en-US" dirty="0"/>
              <a:t>Package Diagrams</a:t>
            </a:r>
          </a:p>
          <a:p>
            <a:r>
              <a:rPr lang="en-US" dirty="0"/>
              <a:t>Low-Level</a:t>
            </a:r>
          </a:p>
          <a:p>
            <a:pPr lvl="1"/>
            <a:r>
              <a:rPr lang="en-US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59D0-E156-6044-AC20-B0A0518E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4B40-C054-554D-AAF0-A29BFEF1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Component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16A6A-805D-4945-BE9D-B89CCDDC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EE486-D677-484F-A3D8-882BB5932A4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905000"/>
            <a:ext cx="83820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>
                <a:ea typeface="ＭＳ Ｐゴシック" panose="020B0600070205080204" pitchFamily="34" charset="-128"/>
              </a:rPr>
              <a:t>UML Component Diagrams can be used to show subsystems and dependencies between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C52E1-6CAD-8E48-96AA-4087B119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59817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26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55E451A-B1B8-5D4F-8076-6A2B04C4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UML Component Diagram (cont.)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65F79E7-01FE-2043-BC8F-596F8F78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852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35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Package Diagram</a:t>
            </a:r>
          </a:p>
        </p:txBody>
      </p:sp>
      <p:graphicFrame>
        <p:nvGraphicFramePr>
          <p:cNvPr id="2355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79662" y="2270125"/>
          <a:ext cx="4384675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Visio" r:id="rId4" imgW="4385160" imgH="3718800" progId="Visio.Drawing.11">
                  <p:embed/>
                </p:oleObj>
              </mc:Choice>
              <mc:Fallback>
                <p:oleObj name="Visio" r:id="rId4" imgW="4385160" imgH="3718800" progId="Visio.Drawing.11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2" y="2270125"/>
                        <a:ext cx="4384675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75AB741-E5F6-BB4C-9954-C83AF0D6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471BA133-22E0-9340-8E2E-5E05DE85D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Determine the number of layers (i.e., abstraction levels)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Name the layers and assign responsibilities to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Define the interface for each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handling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Part of a layer's interface is the set of errors it might 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errors returned by a layer should match its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Errors received from the layer below should be mapped into higher-level errors that are appropriate for the layer above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Low-level errors should not be allowed to "leak out" and become visible to high-level layers</a:t>
            </a:r>
          </a:p>
        </p:txBody>
      </p:sp>
    </p:spTree>
    <p:extLst>
      <p:ext uri="{BB962C8B-B14F-4D97-AF65-F5344CB8AC3E}">
        <p14:creationId xmlns:p14="http://schemas.microsoft.com/office/powerpoint/2010/main" val="351039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of concerns across layers</a:t>
            </a:r>
          </a:p>
          <a:p>
            <a:pPr lvl="1"/>
            <a:r>
              <a:rPr lang="en-US" dirty="0"/>
              <a:t>Reduces coupling: “a measure of how strongly one element is connected to, has knowledge of, or depends on other elements”</a:t>
            </a:r>
          </a:p>
          <a:p>
            <a:pPr lvl="1"/>
            <a:r>
              <a:rPr lang="en-US" dirty="0"/>
              <a:t>Improves cohesion: “a measure of how functionally related the operations of a software element are”</a:t>
            </a:r>
          </a:p>
          <a:p>
            <a:pPr lvl="1"/>
            <a:r>
              <a:rPr lang="en-US" dirty="0"/>
              <a:t>Increases reuse potential (some layers are reusable by multiple applications)</a:t>
            </a:r>
          </a:p>
          <a:p>
            <a:pPr lvl="1"/>
            <a:r>
              <a:rPr lang="en-US" dirty="0"/>
              <a:t>Increases clarity</a:t>
            </a:r>
          </a:p>
          <a:p>
            <a:r>
              <a:rPr lang="en-US" dirty="0"/>
              <a:t>Related complexity is encapsulated and decomposable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Layered Architecture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layers can be replaced with new implementations</a:t>
            </a:r>
          </a:p>
          <a:p>
            <a:r>
              <a:rPr lang="en-US" dirty="0"/>
              <a:t>Lower layers contain reusable functions</a:t>
            </a:r>
          </a:p>
          <a:p>
            <a:r>
              <a:rPr lang="en-US" dirty="0"/>
              <a:t>Some layers can be distributed (placed on different servers)</a:t>
            </a:r>
          </a:p>
          <a:p>
            <a:r>
              <a:rPr lang="en-US" dirty="0"/>
              <a:t>Development by teams is aided because of the logical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F9FA-6427-B240-AAFA-B02718C5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0FA0-2CC7-944D-AD90-99C8C9F3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Overhead involved in moving between layers may reduce efficiency</a:t>
            </a:r>
          </a:p>
          <a:p>
            <a:r>
              <a:rPr lang="en-US" dirty="0"/>
              <a:t>Dependency</a:t>
            </a:r>
          </a:p>
          <a:p>
            <a:pPr lvl="1"/>
            <a:r>
              <a:rPr lang="en-US" dirty="0"/>
              <a:t>Dependencies between layers can cause problems when a layer needs to be modified</a:t>
            </a:r>
          </a:p>
          <a:p>
            <a:pPr lvl="2"/>
            <a:r>
              <a:rPr lang="en-US" dirty="0"/>
              <a:t>Layer(s) above and below may be affected (more layers potentially affected by a relaxed layered architecture)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D3829-BB46-7344-97F5-6CF45893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0C6BBFC-AE9A-C74B-9540-EA87A268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Levels</a:t>
            </a:r>
          </a:p>
        </p:txBody>
      </p:sp>
      <p:pic>
        <p:nvPicPr>
          <p:cNvPr id="18434" name="Picture 2" descr="DesignLevels">
            <a:extLst>
              <a:ext uri="{FF2B5EF4-FFF2-40B4-BE49-F238E27FC236}">
                <a16:creationId xmlns:a16="http://schemas.microsoft.com/office/drawing/2014/main" id="{7B39596E-62A8-2C41-976D-4DC25A9F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1385888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>
            <a:extLst>
              <a:ext uri="{FF2B5EF4-FFF2-40B4-BE49-F238E27FC236}">
                <a16:creationId xmlns:a16="http://schemas.microsoft.com/office/drawing/2014/main" id="{478590E8-A629-7A41-A1E0-2C3F53D4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7400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System</a:t>
            </a:r>
          </a:p>
        </p:txBody>
      </p:sp>
      <p:sp>
        <p:nvSpPr>
          <p:cNvPr id="18436" name="TextBox 6">
            <a:extLst>
              <a:ext uri="{FF2B5EF4-FFF2-40B4-BE49-F238E27FC236}">
                <a16:creationId xmlns:a16="http://schemas.microsoft.com/office/drawing/2014/main" id="{F63C8EDA-9E4C-B042-9FF2-6A7703015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43200"/>
            <a:ext cx="163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Sub-Systems</a:t>
            </a:r>
          </a:p>
        </p:txBody>
      </p:sp>
      <p:sp>
        <p:nvSpPr>
          <p:cNvPr id="18437" name="TextBox 7">
            <a:extLst>
              <a:ext uri="{FF2B5EF4-FFF2-40B4-BE49-F238E27FC236}">
                <a16:creationId xmlns:a16="http://schemas.microsoft.com/office/drawing/2014/main" id="{5A22F20D-55E0-6A4C-BF04-5C42D96B3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Packages</a:t>
            </a:r>
          </a:p>
        </p:txBody>
      </p:sp>
      <p:sp>
        <p:nvSpPr>
          <p:cNvPr id="18438" name="TextBox 8">
            <a:extLst>
              <a:ext uri="{FF2B5EF4-FFF2-40B4-BE49-F238E27FC236}">
                <a16:creationId xmlns:a16="http://schemas.microsoft.com/office/drawing/2014/main" id="{777956FF-CC74-9F4B-8C6D-D96042C0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Classes</a:t>
            </a:r>
          </a:p>
        </p:txBody>
      </p:sp>
      <p:sp>
        <p:nvSpPr>
          <p:cNvPr id="18439" name="TextBox 9">
            <a:extLst>
              <a:ext uri="{FF2B5EF4-FFF2-40B4-BE49-F238E27FC236}">
                <a16:creationId xmlns:a16="http://schemas.microsoft.com/office/drawing/2014/main" id="{02FCBB4C-A79E-5B43-9C0B-9470117A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33950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Methods</a:t>
            </a:r>
          </a:p>
        </p:txBody>
      </p:sp>
      <p:sp>
        <p:nvSpPr>
          <p:cNvPr id="18440" name="TextBox 10">
            <a:extLst>
              <a:ext uri="{FF2B5EF4-FFF2-40B4-BE49-F238E27FC236}">
                <a16:creationId xmlns:a16="http://schemas.microsoft.com/office/drawing/2014/main" id="{AA318374-3524-AE40-9361-8C1A424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222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High-Level Design</a:t>
            </a:r>
          </a:p>
        </p:txBody>
      </p:sp>
      <p:sp>
        <p:nvSpPr>
          <p:cNvPr id="18441" name="TextBox 11">
            <a:extLst>
              <a:ext uri="{FF2B5EF4-FFF2-40B4-BE49-F238E27FC236}">
                <a16:creationId xmlns:a16="http://schemas.microsoft.com/office/drawing/2014/main" id="{45CEA709-BC87-284B-8A7A-3D5A4177C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19600"/>
            <a:ext cx="216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Low-Level Design</a:t>
            </a:r>
          </a:p>
        </p:txBody>
      </p:sp>
      <p:cxnSp>
        <p:nvCxnSpPr>
          <p:cNvPr id="18442" name="Straight Arrow Connector 13">
            <a:extLst>
              <a:ext uri="{FF2B5EF4-FFF2-40B4-BE49-F238E27FC236}">
                <a16:creationId xmlns:a16="http://schemas.microsoft.com/office/drawing/2014/main" id="{D20504EC-F3E6-9040-83C0-10B58C2A90B4}"/>
              </a:ext>
            </a:extLst>
          </p:cNvPr>
          <p:cNvCxnSpPr>
            <a:cxnSpLocks noChangeShapeType="1"/>
            <a:stCxn id="18440" idx="1"/>
          </p:cNvCxnSpPr>
          <p:nvPr/>
        </p:nvCxnSpPr>
        <p:spPr bwMode="auto">
          <a:xfrm rot="10800000">
            <a:off x="4419600" y="3048000"/>
            <a:ext cx="1219200" cy="200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Straight Arrow Connector 16">
            <a:extLst>
              <a:ext uri="{FF2B5EF4-FFF2-40B4-BE49-F238E27FC236}">
                <a16:creationId xmlns:a16="http://schemas.microsoft.com/office/drawing/2014/main" id="{0807FFC0-63B8-A445-BDED-E7BE943CC69B}"/>
              </a:ext>
            </a:extLst>
          </p:cNvPr>
          <p:cNvCxnSpPr>
            <a:cxnSpLocks noChangeShapeType="1"/>
            <a:stCxn id="18440" idx="1"/>
          </p:cNvCxnSpPr>
          <p:nvPr/>
        </p:nvCxnSpPr>
        <p:spPr bwMode="auto">
          <a:xfrm rot="10800000" flipV="1">
            <a:off x="4495800" y="3248025"/>
            <a:ext cx="114300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Straight Arrow Connector 20">
            <a:extLst>
              <a:ext uri="{FF2B5EF4-FFF2-40B4-BE49-F238E27FC236}">
                <a16:creationId xmlns:a16="http://schemas.microsoft.com/office/drawing/2014/main" id="{9110A0A5-E488-6243-BC54-696AD252E40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67200" y="4495800"/>
            <a:ext cx="1219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Straight Arrow Connector 22">
            <a:extLst>
              <a:ext uri="{FF2B5EF4-FFF2-40B4-BE49-F238E27FC236}">
                <a16:creationId xmlns:a16="http://schemas.microsoft.com/office/drawing/2014/main" id="{D7C1D9A6-0F20-864A-995E-A446D56D928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648200"/>
            <a:ext cx="1219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421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Software Architecture: </a:t>
            </a:r>
            <a:r>
              <a:rPr lang="en-US" dirty="0"/>
              <a:t>the large-scale organization of software into packages, subsystems, and layers.</a:t>
            </a:r>
          </a:p>
          <a:p>
            <a:pPr lvl="1"/>
            <a:r>
              <a:rPr lang="en-US" dirty="0"/>
              <a:t>How different parts of a software system fit together to provide the functionality and satisfy the requirements of a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big, high-level decisions about how a system will be structured</a:t>
            </a:r>
          </a:p>
          <a:p>
            <a:pPr lvl="1"/>
            <a:r>
              <a:rPr lang="en-US" dirty="0" smtClean="0"/>
              <a:t>The stuff you can’t afford to get wrong</a:t>
            </a:r>
            <a:endParaRPr lang="en-US" dirty="0"/>
          </a:p>
          <a:p>
            <a:r>
              <a:rPr lang="en-US" b="1" dirty="0"/>
              <a:t>Layer: </a:t>
            </a:r>
            <a:r>
              <a:rPr lang="en-US" dirty="0"/>
              <a:t>a very coarse-grained grouping of classes, packages, or subsystems that has cohesive responsibility for a major aspect of the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3232-3021-E240-B72B-B346F5FC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9B4D-4870-7540-A0DF-B652916E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experienced engineers</a:t>
            </a:r>
          </a:p>
          <a:p>
            <a:r>
              <a:rPr lang="en-US" dirty="0"/>
              <a:t>Often seen as the culminating role for an engineer</a:t>
            </a:r>
          </a:p>
          <a:p>
            <a:r>
              <a:rPr lang="en-US" dirty="0"/>
              <a:t>Responsible for developing the system’s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0469-BC9F-8D4B-AF61-21CC21B0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39B07F6-7AF0-9B4C-AC64-BC0EE46D1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the Architecture Defines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9E4BF02E-E803-FC4B-9AC6-A5C7AC9BB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5029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major subsystems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Subsystems are major areas of functionality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Complex subsystems may be decomposed into smaller subsystems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Responsibilities of each subsystem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Dependencies between subsystems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Interfaces between subsystems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Communication patterns between subsystems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Implementation technologies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Operating systems, languages, UI, networking, database, etc.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Physical System Deployment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System topology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What kinds of machines will be needed?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How will they be connected?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Mapping of logical software components onto physical hardware</a:t>
            </a:r>
          </a:p>
        </p:txBody>
      </p:sp>
    </p:spTree>
    <p:extLst>
      <p:ext uri="{BB962C8B-B14F-4D97-AF65-F5344CB8AC3E}">
        <p14:creationId xmlns:p14="http://schemas.microsoft.com/office/powerpoint/2010/main" val="329486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2FC26AC-E1A8-5C44-A68C-C8EF1B7D9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Implementing the Architecture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9490D40-5443-234E-8EE1-3841F6225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Once the overall architecture has been defined, different teams or individuals can design subsystems in parallel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Defining good interfaces between subsystems is critical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Interfaces should be as simple as possible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 subsystem designers maximum freedom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Limit the ripple effects of changes to subsystems</a:t>
            </a:r>
          </a:p>
        </p:txBody>
      </p:sp>
    </p:spTree>
    <p:extLst>
      <p:ext uri="{BB962C8B-B14F-4D97-AF65-F5344CB8AC3E}">
        <p14:creationId xmlns:p14="http://schemas.microsoft.com/office/powerpoint/2010/main" val="58947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organization of a logical architecture</a:t>
            </a:r>
          </a:p>
          <a:p>
            <a:r>
              <a:rPr lang="en-US" dirty="0"/>
              <a:t>Higher layers depend on (call on services of) lower layers</a:t>
            </a:r>
          </a:p>
          <a:p>
            <a:r>
              <a:rPr lang="en-US" dirty="0"/>
              <a:t>Lower layers do not depend on higher layers</a:t>
            </a:r>
          </a:p>
          <a:p>
            <a:r>
              <a:rPr lang="en-US" dirty="0"/>
              <a:t>Very useful and common way to handle high-level design of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154F-583B-D648-9B0E-DDB433AE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Architecture: Scenario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F5C8-8DCD-444B-8EEB-C69779B1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191000" cy="461772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Request at Layer N travels down through each successive layer, finally reaching Layer 1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top-level request results in a tree of requests that travel down through the layers (each request at Layer J is translated into multiple requests to Layer J-1)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Results from below are combined to produce a higher-level result that is passed to the layer above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Example: Network Protocol Stack (i.e. TCP/IP)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F1160-328D-A34A-A34B-57EF9E7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D079FCA-48C5-BE45-8FDC-49F9C8961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48441"/>
              </p:ext>
            </p:extLst>
          </p:nvPr>
        </p:nvGraphicFramePr>
        <p:xfrm>
          <a:off x="5157787" y="1905000"/>
          <a:ext cx="34528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Visio" r:id="rId3" imgW="939800" imgH="1238250" progId="Visio.Drawing.6">
                  <p:embed/>
                </p:oleObj>
              </mc:Choice>
              <mc:Fallback>
                <p:oleObj name="Visio" r:id="rId3" imgW="939800" imgH="1238250" progId="Visio.Drawing.6">
                  <p:embed/>
                  <p:pic>
                    <p:nvPicPr>
                      <p:cNvPr id="25603" name="Object 7">
                        <a:extLst>
                          <a:ext uri="{FF2B5EF4-FFF2-40B4-BE49-F238E27FC236}">
                            <a16:creationId xmlns:a16="http://schemas.microsoft.com/office/drawing/2014/main" id="{BC26FF6E-F542-0B48-899E-D9B3EC65A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7" y="1905000"/>
                        <a:ext cx="34528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98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664</TotalTime>
  <Words>1122</Words>
  <Application>Microsoft Office PowerPoint</Application>
  <PresentationFormat>On-screen Show (4:3)</PresentationFormat>
  <Paragraphs>192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Calibri</vt:lpstr>
      <vt:lpstr>Constantia</vt:lpstr>
      <vt:lpstr>Tahoma</vt:lpstr>
      <vt:lpstr>Times New Roman</vt:lpstr>
      <vt:lpstr>Wingdings</vt:lpstr>
      <vt:lpstr>Wingdings 2</vt:lpstr>
      <vt:lpstr>Flow</vt:lpstr>
      <vt:lpstr>Visio</vt:lpstr>
      <vt:lpstr>Software Architecture</vt:lpstr>
      <vt:lpstr>Objectives</vt:lpstr>
      <vt:lpstr>Design Levels</vt:lpstr>
      <vt:lpstr>Architecture Definitions</vt:lpstr>
      <vt:lpstr>Software Architect</vt:lpstr>
      <vt:lpstr>What the Architecture Defines</vt:lpstr>
      <vt:lpstr>Implementing the Architecture</vt:lpstr>
      <vt:lpstr>Layered Architecture</vt:lpstr>
      <vt:lpstr>Layered Architecture: Scenario I</vt:lpstr>
      <vt:lpstr>Layered Architecture: Scenario II</vt:lpstr>
      <vt:lpstr>Layered Architecture: Scenario III</vt:lpstr>
      <vt:lpstr>Relaxed vs. Strict Layered Architecture</vt:lpstr>
      <vt:lpstr>Example: Networking Protocol Stacks</vt:lpstr>
      <vt:lpstr>Example: Virtual Machines - VMware</vt:lpstr>
      <vt:lpstr>Example: Virtual Machines - Java</vt:lpstr>
      <vt:lpstr>Common Layers in Layered Architecture</vt:lpstr>
      <vt:lpstr>Common Layers in Layered Architecture</vt:lpstr>
      <vt:lpstr>Example: CS 240 Family Map Server</vt:lpstr>
      <vt:lpstr>Example: CS 240 Family Map Client</vt:lpstr>
      <vt:lpstr>A different perspective</vt:lpstr>
      <vt:lpstr>UML Architecture Diagrams</vt:lpstr>
      <vt:lpstr>UML Component Diagram</vt:lpstr>
      <vt:lpstr>UML Component Diagram (cont.)</vt:lpstr>
      <vt:lpstr>UML Package Diagram</vt:lpstr>
      <vt:lpstr>Implementation</vt:lpstr>
      <vt:lpstr>Benefits of Layered Architecture</vt:lpstr>
      <vt:lpstr>Benefits of Layered Architecture (continued)</vt:lpstr>
      <vt:lpstr>Disadvantages of Layered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Sequence Diagrams and Operation Contracts</dc:title>
  <dc:creator>Jerod Wilkerson</dc:creator>
  <cp:lastModifiedBy>User</cp:lastModifiedBy>
  <cp:revision>63</cp:revision>
  <dcterms:created xsi:type="dcterms:W3CDTF">2006-08-16T00:00:00Z</dcterms:created>
  <dcterms:modified xsi:type="dcterms:W3CDTF">2019-09-07T20:39:01Z</dcterms:modified>
</cp:coreProperties>
</file>