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6" r:id="rId6"/>
    <p:sldId id="262" r:id="rId7"/>
    <p:sldId id="263" r:id="rId8"/>
    <p:sldId id="264" r:id="rId9"/>
    <p:sldId id="265" r:id="rId10"/>
    <p:sldId id="257" r:id="rId11"/>
    <p:sldId id="25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1" d="100"/>
          <a:sy n="191" d="100"/>
        </p:scale>
        <p:origin x="2382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C9E86-28C1-2F46-8897-2BB3708136B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7B8FC-049F-A543-BD97-191EFABE6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1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686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12E8FBA-9F05-2849-AE4B-829E686F6ECB}" type="slidenum">
              <a:rPr lang="he-IL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9700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2225EFC8-C5B9-A946-8020-16E9C5CDBB25}" type="slidenum">
              <a:rPr lang="he-IL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8B5D-44C8-1743-BA15-58284D4B708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3C39-4B91-804C-8FCC-B1913433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8B5D-44C8-1743-BA15-58284D4B708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3C39-4B91-804C-8FCC-B1913433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3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8B5D-44C8-1743-BA15-58284D4B708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3C39-4B91-804C-8FCC-B1913433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8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8B5D-44C8-1743-BA15-58284D4B708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3C39-4B91-804C-8FCC-B1913433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2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8B5D-44C8-1743-BA15-58284D4B708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3C39-4B91-804C-8FCC-B1913433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7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8B5D-44C8-1743-BA15-58284D4B708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3C39-4B91-804C-8FCC-B1913433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8B5D-44C8-1743-BA15-58284D4B708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3C39-4B91-804C-8FCC-B1913433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5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8B5D-44C8-1743-BA15-58284D4B708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3C39-4B91-804C-8FCC-B1913433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8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8B5D-44C8-1743-BA15-58284D4B708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3C39-4B91-804C-8FCC-B1913433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0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8B5D-44C8-1743-BA15-58284D4B708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3C39-4B91-804C-8FCC-B1913433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2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8B5D-44C8-1743-BA15-58284D4B708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3C39-4B91-804C-8FCC-B1913433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2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8B5D-44C8-1743-BA15-58284D4B708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3C39-4B91-804C-8FCC-B1913433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0"/>
            <a:ext cx="8580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2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0"/>
            <a:ext cx="8120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Alarm Clock State Machine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47800" y="2201863"/>
          <a:ext cx="6400800" cy="412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3" imgW="3310560" imgH="2131560" progId="Visio.Drawing.6">
                  <p:embed/>
                </p:oleObj>
              </mc:Choice>
              <mc:Fallback>
                <p:oleObj name="Visio" r:id="rId3" imgW="3310560" imgH="2131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01863"/>
                        <a:ext cx="6400800" cy="412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1143000" y="24384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" name="TextBox 6"/>
          <p:cNvSpPr txBox="1">
            <a:spLocks noChangeArrowheads="1"/>
          </p:cNvSpPr>
          <p:nvPr/>
        </p:nvSpPr>
        <p:spPr bwMode="auto">
          <a:xfrm>
            <a:off x="1295400" y="1066800"/>
            <a:ext cx="32351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Clock </a:t>
            </a:r>
            <a:r>
              <a:rPr lang="en-US" sz="1800" smtClean="0"/>
              <a:t>Data:  </a:t>
            </a:r>
            <a:r>
              <a:rPr lang="en-US" sz="1800" i="1" dirty="0"/>
              <a:t>time</a:t>
            </a:r>
            <a:r>
              <a:rPr lang="en-US" sz="1800" dirty="0"/>
              <a:t>,  </a:t>
            </a:r>
            <a:r>
              <a:rPr lang="en-US" sz="1800" i="1" dirty="0" err="1"/>
              <a:t>alarmTime</a:t>
            </a:r>
            <a:endParaRPr lang="en-US" sz="1800" i="1" dirty="0"/>
          </a:p>
        </p:txBody>
      </p:sp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1295400" y="1535113"/>
            <a:ext cx="769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Clock Inputs: </a:t>
            </a:r>
            <a:r>
              <a:rPr lang="en-US" sz="1800" i="1"/>
              <a:t>setTime()</a:t>
            </a:r>
            <a:r>
              <a:rPr lang="en-US" sz="1800"/>
              <a:t>, </a:t>
            </a:r>
            <a:r>
              <a:rPr lang="en-US" sz="1800" i="1"/>
              <a:t>setAlarmTime()</a:t>
            </a:r>
            <a:r>
              <a:rPr lang="en-US" sz="1800"/>
              <a:t>, </a:t>
            </a:r>
            <a:r>
              <a:rPr lang="en-US" sz="1800" i="1"/>
              <a:t>alarmOn()</a:t>
            </a:r>
            <a:r>
              <a:rPr lang="en-US" sz="1800"/>
              <a:t>, </a:t>
            </a:r>
            <a:r>
              <a:rPr lang="en-US" sz="1800" i="1"/>
              <a:t>alarmOff()</a:t>
            </a:r>
            <a:r>
              <a:rPr lang="en-US" sz="1800"/>
              <a:t>, </a:t>
            </a:r>
            <a:r>
              <a:rPr lang="en-US" sz="1800" i="1"/>
              <a:t>snooze()</a:t>
            </a:r>
          </a:p>
        </p:txBody>
      </p:sp>
    </p:spTree>
    <p:extLst>
      <p:ext uri="{BB962C8B-B14F-4D97-AF65-F5344CB8AC3E}">
        <p14:creationId xmlns:p14="http://schemas.microsoft.com/office/powerpoint/2010/main" val="29981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Behavioral Pattern</a:t>
            </a:r>
          </a:p>
          <a:p>
            <a:r>
              <a:rPr lang="en-US" dirty="0" smtClean="0"/>
              <a:t>Allows object to alter its behavior when internal state changes</a:t>
            </a:r>
          </a:p>
          <a:p>
            <a:r>
              <a:rPr lang="en-US" dirty="0" smtClean="0"/>
              <a:t>Uses Polymorphism to define different behaviors for different states</a:t>
            </a:r>
          </a:p>
          <a:p>
            <a:endParaRPr lang="en-US" dirty="0"/>
          </a:p>
          <a:p>
            <a:r>
              <a:rPr lang="en-US" dirty="0" smtClean="0"/>
              <a:t>Implementation of Replace conditional with 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STATE pattern ?</a:t>
            </a:r>
          </a:p>
        </p:txBody>
      </p:sp>
      <p:sp>
        <p:nvSpPr>
          <p:cNvPr id="141323" name="Rectangle 11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/>
              <a:t>State pattern is useful when there is an object that can be in one of several states, with different behavior in each state.</a:t>
            </a:r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/>
              <a:t>To simplify operations that have large conditional statements that depend on the </a:t>
            </a:r>
            <a:r>
              <a:rPr lang="en-US" sz="2200" dirty="0" smtClean="0"/>
              <a:t>object</a:t>
            </a:r>
            <a:r>
              <a:rPr lang="en-US" sz="2200" dirty="0" smtClean="0">
                <a:latin typeface="Arial"/>
              </a:rPr>
              <a:t>’</a:t>
            </a:r>
            <a:r>
              <a:rPr lang="en-US" sz="2200" dirty="0" smtClean="0"/>
              <a:t>s </a:t>
            </a:r>
            <a:r>
              <a:rPr lang="en-US" sz="2200" dirty="0"/>
              <a:t>state.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dirty="0"/>
          </a:p>
        </p:txBody>
      </p:sp>
      <p:sp>
        <p:nvSpPr>
          <p:cNvPr id="141324" name="Rectangle 12"/>
          <p:cNvSpPr>
            <a:spLocks noGrp="1" noChangeArrowheads="1"/>
          </p:cNvSpPr>
          <p:nvPr>
            <p:ph type="body" sz="half" idx="2"/>
          </p:nvPr>
        </p:nvSpPr>
        <p:spPr>
          <a:solidFill>
            <a:srgbClr val="ECF9FE"/>
          </a:solidFill>
          <a:ln/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i="1" dirty="0"/>
              <a:t>if (myself = happy) then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i="1" dirty="0"/>
              <a:t>{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eatIceCream</a:t>
            </a:r>
            <a:r>
              <a:rPr lang="en-US" sz="2000" i="1" dirty="0"/>
              <a:t>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i="1" dirty="0"/>
              <a:t>	….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i="1" dirty="0" smtClean="0"/>
              <a:t>}</a:t>
            </a:r>
            <a:endParaRPr lang="en-US" sz="2000" i="1" dirty="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i="1" dirty="0"/>
              <a:t>else if (myself = sad) then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i="1" dirty="0"/>
              <a:t>{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goToPub</a:t>
            </a:r>
            <a:r>
              <a:rPr lang="en-US" sz="2000" i="1" dirty="0"/>
              <a:t>();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i="1" dirty="0"/>
              <a:t>	….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i="1" smtClean="0"/>
              <a:t>}</a:t>
            </a:r>
            <a:endParaRPr lang="en-US" sz="2000" i="1" dirty="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i="1" dirty="0"/>
              <a:t>else if (myself = ecstatic) then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i="1" dirty="0"/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i="1" dirty="0"/>
              <a:t>	….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i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257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2286000" y="4267200"/>
            <a:ext cx="1828800" cy="2209800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7162800" y="4267200"/>
            <a:ext cx="1752600" cy="2209800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4648200" y="4267200"/>
            <a:ext cx="1828800" cy="2209800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533400" y="2145323"/>
            <a:ext cx="1600200" cy="2514600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9752" name="Rectangle 8"/>
          <p:cNvSpPr>
            <a:spLocks noGrp="1" noChangeArrowheads="1"/>
          </p:cNvSpPr>
          <p:nvPr>
            <p:ph type="title" sz="quarter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59753" name="Picture 9" descr="j03045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876800"/>
            <a:ext cx="9175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54" name="Picture 10" descr="j03045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953000"/>
            <a:ext cx="9128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55" name="Picture 11" descr="j03045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953000"/>
            <a:ext cx="9144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56" name="Picture 12" descr="PE01851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88323"/>
            <a:ext cx="87788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533400" y="275492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457200" y="2130675"/>
            <a:ext cx="180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159759" name="Rectangle 15"/>
          <p:cNvSpPr>
            <a:spLocks noChangeArrowheads="1"/>
          </p:cNvSpPr>
          <p:nvPr/>
        </p:nvSpPr>
        <p:spPr bwMode="auto">
          <a:xfrm>
            <a:off x="4648200" y="1828800"/>
            <a:ext cx="1981200" cy="1524000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>
            <a:off x="4648200" y="236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4953000" y="1981200"/>
            <a:ext cx="13019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PersonState</a:t>
            </a:r>
            <a:endParaRPr lang="en-US" dirty="0"/>
          </a:p>
        </p:txBody>
      </p:sp>
      <p:sp>
        <p:nvSpPr>
          <p:cNvPr id="159762" name="Text Box 18"/>
          <p:cNvSpPr txBox="1">
            <a:spLocks noChangeArrowheads="1"/>
          </p:cNvSpPr>
          <p:nvPr/>
        </p:nvSpPr>
        <p:spPr bwMode="auto">
          <a:xfrm>
            <a:off x="4876800" y="2743200"/>
            <a:ext cx="1516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doSomething()</a:t>
            </a:r>
          </a:p>
        </p:txBody>
      </p:sp>
      <p:sp>
        <p:nvSpPr>
          <p:cNvPr id="159763" name="Line 19"/>
          <p:cNvSpPr>
            <a:spLocks noChangeShapeType="1"/>
          </p:cNvSpPr>
          <p:nvPr/>
        </p:nvSpPr>
        <p:spPr bwMode="auto">
          <a:xfrm>
            <a:off x="2286000" y="4800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64" name="Line 20"/>
          <p:cNvSpPr>
            <a:spLocks noChangeShapeType="1"/>
          </p:cNvSpPr>
          <p:nvPr/>
        </p:nvSpPr>
        <p:spPr bwMode="auto">
          <a:xfrm>
            <a:off x="4648200" y="4800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65" name="Line 21"/>
          <p:cNvSpPr>
            <a:spLocks noChangeShapeType="1"/>
          </p:cNvSpPr>
          <p:nvPr/>
        </p:nvSpPr>
        <p:spPr bwMode="auto">
          <a:xfrm>
            <a:off x="7162800" y="4800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66" name="Text Box 22"/>
          <p:cNvSpPr txBox="1">
            <a:spLocks noChangeArrowheads="1"/>
          </p:cNvSpPr>
          <p:nvPr/>
        </p:nvSpPr>
        <p:spPr bwMode="auto">
          <a:xfrm>
            <a:off x="2819400" y="43434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mad</a:t>
            </a:r>
          </a:p>
        </p:txBody>
      </p:sp>
      <p:sp>
        <p:nvSpPr>
          <p:cNvPr id="159767" name="Text Box 23"/>
          <p:cNvSpPr txBox="1">
            <a:spLocks noChangeArrowheads="1"/>
          </p:cNvSpPr>
          <p:nvPr/>
        </p:nvSpPr>
        <p:spPr bwMode="auto">
          <a:xfrm>
            <a:off x="5181600" y="43434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angry</a:t>
            </a:r>
          </a:p>
        </p:txBody>
      </p:sp>
      <p:sp>
        <p:nvSpPr>
          <p:cNvPr id="159768" name="Text Box 24"/>
          <p:cNvSpPr txBox="1">
            <a:spLocks noChangeArrowheads="1"/>
          </p:cNvSpPr>
          <p:nvPr/>
        </p:nvSpPr>
        <p:spPr bwMode="auto">
          <a:xfrm>
            <a:off x="7620000" y="434340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happy</a:t>
            </a:r>
          </a:p>
        </p:txBody>
      </p:sp>
      <p:sp>
        <p:nvSpPr>
          <p:cNvPr id="159769" name="Text Box 25"/>
          <p:cNvSpPr txBox="1">
            <a:spLocks noChangeArrowheads="1"/>
          </p:cNvSpPr>
          <p:nvPr/>
        </p:nvSpPr>
        <p:spPr bwMode="auto">
          <a:xfrm>
            <a:off x="2362200" y="6019800"/>
            <a:ext cx="1516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doSomething()</a:t>
            </a:r>
          </a:p>
        </p:txBody>
      </p:sp>
      <p:sp>
        <p:nvSpPr>
          <p:cNvPr id="159770" name="Text Box 26"/>
          <p:cNvSpPr txBox="1">
            <a:spLocks noChangeArrowheads="1"/>
          </p:cNvSpPr>
          <p:nvPr/>
        </p:nvSpPr>
        <p:spPr bwMode="auto">
          <a:xfrm>
            <a:off x="4800600" y="6019800"/>
            <a:ext cx="1516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doSomething()</a:t>
            </a:r>
          </a:p>
        </p:txBody>
      </p:sp>
      <p:sp>
        <p:nvSpPr>
          <p:cNvPr id="159771" name="Text Box 27"/>
          <p:cNvSpPr txBox="1">
            <a:spLocks noChangeArrowheads="1"/>
          </p:cNvSpPr>
          <p:nvPr/>
        </p:nvSpPr>
        <p:spPr bwMode="auto">
          <a:xfrm>
            <a:off x="7239000" y="6019800"/>
            <a:ext cx="1516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doSomething()</a:t>
            </a:r>
          </a:p>
        </p:txBody>
      </p:sp>
      <p:sp>
        <p:nvSpPr>
          <p:cNvPr id="159772" name="Line 28"/>
          <p:cNvSpPr>
            <a:spLocks noChangeShapeType="1"/>
          </p:cNvSpPr>
          <p:nvPr/>
        </p:nvSpPr>
        <p:spPr bwMode="auto">
          <a:xfrm>
            <a:off x="533400" y="305972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73" name="Text Box 29"/>
          <p:cNvSpPr txBox="1">
            <a:spLocks noChangeArrowheads="1"/>
          </p:cNvSpPr>
          <p:nvPr/>
        </p:nvSpPr>
        <p:spPr bwMode="auto">
          <a:xfrm>
            <a:off x="517525" y="2425093"/>
            <a:ext cx="1543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state variable</a:t>
            </a:r>
          </a:p>
        </p:txBody>
      </p:sp>
      <p:sp>
        <p:nvSpPr>
          <p:cNvPr id="159774" name="AutoShape 30"/>
          <p:cNvSpPr>
            <a:spLocks noChangeArrowheads="1"/>
          </p:cNvSpPr>
          <p:nvPr/>
        </p:nvSpPr>
        <p:spPr bwMode="auto">
          <a:xfrm>
            <a:off x="2133600" y="2514600"/>
            <a:ext cx="381000" cy="228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FDD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75" name="Line 31"/>
          <p:cNvSpPr>
            <a:spLocks noChangeShapeType="1"/>
          </p:cNvSpPr>
          <p:nvPr/>
        </p:nvSpPr>
        <p:spPr bwMode="auto">
          <a:xfrm>
            <a:off x="2514600" y="2631832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76" name="Line 32"/>
          <p:cNvSpPr>
            <a:spLocks noChangeShapeType="1"/>
          </p:cNvSpPr>
          <p:nvPr/>
        </p:nvSpPr>
        <p:spPr bwMode="auto">
          <a:xfrm>
            <a:off x="3124200" y="3886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77" name="Line 33"/>
          <p:cNvSpPr>
            <a:spLocks noChangeShapeType="1"/>
          </p:cNvSpPr>
          <p:nvPr/>
        </p:nvSpPr>
        <p:spPr bwMode="auto">
          <a:xfrm flipV="1">
            <a:off x="31242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78" name="Line 34"/>
          <p:cNvSpPr>
            <a:spLocks noChangeShapeType="1"/>
          </p:cNvSpPr>
          <p:nvPr/>
        </p:nvSpPr>
        <p:spPr bwMode="auto">
          <a:xfrm flipV="1">
            <a:off x="80772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79" name="AutoShape 35"/>
          <p:cNvSpPr>
            <a:spLocks noChangeArrowheads="1"/>
          </p:cNvSpPr>
          <p:nvPr/>
        </p:nvSpPr>
        <p:spPr bwMode="auto">
          <a:xfrm rot="8110936">
            <a:off x="5410200" y="3581400"/>
            <a:ext cx="304800" cy="3048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80" name="Line 36"/>
          <p:cNvSpPr>
            <a:spLocks noChangeShapeType="1"/>
          </p:cNvSpPr>
          <p:nvPr/>
        </p:nvSpPr>
        <p:spPr bwMode="auto">
          <a:xfrm flipV="1">
            <a:off x="55626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81" name="Line 37"/>
          <p:cNvSpPr>
            <a:spLocks noChangeShapeType="1"/>
          </p:cNvSpPr>
          <p:nvPr/>
        </p:nvSpPr>
        <p:spPr bwMode="auto">
          <a:xfrm flipV="1">
            <a:off x="5562600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82" name="Rectangle 38"/>
          <p:cNvSpPr>
            <a:spLocks noChangeArrowheads="1"/>
          </p:cNvSpPr>
          <p:nvPr/>
        </p:nvSpPr>
        <p:spPr bwMode="auto">
          <a:xfrm>
            <a:off x="466768" y="5373687"/>
            <a:ext cx="1752600" cy="493713"/>
          </a:xfrm>
          <a:prstGeom prst="rect">
            <a:avLst/>
          </a:prstGeom>
          <a:solidFill>
            <a:srgbClr val="FEFCD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9783" name="Text Box 39"/>
          <p:cNvSpPr txBox="1">
            <a:spLocks noChangeArrowheads="1"/>
          </p:cNvSpPr>
          <p:nvPr/>
        </p:nvSpPr>
        <p:spPr bwMode="auto">
          <a:xfrm>
            <a:off x="989652" y="5423636"/>
            <a:ext cx="7259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Client</a:t>
            </a:r>
            <a:endParaRPr lang="en-US" sz="1600" dirty="0"/>
          </a:p>
        </p:txBody>
      </p:sp>
      <p:sp>
        <p:nvSpPr>
          <p:cNvPr id="159784" name="Line 40"/>
          <p:cNvSpPr>
            <a:spLocks noChangeShapeType="1"/>
          </p:cNvSpPr>
          <p:nvPr/>
        </p:nvSpPr>
        <p:spPr bwMode="auto">
          <a:xfrm flipV="1">
            <a:off x="1295400" y="4431323"/>
            <a:ext cx="0" cy="942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8"/>
          <p:cNvSpPr>
            <a:spLocks noChangeShapeType="1"/>
          </p:cNvSpPr>
          <p:nvPr/>
        </p:nvSpPr>
        <p:spPr bwMode="auto">
          <a:xfrm>
            <a:off x="533400" y="2482734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554038" y="2711334"/>
            <a:ext cx="15780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doSomething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19844" y="4806834"/>
            <a:ext cx="15780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doSomething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noFill/>
        </p:spPr>
        <p:txBody>
          <a:bodyPr/>
          <a:lstStyle/>
          <a:p>
            <a:r>
              <a:rPr lang="en-US">
                <a:latin typeface="Calibri" charset="0"/>
              </a:rPr>
              <a:t>State Structure</a:t>
            </a:r>
          </a:p>
        </p:txBody>
      </p:sp>
      <p:graphicFrame>
        <p:nvGraphicFramePr>
          <p:cNvPr id="2050" name="Object 2"/>
          <p:cNvGraphicFramePr>
            <a:graphicFrameLocks noGrp="1"/>
          </p:cNvGraphicFramePr>
          <p:nvPr>
            <p:ph idx="1"/>
          </p:nvPr>
        </p:nvGraphicFramePr>
        <p:xfrm>
          <a:off x="465138" y="1347788"/>
          <a:ext cx="8181975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4" imgW="4290840" imgH="2170080" progId="Visio.Drawing.11">
                  <p:embed/>
                </p:oleObj>
              </mc:Choice>
              <mc:Fallback>
                <p:oleObj name="Visio" r:id="rId4" imgW="4290840" imgH="2170080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347788"/>
                        <a:ext cx="8181975" cy="413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09600" y="6096000"/>
            <a:ext cx="815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2000" i="1"/>
              <a:t>Allow a object to alter its behavior when its internal state changes.</a:t>
            </a:r>
          </a:p>
        </p:txBody>
      </p:sp>
    </p:spTree>
    <p:extLst>
      <p:ext uri="{BB962C8B-B14F-4D97-AF65-F5344CB8AC3E}">
        <p14:creationId xmlns:p14="http://schemas.microsoft.com/office/powerpoint/2010/main" val="25480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3054893" cy="6555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// Not good: unwieldy "case" statement</a:t>
            </a:r>
          </a:p>
          <a:p>
            <a:endParaRPr lang="en-US" sz="1200" dirty="0"/>
          </a:p>
          <a:p>
            <a:r>
              <a:rPr lang="en-US" sz="1200" dirty="0"/>
              <a:t>class </a:t>
            </a:r>
            <a:r>
              <a:rPr lang="en-US" sz="1200" dirty="0" err="1"/>
              <a:t>CeilingFanPullChain</a:t>
            </a:r>
            <a:endParaRPr lang="en-US" sz="1200" dirty="0"/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private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m_current_state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public </a:t>
            </a:r>
            <a:r>
              <a:rPr lang="en-US" sz="1200" dirty="0" err="1"/>
              <a:t>CeilingFanPullChain</a:t>
            </a:r>
            <a:r>
              <a:rPr lang="en-US" sz="1200" dirty="0"/>
              <a:t>()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m_current_state</a:t>
            </a:r>
            <a:r>
              <a:rPr lang="en-US" sz="1200" dirty="0"/>
              <a:t> = 0;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public void pull()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if (</a:t>
            </a:r>
            <a:r>
              <a:rPr lang="en-US" sz="1200" dirty="0" err="1"/>
              <a:t>m_current_state</a:t>
            </a:r>
            <a:r>
              <a:rPr lang="en-US" sz="1200" dirty="0"/>
              <a:t> == 0)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m_current_state</a:t>
            </a:r>
            <a:r>
              <a:rPr lang="en-US" sz="1200" dirty="0"/>
              <a:t> = 1;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System.out.println</a:t>
            </a:r>
            <a:r>
              <a:rPr lang="en-US" sz="1200" dirty="0"/>
              <a:t>("   low speed");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else if (</a:t>
            </a:r>
            <a:r>
              <a:rPr lang="en-US" sz="1200" dirty="0" err="1"/>
              <a:t>m_current_state</a:t>
            </a:r>
            <a:r>
              <a:rPr lang="en-US" sz="1200" dirty="0"/>
              <a:t> == 1)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m_current_state</a:t>
            </a:r>
            <a:r>
              <a:rPr lang="en-US" sz="1200" dirty="0"/>
              <a:t> = 2;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System.out.println</a:t>
            </a:r>
            <a:r>
              <a:rPr lang="en-US" sz="1200" dirty="0"/>
              <a:t>("   medium speed");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else if (</a:t>
            </a:r>
            <a:r>
              <a:rPr lang="en-US" sz="1200" dirty="0" err="1"/>
              <a:t>m_current_state</a:t>
            </a:r>
            <a:r>
              <a:rPr lang="en-US" sz="1200" dirty="0"/>
              <a:t> == 2)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m_current_state</a:t>
            </a:r>
            <a:r>
              <a:rPr lang="en-US" sz="1200" dirty="0"/>
              <a:t> = 3;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System.out.println</a:t>
            </a:r>
            <a:r>
              <a:rPr lang="en-US" sz="1200" dirty="0"/>
              <a:t>("   high speed");</a:t>
            </a:r>
          </a:p>
          <a:p>
            <a:r>
              <a:rPr lang="en-US" sz="1200" dirty="0"/>
              <a:t>        }</a:t>
            </a:r>
          </a:p>
          <a:p>
            <a:r>
              <a:rPr lang="hu-HU" sz="1200" dirty="0"/>
              <a:t>        else</a:t>
            </a:r>
          </a:p>
          <a:p>
            <a:r>
              <a:rPr lang="hu-HU" sz="1200" dirty="0"/>
              <a:t>       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m_current_state</a:t>
            </a:r>
            <a:r>
              <a:rPr lang="en-US" sz="1200" dirty="0"/>
              <a:t> = 0;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System.out.println</a:t>
            </a:r>
            <a:r>
              <a:rPr lang="en-US" sz="1200" dirty="0"/>
              <a:t>("   turning off");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050441" y="251748"/>
            <a:ext cx="4484596" cy="6555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public class </a:t>
            </a:r>
            <a:r>
              <a:rPr lang="en-US" sz="1400" dirty="0" err="1" smtClean="0"/>
              <a:t>StateDemo</a:t>
            </a:r>
            <a:endParaRPr lang="en-US" sz="1400" dirty="0" smtClean="0"/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CeilingFanPullChain</a:t>
            </a:r>
            <a:r>
              <a:rPr lang="en-US" sz="1400" dirty="0" smtClean="0"/>
              <a:t> chain = new </a:t>
            </a:r>
            <a:r>
              <a:rPr lang="en-US" sz="1400" dirty="0" err="1" smtClean="0"/>
              <a:t>CeilingFanPullChain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    while (true)</a:t>
            </a:r>
          </a:p>
          <a:p>
            <a:r>
              <a:rPr lang="en-US" sz="1400" dirty="0" smtClean="0"/>
              <a:t>        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System.out.print</a:t>
            </a:r>
            <a:r>
              <a:rPr lang="en-US" sz="1400" dirty="0" smtClean="0"/>
              <a:t>("Press ");</a:t>
            </a:r>
          </a:p>
          <a:p>
            <a:r>
              <a:rPr lang="is-IS" sz="1400" dirty="0" smtClean="0"/>
              <a:t>            get_line();</a:t>
            </a:r>
          </a:p>
          <a:p>
            <a:r>
              <a:rPr lang="fi-FI" sz="1400" dirty="0" smtClean="0"/>
              <a:t>            </a:t>
            </a:r>
            <a:r>
              <a:rPr lang="fi-FI" sz="1400" dirty="0" err="1" smtClean="0"/>
              <a:t>chain.pull</a:t>
            </a:r>
            <a:r>
              <a:rPr lang="fi-FI" sz="1400" dirty="0" smtClean="0"/>
              <a:t>();</a:t>
            </a:r>
          </a:p>
          <a:p>
            <a:r>
              <a:rPr lang="fi-FI" sz="1400" dirty="0" smtClean="0"/>
              <a:t>        }</a:t>
            </a:r>
          </a:p>
          <a:p>
            <a:r>
              <a:rPr lang="fi-FI" sz="1400" dirty="0" smtClean="0"/>
              <a:t>    }</a:t>
            </a:r>
          </a:p>
          <a:p>
            <a:r>
              <a:rPr lang="fi-FI" sz="1400" dirty="0" smtClean="0"/>
              <a:t>    </a:t>
            </a:r>
            <a:r>
              <a:rPr lang="fi-FI" sz="1400" dirty="0" err="1" smtClean="0"/>
              <a:t>static</a:t>
            </a:r>
            <a:r>
              <a:rPr lang="fi-FI" sz="1400" dirty="0" smtClean="0"/>
              <a:t> </a:t>
            </a:r>
            <a:r>
              <a:rPr lang="fi-FI" sz="1400" dirty="0" err="1" smtClean="0"/>
              <a:t>String</a:t>
            </a:r>
            <a:r>
              <a:rPr lang="fi-FI" sz="1400" dirty="0" smtClean="0"/>
              <a:t> </a:t>
            </a:r>
            <a:r>
              <a:rPr lang="fi-FI" sz="1400" dirty="0" err="1" smtClean="0"/>
              <a:t>get_line</a:t>
            </a:r>
            <a:r>
              <a:rPr lang="fi-FI" sz="1400" dirty="0" smtClean="0"/>
              <a:t>()</a:t>
            </a:r>
          </a:p>
          <a:p>
            <a:r>
              <a:rPr lang="fi-FI" sz="1400" dirty="0" smtClean="0"/>
              <a:t>    {</a:t>
            </a:r>
          </a:p>
          <a:p>
            <a:r>
              <a:rPr lang="fi-FI" sz="1400" dirty="0" smtClean="0"/>
              <a:t>        </a:t>
            </a:r>
            <a:r>
              <a:rPr lang="fi-FI" sz="1400" dirty="0" err="1" smtClean="0"/>
              <a:t>BufferedReader</a:t>
            </a:r>
            <a:r>
              <a:rPr lang="fi-FI" sz="1400" dirty="0" smtClean="0"/>
              <a:t> in = new </a:t>
            </a:r>
            <a:r>
              <a:rPr lang="fi-FI" sz="1400" dirty="0" err="1" smtClean="0"/>
              <a:t>BufferedReader</a:t>
            </a:r>
            <a:r>
              <a:rPr lang="fi-FI" sz="1400" dirty="0" smtClean="0"/>
              <a:t>(</a:t>
            </a:r>
          </a:p>
          <a:p>
            <a:r>
              <a:rPr lang="fi-FI" sz="1400" dirty="0"/>
              <a:t>	</a:t>
            </a:r>
            <a:r>
              <a:rPr lang="fi-FI" sz="1400" dirty="0" smtClean="0"/>
              <a:t>		new </a:t>
            </a:r>
            <a:r>
              <a:rPr lang="fi-FI" sz="1400" dirty="0" err="1" smtClean="0"/>
              <a:t>InputStreamReader(System.in</a:t>
            </a:r>
            <a:r>
              <a:rPr lang="fi-FI" sz="1400" dirty="0" smtClean="0"/>
              <a:t>)) ;</a:t>
            </a:r>
          </a:p>
          <a:p>
            <a:r>
              <a:rPr lang="it-IT" sz="1400" dirty="0" smtClean="0"/>
              <a:t>        </a:t>
            </a:r>
            <a:r>
              <a:rPr lang="it-IT" sz="1400" dirty="0" err="1" smtClean="0"/>
              <a:t>String</a:t>
            </a:r>
            <a:r>
              <a:rPr lang="it-IT" sz="1400" dirty="0" smtClean="0"/>
              <a:t> line = </a:t>
            </a:r>
            <a:r>
              <a:rPr lang="it-IT" sz="1400" dirty="0" err="1" smtClean="0"/>
              <a:t>null</a:t>
            </a:r>
            <a:r>
              <a:rPr lang="it-IT" sz="1400" dirty="0" smtClean="0"/>
              <a:t>;</a:t>
            </a:r>
          </a:p>
          <a:p>
            <a:r>
              <a:rPr lang="it-IT" sz="1400" dirty="0" smtClean="0"/>
              <a:t>        </a:t>
            </a:r>
            <a:r>
              <a:rPr lang="it-IT" sz="1400" dirty="0" err="1" smtClean="0"/>
              <a:t>try</a:t>
            </a:r>
            <a:endParaRPr lang="it-IT" sz="1400" dirty="0" smtClean="0"/>
          </a:p>
          <a:p>
            <a:r>
              <a:rPr lang="it-IT" sz="1400" dirty="0" smtClean="0"/>
              <a:t>        {</a:t>
            </a:r>
          </a:p>
          <a:p>
            <a:r>
              <a:rPr lang="en-US" sz="1400" dirty="0" smtClean="0"/>
              <a:t>            line = </a:t>
            </a:r>
            <a:r>
              <a:rPr lang="en-US" sz="1400" dirty="0" err="1" smtClean="0"/>
              <a:t>in.readLine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catch (</a:t>
            </a:r>
            <a:r>
              <a:rPr lang="en-US" sz="1400" dirty="0" err="1" smtClean="0"/>
              <a:t>IOException</a:t>
            </a:r>
            <a:r>
              <a:rPr lang="en-US" sz="1400" dirty="0" smtClean="0"/>
              <a:t> ex)</a:t>
            </a:r>
          </a:p>
          <a:p>
            <a:r>
              <a:rPr lang="en-US" sz="1400" dirty="0" smtClean="0"/>
              <a:t>        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ex.printStackTrace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return line;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38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440" y="634925"/>
            <a:ext cx="3342043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CeilingFanPullChain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private State </a:t>
            </a:r>
            <a:r>
              <a:rPr lang="en-US" dirty="0" err="1"/>
              <a:t>m_current_state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CeilingFanPullChain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m_current_state</a:t>
            </a:r>
            <a:r>
              <a:rPr lang="en-US" dirty="0"/>
              <a:t> = new Off();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void </a:t>
            </a:r>
            <a:r>
              <a:rPr lang="en-US" dirty="0" err="1"/>
              <a:t>set_state</a:t>
            </a:r>
            <a:r>
              <a:rPr lang="en-US" dirty="0"/>
              <a:t>(State s)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m_current_state</a:t>
            </a:r>
            <a:r>
              <a:rPr lang="en-US" dirty="0"/>
              <a:t> = s;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void pull()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m_current_state.pull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9104" y="65122"/>
            <a:ext cx="2907592" cy="7032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interface State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void pull(</a:t>
            </a:r>
            <a:r>
              <a:rPr lang="en-US" sz="1100" dirty="0" err="1"/>
              <a:t>CeilingFanPullChain</a:t>
            </a:r>
            <a:r>
              <a:rPr lang="en-US" sz="1100" dirty="0"/>
              <a:t> wrapper);</a:t>
            </a:r>
          </a:p>
          <a:p>
            <a:r>
              <a:rPr lang="en-US" sz="1100" dirty="0"/>
              <a:t>}</a:t>
            </a:r>
          </a:p>
          <a:p>
            <a:endParaRPr lang="en-US" sz="1100" dirty="0"/>
          </a:p>
          <a:p>
            <a:r>
              <a:rPr lang="en-US" sz="1100" dirty="0"/>
              <a:t>class Off implements State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public void pull(</a:t>
            </a:r>
            <a:r>
              <a:rPr lang="en-US" sz="1100" dirty="0" err="1"/>
              <a:t>CeilingFanPullChain</a:t>
            </a:r>
            <a:r>
              <a:rPr lang="en-US" sz="1100" dirty="0"/>
              <a:t> wrapper)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wrapper.set_state</a:t>
            </a:r>
            <a:r>
              <a:rPr lang="en-US" sz="1100" dirty="0"/>
              <a:t>(new Low());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System.out.println</a:t>
            </a:r>
            <a:r>
              <a:rPr lang="en-US" sz="1100" dirty="0"/>
              <a:t>("   low speed");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}</a:t>
            </a:r>
          </a:p>
          <a:p>
            <a:endParaRPr lang="en-US" sz="1100" dirty="0"/>
          </a:p>
          <a:p>
            <a:r>
              <a:rPr lang="en-US" sz="1100" dirty="0"/>
              <a:t>class Low implements State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public void pull(</a:t>
            </a:r>
            <a:r>
              <a:rPr lang="en-US" sz="1100" dirty="0" err="1"/>
              <a:t>CeilingFanPullChain</a:t>
            </a:r>
            <a:r>
              <a:rPr lang="en-US" sz="1100" dirty="0"/>
              <a:t> wrapper)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wrapper.set_state</a:t>
            </a:r>
            <a:r>
              <a:rPr lang="en-US" sz="1100" dirty="0"/>
              <a:t>(new Medium());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System.out.println</a:t>
            </a:r>
            <a:r>
              <a:rPr lang="en-US" sz="1100" dirty="0"/>
              <a:t>("   medium speed");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}</a:t>
            </a:r>
          </a:p>
          <a:p>
            <a:endParaRPr lang="en-US" sz="1100" dirty="0"/>
          </a:p>
          <a:p>
            <a:r>
              <a:rPr lang="en-US" sz="1100" dirty="0"/>
              <a:t>class Medium implements State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public void pull(</a:t>
            </a:r>
            <a:r>
              <a:rPr lang="en-US" sz="1100" dirty="0" err="1"/>
              <a:t>CeilingFanPullChain</a:t>
            </a:r>
            <a:r>
              <a:rPr lang="en-US" sz="1100" dirty="0"/>
              <a:t> wrapper)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wrapper.set_state</a:t>
            </a:r>
            <a:r>
              <a:rPr lang="en-US" sz="1100" dirty="0"/>
              <a:t>(new High());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System.out.println</a:t>
            </a:r>
            <a:r>
              <a:rPr lang="en-US" sz="1100" dirty="0"/>
              <a:t>("   high speed");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}</a:t>
            </a:r>
          </a:p>
          <a:p>
            <a:endParaRPr lang="en-US" sz="1100" dirty="0"/>
          </a:p>
          <a:p>
            <a:r>
              <a:rPr lang="en-US" sz="1100" dirty="0"/>
              <a:t>class High implements State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public void pull(</a:t>
            </a:r>
            <a:r>
              <a:rPr lang="en-US" sz="1100" dirty="0" err="1"/>
              <a:t>CeilingFanPullChain</a:t>
            </a:r>
            <a:r>
              <a:rPr lang="en-US" sz="1100" dirty="0"/>
              <a:t> wrapper)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wrapper.set_state</a:t>
            </a:r>
            <a:r>
              <a:rPr lang="en-US" sz="1100" dirty="0"/>
              <a:t>(new Off());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System.out.println</a:t>
            </a:r>
            <a:r>
              <a:rPr lang="en-US" sz="1100" dirty="0"/>
              <a:t>("   turning off");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}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210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721" y="586084"/>
            <a:ext cx="6220874" cy="6124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StateDemo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CeilingFanPullChain</a:t>
            </a:r>
            <a:r>
              <a:rPr lang="en-US" sz="1400" dirty="0"/>
              <a:t> chain = new </a:t>
            </a:r>
            <a:r>
              <a:rPr lang="en-US" sz="1400" dirty="0" err="1"/>
              <a:t>CeilingFanPullChain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while (true)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System.out.print</a:t>
            </a:r>
            <a:r>
              <a:rPr lang="en-US" sz="1400" dirty="0"/>
              <a:t>("Press ");</a:t>
            </a:r>
          </a:p>
          <a:p>
            <a:r>
              <a:rPr lang="is-IS" sz="1400" dirty="0"/>
              <a:t>            get_line();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chain.pull</a:t>
            </a:r>
            <a:r>
              <a:rPr lang="fi-FI" sz="1400" dirty="0"/>
              <a:t>();</a:t>
            </a:r>
          </a:p>
          <a:p>
            <a:r>
              <a:rPr lang="fi-FI" sz="1400" dirty="0"/>
              <a:t>        }</a:t>
            </a:r>
          </a:p>
          <a:p>
            <a:r>
              <a:rPr lang="fi-FI" sz="1400" dirty="0"/>
              <a:t>    }</a:t>
            </a:r>
          </a:p>
          <a:p>
            <a:r>
              <a:rPr lang="fi-FI" sz="1400" dirty="0"/>
              <a:t>    </a:t>
            </a:r>
            <a:r>
              <a:rPr lang="fi-FI" sz="1400" dirty="0" err="1"/>
              <a:t>static</a:t>
            </a:r>
            <a:r>
              <a:rPr lang="fi-FI" sz="1400" dirty="0"/>
              <a:t> </a:t>
            </a:r>
            <a:r>
              <a:rPr lang="fi-FI" sz="1400" dirty="0" err="1"/>
              <a:t>String</a:t>
            </a:r>
            <a:r>
              <a:rPr lang="fi-FI" sz="1400" dirty="0"/>
              <a:t> </a:t>
            </a:r>
            <a:r>
              <a:rPr lang="fi-FI" sz="1400" dirty="0" err="1"/>
              <a:t>get_line</a:t>
            </a:r>
            <a:r>
              <a:rPr lang="fi-FI" sz="1400" dirty="0"/>
              <a:t>()</a:t>
            </a:r>
          </a:p>
          <a:p>
            <a:r>
              <a:rPr lang="fi-FI" sz="1400" dirty="0"/>
              <a:t>    {</a:t>
            </a:r>
          </a:p>
          <a:p>
            <a:r>
              <a:rPr lang="fi-FI" sz="1400" dirty="0"/>
              <a:t>        </a:t>
            </a:r>
            <a:r>
              <a:rPr lang="fi-FI" sz="1400" dirty="0" err="1"/>
              <a:t>BufferedReader</a:t>
            </a:r>
            <a:r>
              <a:rPr lang="fi-FI" sz="1400" dirty="0"/>
              <a:t> in = new </a:t>
            </a:r>
            <a:r>
              <a:rPr lang="fi-FI" sz="1400" dirty="0" err="1"/>
              <a:t>BufferedReader(new</a:t>
            </a:r>
            <a:r>
              <a:rPr lang="fi-FI" sz="1400" dirty="0"/>
              <a:t> </a:t>
            </a:r>
            <a:r>
              <a:rPr lang="fi-FI" sz="1400" dirty="0" err="1"/>
              <a:t>InputStreamReader(System.in</a:t>
            </a:r>
            <a:r>
              <a:rPr lang="fi-FI" sz="1400" dirty="0"/>
              <a:t>))</a:t>
            </a:r>
          </a:p>
          <a:p>
            <a:r>
              <a:rPr lang="fi-FI" sz="1400" dirty="0"/>
              <a:t>          ;</a:t>
            </a:r>
          </a:p>
          <a:p>
            <a:r>
              <a:rPr lang="it-IT" sz="1400" dirty="0"/>
              <a:t>        </a:t>
            </a:r>
            <a:r>
              <a:rPr lang="it-IT" sz="1400" dirty="0" err="1"/>
              <a:t>String</a:t>
            </a:r>
            <a:r>
              <a:rPr lang="it-IT" sz="1400" dirty="0"/>
              <a:t> line = </a:t>
            </a:r>
            <a:r>
              <a:rPr lang="it-IT" sz="1400" dirty="0" err="1"/>
              <a:t>null</a:t>
            </a:r>
            <a:r>
              <a:rPr lang="it-IT" sz="1400" dirty="0"/>
              <a:t>;</a:t>
            </a:r>
          </a:p>
          <a:p>
            <a:r>
              <a:rPr lang="it-IT" sz="1400" dirty="0"/>
              <a:t>        </a:t>
            </a:r>
            <a:r>
              <a:rPr lang="it-IT" sz="1400" dirty="0" err="1"/>
              <a:t>try</a:t>
            </a:r>
            <a:endParaRPr lang="it-IT" sz="1400" dirty="0"/>
          </a:p>
          <a:p>
            <a:r>
              <a:rPr lang="it-IT" sz="1400" dirty="0"/>
              <a:t>        {</a:t>
            </a:r>
          </a:p>
          <a:p>
            <a:r>
              <a:rPr lang="en-US" sz="1400" dirty="0"/>
              <a:t>            line = </a:t>
            </a:r>
            <a:r>
              <a:rPr lang="en-US" sz="1400" dirty="0" err="1"/>
              <a:t>in.readLine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catch (</a:t>
            </a:r>
            <a:r>
              <a:rPr lang="en-US" sz="1400" dirty="0" err="1"/>
              <a:t>IOException</a:t>
            </a:r>
            <a:r>
              <a:rPr lang="en-US" sz="1400" dirty="0"/>
              <a:t> ex)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ex.printStackTrace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return line;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10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Calibri" charset="0"/>
              </a:rPr>
              <a:t>State Design Pattern</a:t>
            </a: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630238" y="2209800"/>
          <a:ext cx="8181975" cy="443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4" imgW="5641920" imgH="2665080" progId="Visio.Drawing.4">
                  <p:embed/>
                </p:oleObj>
              </mc:Choice>
              <mc:Fallback>
                <p:oleObj name="VISIO" r:id="rId4" imgW="5641920" imgH="2665080" progId="Visio.Drawing.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2209800"/>
                        <a:ext cx="8181975" cy="443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461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593</Words>
  <Application>Microsoft Office PowerPoint</Application>
  <PresentationFormat>On-screen Show (4:3)</PresentationFormat>
  <Paragraphs>194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Calibri</vt:lpstr>
      <vt:lpstr>Tahoma</vt:lpstr>
      <vt:lpstr>Times New Roman</vt:lpstr>
      <vt:lpstr>Wingdings</vt:lpstr>
      <vt:lpstr>Office Theme</vt:lpstr>
      <vt:lpstr>Visio</vt:lpstr>
      <vt:lpstr>VISIO</vt:lpstr>
      <vt:lpstr>State Design Pattern</vt:lpstr>
      <vt:lpstr>State Design Pattern</vt:lpstr>
      <vt:lpstr>When to use STATE pattern ?</vt:lpstr>
      <vt:lpstr>Example</vt:lpstr>
      <vt:lpstr>State Structure</vt:lpstr>
      <vt:lpstr>PowerPoint Presentation</vt:lpstr>
      <vt:lpstr>PowerPoint Presentation</vt:lpstr>
      <vt:lpstr>PowerPoint Presentation</vt:lpstr>
      <vt:lpstr>State Design Pattern</vt:lpstr>
      <vt:lpstr>PowerPoint Presentation</vt:lpstr>
      <vt:lpstr>PowerPoint Presentation</vt:lpstr>
      <vt:lpstr>Alarm Clock State Machine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Design Pattern</dc:title>
  <dc:creator>Quinn Snell</dc:creator>
  <cp:lastModifiedBy>User</cp:lastModifiedBy>
  <cp:revision>12</cp:revision>
  <dcterms:created xsi:type="dcterms:W3CDTF">2013-04-10T04:51:59Z</dcterms:created>
  <dcterms:modified xsi:type="dcterms:W3CDTF">2019-02-25T17:52:42Z</dcterms:modified>
</cp:coreProperties>
</file>