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320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30" r:id="rId10"/>
    <p:sldId id="329" r:id="rId11"/>
    <p:sldId id="339" r:id="rId12"/>
    <p:sldId id="340" r:id="rId13"/>
    <p:sldId id="341" r:id="rId14"/>
    <p:sldId id="342" r:id="rId15"/>
    <p:sldId id="343" r:id="rId16"/>
    <p:sldId id="332" r:id="rId17"/>
    <p:sldId id="333" r:id="rId18"/>
    <p:sldId id="334" r:id="rId19"/>
    <p:sldId id="336" r:id="rId20"/>
    <p:sldId id="338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3" autoAdjust="0"/>
    <p:restoredTop sz="81843" autoAdjust="0"/>
  </p:normalViewPr>
  <p:slideViewPr>
    <p:cSldViewPr>
      <p:cViewPr varScale="1">
        <p:scale>
          <a:sx n="75" d="100"/>
          <a:sy n="75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pPr>
              <a:defRPr/>
            </a:pPr>
            <a:fld id="{7665F878-30BF-42DB-B26E-A3C6FCF5A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5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34BAB97-7FBC-4C2F-99EA-8B4893EF7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7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3DB0C-D311-4A4A-93E0-457987E393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1CC87-1A0E-4210-A671-5CADD930298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1CC87-1A0E-4210-A671-5CADD93029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84F7B-C74B-4C4D-9EDB-7504CEFE7C1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F6DE4-0515-4451-8037-0CADBE2DD08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BAB97-7FBC-4C2F-99EA-8B4893EF725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6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3708F-08A7-48B6-BD6F-791309E981F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02518D-58BC-41D8-A376-7479D37F8EB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757BC-B94E-4AB6-BDEE-A5854F97FA3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B99B0-B8DB-435B-AFFC-9DD933407C3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B26BBA-5F3F-4212-BF34-8A4EC047352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9AE364-8CD9-4883-90EF-0C2F7F1FE05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9BE43-D511-48B8-BAC8-0C3B2DC9EF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66F7B0-5BEA-45E7-9A4B-E6E02D0215F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6B237-DD35-4C3B-BF07-EB8420DC6A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7DD2A4-02CE-47CE-9F89-8BB60E507B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8EA58-685D-406B-A345-07B36108D1C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87C52-BC11-47F2-9225-958E930A6EE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7C0601-AF91-45A2-AE21-09930FE3D1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D35B3-284A-4092-816B-256CB5B45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FF9A7-5C66-40E5-9172-BF7BB2C63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04C9C-926B-4F5B-898E-5856A9ADC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09A3D-79B0-4225-B2A4-0F0CAF384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470F2-73C4-4883-8683-4672FDB6B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3FC15-94C1-461A-BC64-F5D481F03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2C315-9EC1-4B6C-8935-EFE0D1A39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E3825-B3C1-411F-92C6-1332B5661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FC1FA-F99B-4159-B6F7-CA4A0C35A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9DA74-BE61-47E4-ACF0-360D79AB3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9C998-8EA2-4816-83C2-10265240B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E775B0C5-4363-45C7-BB0D-AB45FFB6F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tack-3.jav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trix-3.jav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NetworkDevice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Stack-1.jav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trix-1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tack-2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trix-2.jav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tack-3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trix-3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ChangeArrowheads="1"/>
          </p:cNvSpPr>
          <p:nvPr/>
        </p:nvSpPr>
        <p:spPr bwMode="auto">
          <a:xfrm>
            <a:off x="0" y="436245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en-US" sz="3600">
              <a:latin typeface="Arial" charset="0"/>
            </a:endParaRP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Computer Science 340</a:t>
            </a:r>
            <a:br>
              <a:rPr lang="en-US" dirty="0">
                <a:latin typeface="Courier New" pitchFamily="49" charset="0"/>
              </a:rPr>
            </a:br>
            <a:br>
              <a:rPr lang="en-US" sz="1000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Software Design &amp; Testing</a:t>
            </a:r>
            <a:endParaRPr lang="en-US" dirty="0"/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400800"/>
            <a:ext cx="6400800" cy="304800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2053" name="Rectangle 1029"/>
          <p:cNvSpPr>
            <a:spLocks noChangeArrowheads="1"/>
          </p:cNvSpPr>
          <p:nvPr/>
        </p:nvSpPr>
        <p:spPr bwMode="auto">
          <a:xfrm>
            <a:off x="0" y="29718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4000">
                <a:latin typeface="Arial" charset="0"/>
              </a:rPr>
              <a:t>Design By Contract</a:t>
            </a:r>
          </a:p>
          <a:p>
            <a:pPr algn="ctr" eaLnBrk="0" hangingPunct="0">
              <a:spcBef>
                <a:spcPct val="20000"/>
              </a:spcBef>
            </a:pPr>
            <a:endParaRPr lang="en-US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What if the caller satisfied the pre-conditions, but for some reason the supplier is unable to satisfy the post-conditions?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supplier throws an exception or returns an error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Why might a supplier fail to satisfy the post-conditions?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External factors beyond supplier’s control (hard disk crash, Internet down, etc.)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If the client fails to meet pre-conditions, the supplier can throw an exception or return an error if it wants to, but isn’t required 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If an operation could throw an exception or return an error, the contract should explicitly define the possible exceptions/errors so clients can handle them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Invariants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 and Post-conditions apply only to single operations</a:t>
            </a:r>
          </a:p>
          <a:p>
            <a:r>
              <a:rPr lang="en-US"/>
              <a:t>Some supplier obligations apply to </a:t>
            </a:r>
            <a:r>
              <a:rPr lang="en-US" i="1"/>
              <a:t>every</a:t>
            </a:r>
            <a:r>
              <a:rPr lang="en-US"/>
              <a:t> operation on the ADT</a:t>
            </a:r>
            <a:endParaRPr lang="en-US" i="1"/>
          </a:p>
          <a:p>
            <a:r>
              <a:rPr lang="en-US" i="1"/>
              <a:t>Class Invariants </a:t>
            </a:r>
            <a:r>
              <a:rPr lang="en-US"/>
              <a:t>are post-conditions that apply to every operation</a:t>
            </a:r>
            <a:endParaRPr lang="en-US" i="1"/>
          </a:p>
          <a:p>
            <a:pPr lvl="1"/>
            <a:r>
              <a:rPr lang="en-US"/>
              <a:t>Examples: </a:t>
            </a:r>
            <a:r>
              <a:rPr lang="en-US">
                <a:hlinkClick r:id="rId3" action="ppaction://hlinkfile"/>
              </a:rPr>
              <a:t>Stack</a:t>
            </a:r>
            <a:r>
              <a:rPr lang="en-US"/>
              <a:t>, </a:t>
            </a:r>
            <a:r>
              <a:rPr lang="en-US">
                <a:hlinkClick r:id="rId4" action="ppaction://hlinkfile"/>
              </a:rPr>
              <a:t>Matrix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9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Invariants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What is a constructor’s job?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Constructors must establish all class invariants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When a constructor completes, all class invariants must be satisfied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If a constructor cannot establish the class invariants, it should throw an exception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In addition to their post-conditions, public operations must also ensure that all class invariants are satisfied upon return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I.E., the class invariants are </a:t>
            </a:r>
            <a:r>
              <a:rPr lang="en-US" sz="2000" dirty="0" err="1"/>
              <a:t>ANDed</a:t>
            </a:r>
            <a:r>
              <a:rPr lang="en-US" sz="2000" dirty="0"/>
              <a:t> with the post-conditions of every public operation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Class invariants may be temporarily violated while a public operation is executing, but they must be reestablished before the operation returns</a:t>
            </a:r>
          </a:p>
        </p:txBody>
      </p:sp>
    </p:spTree>
    <p:extLst>
      <p:ext uri="{BB962C8B-B14F-4D97-AF65-F5344CB8AC3E}">
        <p14:creationId xmlns:p14="http://schemas.microsoft.com/office/powerpoint/2010/main" val="420976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400" dirty="0"/>
              <a:t>How do you test?</a:t>
            </a:r>
          </a:p>
          <a:p>
            <a:pPr lvl="1"/>
            <a:r>
              <a:rPr lang="en-US" sz="2000" dirty="0"/>
              <a:t>If statements</a:t>
            </a:r>
          </a:p>
          <a:p>
            <a:pPr lvl="1"/>
            <a:r>
              <a:rPr lang="en-US" sz="2000" dirty="0"/>
              <a:t>Assertions</a:t>
            </a:r>
          </a:p>
          <a:p>
            <a:r>
              <a:rPr lang="en-US" sz="2400" dirty="0"/>
              <a:t>Guidelines</a:t>
            </a:r>
          </a:p>
          <a:p>
            <a:pPr lvl="1"/>
            <a:r>
              <a:rPr lang="en-US" sz="2000" dirty="0"/>
              <a:t>Do not use assertions to test parameters on public methods</a:t>
            </a:r>
          </a:p>
          <a:p>
            <a:pPr lvl="1"/>
            <a:r>
              <a:rPr lang="en-US" sz="2000" dirty="0"/>
              <a:t>Do not use assertions to do any work your program requires for correct operation</a:t>
            </a:r>
          </a:p>
          <a:p>
            <a:pPr lvl="1"/>
            <a:r>
              <a:rPr lang="en-US" sz="2000" dirty="0"/>
              <a:t>Use for</a:t>
            </a:r>
          </a:p>
          <a:p>
            <a:pPr lvl="2"/>
            <a:r>
              <a:rPr lang="en-US" sz="1800" dirty="0"/>
              <a:t>Internal invariants, control flow invariants</a:t>
            </a:r>
          </a:p>
          <a:p>
            <a:pPr lvl="2"/>
            <a:r>
              <a:rPr lang="en-US" sz="1800" dirty="0"/>
              <a:t>Pre, post, invariants for private methods</a:t>
            </a:r>
          </a:p>
          <a:p>
            <a:r>
              <a:rPr lang="en-US" sz="2400" dirty="0"/>
              <a:t>By default, assertions are disabled</a:t>
            </a:r>
          </a:p>
          <a:p>
            <a:pPr lvl="1"/>
            <a:r>
              <a:rPr lang="en-US" sz="2000" dirty="0"/>
              <a:t>Use the JVM –</a:t>
            </a:r>
            <a:r>
              <a:rPr lang="en-US" sz="2000" dirty="0" err="1"/>
              <a:t>ea</a:t>
            </a:r>
            <a:r>
              <a:rPr lang="en-US" sz="2000" dirty="0"/>
              <a:t> flag to enable assertions (i.e. java –</a:t>
            </a:r>
            <a:r>
              <a:rPr lang="en-US" sz="2000" dirty="0" err="1"/>
              <a:t>ea</a:t>
            </a:r>
            <a:r>
              <a:rPr lang="en-US" sz="2000" dirty="0"/>
              <a:t> &lt;</a:t>
            </a:r>
            <a:r>
              <a:rPr lang="en-US" sz="2000" dirty="0" err="1"/>
              <a:t>ClassName</a:t>
            </a:r>
            <a:r>
              <a:rPr lang="en-US" sz="2000" dirty="0"/>
              <a:t>&gt;)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82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1D52-7ED6-E24F-A4FF-276B030B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Assertion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A8F7-E1D6-EE4C-B4DA-56316D73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 expression1; </a:t>
            </a:r>
          </a:p>
          <a:p>
            <a:pPr lvl="1"/>
            <a:r>
              <a:rPr lang="en-US" dirty="0"/>
              <a:t>expression1 must evaluate to a </a:t>
            </a:r>
            <a:r>
              <a:rPr lang="en-US" dirty="0" err="1"/>
              <a:t>boolean</a:t>
            </a:r>
            <a:r>
              <a:rPr lang="en-US" dirty="0"/>
              <a:t> and will result in an </a:t>
            </a:r>
            <a:r>
              <a:rPr lang="en-US" dirty="0" err="1"/>
              <a:t>AssertionError</a:t>
            </a:r>
            <a:r>
              <a:rPr lang="en-US" dirty="0"/>
              <a:t> being thrown if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 expression1 : expression2;</a:t>
            </a:r>
          </a:p>
          <a:p>
            <a:pPr lvl="1"/>
            <a:r>
              <a:rPr lang="en-US" dirty="0"/>
              <a:t>expression1 must evaluate to a </a:t>
            </a:r>
            <a:r>
              <a:rPr lang="en-US" dirty="0" err="1"/>
              <a:t>boolean</a:t>
            </a:r>
            <a:r>
              <a:rPr lang="en-US" dirty="0"/>
              <a:t> and will result in an </a:t>
            </a:r>
            <a:r>
              <a:rPr lang="en-US" dirty="0" err="1"/>
              <a:t>AssertionError</a:t>
            </a:r>
            <a:r>
              <a:rPr lang="en-US" dirty="0"/>
              <a:t> being thrown if false</a:t>
            </a:r>
          </a:p>
          <a:p>
            <a:pPr lvl="1"/>
            <a:r>
              <a:rPr lang="en-US" dirty="0"/>
              <a:t>Expression2 (if present) becomes the message in the </a:t>
            </a:r>
            <a:r>
              <a:rPr lang="en-US" dirty="0" err="1"/>
              <a:t>AssertionError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7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DBC vs. Defensive Programming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400"/>
              <a:t>Defensive Programming says:</a:t>
            </a:r>
          </a:p>
          <a:p>
            <a:pPr lvl="1"/>
            <a:r>
              <a:rPr lang="en-US" sz="2000"/>
              <a:t>Operation implementations should be bullet-proof</a:t>
            </a:r>
          </a:p>
          <a:p>
            <a:pPr lvl="1"/>
            <a:r>
              <a:rPr lang="en-US" sz="2000"/>
              <a:t>Check all parameters for validity before using them</a:t>
            </a:r>
          </a:p>
          <a:p>
            <a:pPr lvl="1"/>
            <a:r>
              <a:rPr lang="en-US" sz="2000"/>
              <a:t>Return error or throw exception if parameters are invalid, but never crash</a:t>
            </a:r>
          </a:p>
          <a:p>
            <a:r>
              <a:rPr lang="en-US" sz="2400"/>
              <a:t>Puts heavy burden on the supplier</a:t>
            </a:r>
          </a:p>
          <a:p>
            <a:r>
              <a:rPr lang="en-US" sz="2400"/>
              <a:t>Results in lots of parameter checking code</a:t>
            </a:r>
          </a:p>
          <a:p>
            <a:r>
              <a:rPr lang="en-US" sz="2400"/>
              <a:t>Client and supplier often have redundant checks</a:t>
            </a:r>
          </a:p>
          <a:p>
            <a:r>
              <a:rPr lang="en-US" sz="2400"/>
              <a:t>Results in more code (harder to maintain)</a:t>
            </a:r>
          </a:p>
          <a:p>
            <a:r>
              <a:rPr lang="en-US" sz="2400"/>
              <a:t>Slows programs down (too much redundant checking)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DBC vs. Defensive Programming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DBC says: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Ensuring that pre-conditions are met is the client’s job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Operation implementations need not contain code to verify that pre-conditions were met (e.g., no parameter checking code)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If pre-conditions are not met and something unseemly occurs, it is the client’s fault, and they got what they deserved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Suppliers must throw an exception if post-conditions cannot be met</a:t>
            </a:r>
          </a:p>
          <a:p>
            <a:pPr>
              <a:lnSpc>
                <a:spcPct val="80000"/>
              </a:lnSpc>
            </a:pPr>
            <a:r>
              <a:rPr lang="en-US" sz="2400"/>
              <a:t>Puts more burden on clients</a:t>
            </a:r>
          </a:p>
          <a:p>
            <a:pPr>
              <a:lnSpc>
                <a:spcPct val="80000"/>
              </a:lnSpc>
            </a:pPr>
            <a:r>
              <a:rPr lang="en-US" sz="2400"/>
              <a:t>Results in less and more efficient code</a:t>
            </a:r>
          </a:p>
          <a:p>
            <a:pPr>
              <a:lnSpc>
                <a:spcPct val="80000"/>
              </a:lnSpc>
            </a:pPr>
            <a:r>
              <a:rPr lang="en-US" sz="2400"/>
              <a:t>As a debugging tool, operation implementations may include </a:t>
            </a:r>
            <a:r>
              <a:rPr lang="en-US" sz="2400">
                <a:latin typeface="Courier New" pitchFamily="49" charset="0"/>
              </a:rPr>
              <a:t>assert</a:t>
            </a:r>
            <a:r>
              <a:rPr lang="en-US" sz="2400"/>
              <a:t> statements to verify that pre-conditions were met, but this is optional, and all assertions should be turned off in the final release of the software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DBC vs. Defensive Programming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114800"/>
          </a:xfrm>
        </p:spPr>
        <p:txBody>
          <a:bodyPr/>
          <a:lstStyle/>
          <a:p>
            <a:r>
              <a:rPr lang="en-US"/>
              <a:t>Designers must make a conscious choice between Defensive Programming and DBC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Documenting ADTs with </a:t>
            </a:r>
            <a:r>
              <a:rPr lang="en-US" sz="4000">
                <a:latin typeface="Courier New" pitchFamily="49" charset="0"/>
              </a:rPr>
              <a:t>javadoc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Interfaces and classes</a:t>
            </a:r>
          </a:p>
          <a:p>
            <a:pPr lvl="1"/>
            <a:r>
              <a:rPr lang="en-US" sz="2000" dirty="0"/>
              <a:t>Header comment</a:t>
            </a:r>
          </a:p>
          <a:p>
            <a:pPr lvl="1"/>
            <a:r>
              <a:rPr lang="en-US" sz="2000" dirty="0"/>
              <a:t>@invariant   (custom tag)</a:t>
            </a:r>
          </a:p>
          <a:p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Header comment</a:t>
            </a:r>
          </a:p>
          <a:p>
            <a:pPr lvl="1"/>
            <a:r>
              <a:rPr lang="en-US" sz="2000" dirty="0"/>
              <a:t>@pre   (custom tag)</a:t>
            </a:r>
          </a:p>
          <a:p>
            <a:pPr lvl="1"/>
            <a:r>
              <a:rPr lang="en-US" sz="2000" dirty="0"/>
              <a:t>@post   (custom tag)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param</a:t>
            </a:r>
            <a:endParaRPr lang="en-US" sz="2000" dirty="0"/>
          </a:p>
          <a:p>
            <a:pPr lvl="1"/>
            <a:r>
              <a:rPr lang="en-US" sz="2000" dirty="0"/>
              <a:t>@returns   (this is really a post-condition)</a:t>
            </a:r>
          </a:p>
          <a:p>
            <a:pPr lvl="1"/>
            <a:r>
              <a:rPr lang="en-US" sz="2000" dirty="0"/>
              <a:t>@throws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Object-oriented design is based on the </a:t>
            </a:r>
            <a:r>
              <a:rPr lang="en-US" i="1"/>
              <a:t>theory of abstract data types</a:t>
            </a:r>
          </a:p>
          <a:p>
            <a:r>
              <a:rPr lang="en-US"/>
              <a:t>Domain and implementation concepts are modeled in software as ADTs</a:t>
            </a:r>
          </a:p>
          <a:p>
            <a:r>
              <a:rPr lang="en-US" i="1"/>
              <a:t>Interfaces</a:t>
            </a:r>
            <a:r>
              <a:rPr lang="en-US"/>
              <a:t> capture the essence of an ADT</a:t>
            </a:r>
          </a:p>
          <a:p>
            <a:pPr lvl="1"/>
            <a:r>
              <a:rPr lang="en-US"/>
              <a:t>Examples: </a:t>
            </a:r>
            <a:r>
              <a:rPr lang="en-US">
                <a:hlinkClick r:id="rId3" action="ppaction://hlinkfile"/>
              </a:rPr>
              <a:t>NetworkDevice</a:t>
            </a:r>
            <a:r>
              <a:rPr lang="en-US"/>
              <a:t>, </a:t>
            </a:r>
            <a:r>
              <a:rPr lang="en-US">
                <a:hlinkClick r:id="rId4" action="ppaction://hlinkfile"/>
              </a:rPr>
              <a:t>Stack</a:t>
            </a:r>
            <a:endParaRPr lang="en-US"/>
          </a:p>
          <a:p>
            <a:r>
              <a:rPr lang="en-US"/>
              <a:t>Classes provide implementations of ADTs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Documenting ADTs with </a:t>
            </a:r>
            <a:r>
              <a:rPr lang="en-US" sz="4000">
                <a:latin typeface="Courier New" pitchFamily="49" charset="0"/>
              </a:rPr>
              <a:t>javadoc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javadoc</a:t>
            </a:r>
            <a:r>
              <a:rPr lang="en-US" dirty="0"/>
              <a:t> will generate HTML documentation for your interfaces and classes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Running </a:t>
            </a:r>
            <a:r>
              <a:rPr lang="en-US" dirty="0" err="1">
                <a:latin typeface="Courier New" pitchFamily="49" charset="0"/>
              </a:rPr>
              <a:t>javadoc</a:t>
            </a:r>
            <a:r>
              <a:rPr lang="en-US" dirty="0"/>
              <a:t>:</a:t>
            </a:r>
          </a:p>
          <a:p>
            <a:pPr lvl="1"/>
            <a:r>
              <a:rPr lang="en-US" sz="1600" dirty="0" err="1">
                <a:latin typeface="Courier New" pitchFamily="49" charset="0"/>
              </a:rPr>
              <a:t>javadoc</a:t>
            </a:r>
            <a:r>
              <a:rPr lang="en-US" sz="1600" dirty="0">
                <a:latin typeface="Courier New" pitchFamily="49" charset="0"/>
              </a:rPr>
              <a:t> -tag </a:t>
            </a:r>
            <a:r>
              <a:rPr lang="en-US" sz="1600" dirty="0" err="1">
                <a:latin typeface="Courier New" pitchFamily="49" charset="0"/>
              </a:rPr>
              <a:t>invariant:t</a:t>
            </a:r>
            <a:r>
              <a:rPr lang="en-US" sz="1600" dirty="0">
                <a:latin typeface="Courier New" pitchFamily="49" charset="0"/>
              </a:rPr>
              <a:t>:"Class Invariants:" -tag </a:t>
            </a:r>
            <a:r>
              <a:rPr lang="en-US" sz="1600" dirty="0" err="1">
                <a:latin typeface="Courier New" pitchFamily="49" charset="0"/>
              </a:rPr>
              <a:t>pre:cm</a:t>
            </a:r>
            <a:r>
              <a:rPr lang="en-US" sz="1600" dirty="0">
                <a:latin typeface="Courier New" pitchFamily="49" charset="0"/>
              </a:rPr>
              <a:t>:"Pre-Conditions:" -tag </a:t>
            </a:r>
            <a:r>
              <a:rPr lang="en-US" sz="1600" dirty="0" err="1">
                <a:latin typeface="Courier New" pitchFamily="49" charset="0"/>
              </a:rPr>
              <a:t>post:cm</a:t>
            </a:r>
            <a:r>
              <a:rPr lang="en-US" sz="1600" dirty="0">
                <a:latin typeface="Courier New" pitchFamily="49" charset="0"/>
              </a:rPr>
              <a:t>:"Post-Conditions:" MyClass.java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Even if a class doesn’t implement a pre-defined interface, it still defines an ADT as embodied in its public interface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this case, the ADT definition is combined with its implementation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Explicit interfaces are used if we expect to have multiple implementations of the ADT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interface List, class </a:t>
            </a:r>
            <a:r>
              <a:rPr lang="en-US" sz="2000" dirty="0" err="1"/>
              <a:t>ArrayList</a:t>
            </a:r>
            <a:r>
              <a:rPr lang="en-US" sz="2000" dirty="0"/>
              <a:t>, class </a:t>
            </a:r>
            <a:r>
              <a:rPr lang="en-US" sz="2000" dirty="0" err="1"/>
              <a:t>LinkedList</a:t>
            </a:r>
            <a:r>
              <a:rPr lang="en-US" sz="2000" dirty="0"/>
              <a:t>, 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we expect an ADT to have only one implementation, we often combine the ADT definition and implementation in the same class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 </a:t>
            </a:r>
            <a:r>
              <a:rPr lang="en-US" sz="2000" dirty="0">
                <a:hlinkClick r:id="rId3" action="ppaction://hlinkfile"/>
              </a:rPr>
              <a:t>Matrix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ADTs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ADT = syntax + semantics</a:t>
            </a:r>
          </a:p>
          <a:p>
            <a:r>
              <a:rPr lang="en-US" sz="2400" dirty="0"/>
              <a:t>Each ADT operation has: name, parameter list, return type</a:t>
            </a:r>
          </a:p>
          <a:p>
            <a:r>
              <a:rPr lang="en-US" sz="2400" dirty="0"/>
              <a:t>ADT clients must conform to this syntax, or they will fail to compile</a:t>
            </a:r>
          </a:p>
          <a:p>
            <a:r>
              <a:rPr lang="en-US" sz="2400" dirty="0"/>
              <a:t>Each ADT operation also has semantics: What is the meaning of the operation?  What does it do?</a:t>
            </a:r>
          </a:p>
          <a:p>
            <a:r>
              <a:rPr lang="en-US" sz="2400" b="1" dirty="0"/>
              <a:t>Classes that implement ADTs must faithfully adhere to operation semantics as well as syntax</a:t>
            </a:r>
          </a:p>
          <a:p>
            <a:pPr lvl="1"/>
            <a:r>
              <a:rPr lang="en-US" sz="2000" dirty="0"/>
              <a:t>What would happen if </a:t>
            </a:r>
            <a:r>
              <a:rPr lang="en-US" sz="2000" dirty="0" err="1"/>
              <a:t>ArrayStack’s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2000" dirty="0"/>
              <a:t> implementation fires a nuclear missile rather than pushing a value on the stack?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ADTs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Source code precisely defines ADT syntax</a:t>
            </a:r>
          </a:p>
          <a:p>
            <a:pPr lvl="1"/>
            <a:r>
              <a:rPr lang="en-US"/>
              <a:t>Compilers enforce ADT syntax</a:t>
            </a:r>
          </a:p>
          <a:p>
            <a:r>
              <a:rPr lang="en-US"/>
              <a:t>Source code does not precisely define semantics</a:t>
            </a:r>
          </a:p>
          <a:p>
            <a:pPr lvl="1"/>
            <a:r>
              <a:rPr lang="en-US"/>
              <a:t>Compilers cannot enforce semantics</a:t>
            </a:r>
          </a:p>
          <a:p>
            <a:r>
              <a:rPr lang="en-US"/>
              <a:t>ADT semantics are typically defined by comments in the code, if they’re defined at all</a:t>
            </a:r>
          </a:p>
          <a:p>
            <a:pPr lvl="1"/>
            <a:r>
              <a:rPr lang="en-US"/>
              <a:t>Comment each operation explaining what it does</a:t>
            </a:r>
          </a:p>
          <a:p>
            <a:pPr lvl="1"/>
            <a:r>
              <a:rPr lang="en-US"/>
              <a:t>Example: </a:t>
            </a:r>
            <a:r>
              <a:rPr lang="en-US">
                <a:hlinkClick r:id="rId3" action="ppaction://hlinkfile"/>
              </a:rPr>
              <a:t>Stack</a:t>
            </a:r>
            <a:r>
              <a:rPr lang="en-US"/>
              <a:t>, </a:t>
            </a:r>
            <a:r>
              <a:rPr lang="en-US">
                <a:hlinkClick r:id="rId4" action="ppaction://hlinkfile"/>
              </a:rPr>
              <a:t>Matrix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ADTs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Imprecise or incomplete definitions of ADT semantics lead to reliability problems:</a:t>
            </a:r>
          </a:p>
          <a:p>
            <a:pPr lvl="1"/>
            <a:r>
              <a:rPr lang="en-US" dirty="0"/>
              <a:t>Clients and implementers have different ideas of what an operation does</a:t>
            </a:r>
          </a:p>
          <a:p>
            <a:pPr lvl="1"/>
            <a:r>
              <a:rPr lang="en-US" dirty="0"/>
              <a:t>Differing assumptions lead to defects </a:t>
            </a:r>
          </a:p>
          <a:p>
            <a:pPr lvl="1"/>
            <a:endParaRPr lang="en-US" dirty="0"/>
          </a:p>
          <a:p>
            <a:r>
              <a:rPr lang="en-US" dirty="0"/>
              <a:t>Reliability is even more important in object-oriented programming than elsewhere.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By Contract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DBC is a technique for more precisely defining ADT semantics, thus preventing misunderstandings</a:t>
            </a:r>
          </a:p>
          <a:p>
            <a:r>
              <a:rPr lang="en-US"/>
              <a:t>DBC is based on the real-world notion of a legal contract</a:t>
            </a:r>
          </a:p>
          <a:p>
            <a:pPr lvl="1"/>
            <a:r>
              <a:rPr lang="en-US"/>
              <a:t>A contract involves a “client” and a “supplier”</a:t>
            </a:r>
          </a:p>
          <a:p>
            <a:pPr lvl="1"/>
            <a:r>
              <a:rPr lang="en-US"/>
              <a:t>Each side has obligations and expected benefits, which are precisely defined in the contract</a:t>
            </a:r>
          </a:p>
          <a:p>
            <a:pPr lvl="1"/>
            <a:r>
              <a:rPr lang="en-US"/>
              <a:t>If a party performs their obligations, they are guaranteed to receive the promised benefits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Defining operation semantics:</a:t>
            </a:r>
            <a:br>
              <a:rPr lang="en-US" sz="4000"/>
            </a:br>
            <a:r>
              <a:rPr lang="en-US" sz="4000"/>
              <a:t>Pre-conditions &amp; Post-conditions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ADT is a contract between client and supplier</a:t>
            </a:r>
          </a:p>
          <a:p>
            <a:r>
              <a:rPr lang="en-US" dirty="0"/>
              <a:t>Each operation has </a:t>
            </a:r>
            <a:r>
              <a:rPr lang="en-US" i="1" dirty="0"/>
              <a:t>Pre-conditions</a:t>
            </a:r>
            <a:r>
              <a:rPr lang="en-US" dirty="0"/>
              <a:t> and </a:t>
            </a:r>
            <a:r>
              <a:rPr lang="en-US" i="1" dirty="0"/>
              <a:t>Post-conditions</a:t>
            </a:r>
          </a:p>
          <a:p>
            <a:r>
              <a:rPr lang="en-US" dirty="0"/>
              <a:t>Pre-conditions are the client’s obligations</a:t>
            </a:r>
          </a:p>
          <a:p>
            <a:r>
              <a:rPr lang="en-US" dirty="0"/>
              <a:t>Post-conditions are the supplier’s obligations</a:t>
            </a:r>
          </a:p>
          <a:p>
            <a:endParaRPr lang="en-US" dirty="0"/>
          </a:p>
          <a:p>
            <a:r>
              <a:rPr lang="en-US" dirty="0"/>
              <a:t>The pre-conditions and post-conditions define the semantics of the operation</a:t>
            </a:r>
          </a:p>
          <a:p>
            <a:r>
              <a:rPr lang="en-US" dirty="0"/>
              <a:t>Examples: </a:t>
            </a:r>
            <a:r>
              <a:rPr lang="en-US" dirty="0">
                <a:hlinkClick r:id="rId3" action="ppaction://hlinkfile"/>
              </a:rPr>
              <a:t>Stack</a:t>
            </a:r>
            <a:r>
              <a:rPr lang="en-US" dirty="0"/>
              <a:t>, </a:t>
            </a:r>
            <a:r>
              <a:rPr lang="en-US" dirty="0">
                <a:hlinkClick r:id="rId4" action="ppaction://hlinkfile"/>
              </a:rPr>
              <a:t>Matrix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Defining operation semantics:</a:t>
            </a:r>
            <a:br>
              <a:rPr lang="en-US" sz="4000"/>
            </a:br>
            <a:r>
              <a:rPr lang="en-US" sz="4000"/>
              <a:t>Pre-conditions &amp; Post-conditions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client invokes an operation having satisfied all pre-conditions, the supplier must ensure that all post-conditions are met upon return</a:t>
            </a:r>
          </a:p>
          <a:p>
            <a:endParaRPr lang="en-US" dirty="0"/>
          </a:p>
          <a:p>
            <a:r>
              <a:rPr lang="en-US" dirty="0"/>
              <a:t>If the client did not satisfy all pre-conditions, the supplier is under no obligation to satisfy the post-conditions.  The supplier could:</a:t>
            </a:r>
          </a:p>
          <a:p>
            <a:pPr lvl="1"/>
            <a:r>
              <a:rPr lang="en-US" dirty="0"/>
              <a:t>Return an error or throw an exception</a:t>
            </a:r>
          </a:p>
          <a:p>
            <a:pPr lvl="1"/>
            <a:r>
              <a:rPr lang="en-US" dirty="0"/>
              <a:t>Just fail (crash, return bad results, etc.)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1184</Words>
  <Application>Microsoft Macintosh PowerPoint</Application>
  <PresentationFormat>On-screen Show (4:3)</PresentationFormat>
  <Paragraphs>158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Comic Sans MS</vt:lpstr>
      <vt:lpstr>Courier New</vt:lpstr>
      <vt:lpstr>Tahoma</vt:lpstr>
      <vt:lpstr>Times New Roman</vt:lpstr>
      <vt:lpstr>Blank Presentation</vt:lpstr>
      <vt:lpstr>Computer Science 340  Software Design &amp; Testing</vt:lpstr>
      <vt:lpstr>Abstract Data Types</vt:lpstr>
      <vt:lpstr>Abstract Data Types</vt:lpstr>
      <vt:lpstr>Defining ADTs</vt:lpstr>
      <vt:lpstr>Defining ADTs</vt:lpstr>
      <vt:lpstr>Defining ADTs</vt:lpstr>
      <vt:lpstr>Design By Contract</vt:lpstr>
      <vt:lpstr>Defining operation semantics: Pre-conditions &amp; Post-conditions</vt:lpstr>
      <vt:lpstr>Defining operation semantics: Pre-conditions &amp; Post-conditions</vt:lpstr>
      <vt:lpstr>Exceptions</vt:lpstr>
      <vt:lpstr>Exceptions</vt:lpstr>
      <vt:lpstr>Class Invariants</vt:lpstr>
      <vt:lpstr>Class Invariants</vt:lpstr>
      <vt:lpstr>Testing</vt:lpstr>
      <vt:lpstr>Java Assertion Syntax</vt:lpstr>
      <vt:lpstr>DBC vs. Defensive Programming</vt:lpstr>
      <vt:lpstr>DBC vs. Defensive Programming</vt:lpstr>
      <vt:lpstr>DBC vs. Defensive Programming</vt:lpstr>
      <vt:lpstr>Documenting ADTs with javadoc</vt:lpstr>
      <vt:lpstr>Documenting ADTs with javadoc</vt:lpstr>
    </vt:vector>
  </TitlesOfParts>
  <Company>Brigham Young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428 Software Engineering Lecture 15 Requirements Elicitation Dr. Charles Knutson March 14, 2002</dc:title>
  <dc:creator>AccessPoint Labs</dc:creator>
  <cp:lastModifiedBy>Jerod Wilkerson</cp:lastModifiedBy>
  <cp:revision>582</cp:revision>
  <dcterms:created xsi:type="dcterms:W3CDTF">2002-05-20T18:29:14Z</dcterms:created>
  <dcterms:modified xsi:type="dcterms:W3CDTF">2018-09-21T15:42:51Z</dcterms:modified>
</cp:coreProperties>
</file>