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57"/>
  </p:notesMasterIdLst>
  <p:sldIdLst>
    <p:sldId id="256" r:id="rId2"/>
    <p:sldId id="259" r:id="rId3"/>
    <p:sldId id="260" r:id="rId4"/>
    <p:sldId id="286" r:id="rId5"/>
    <p:sldId id="261" r:id="rId6"/>
    <p:sldId id="287" r:id="rId7"/>
    <p:sldId id="304" r:id="rId8"/>
    <p:sldId id="301" r:id="rId9"/>
    <p:sldId id="305" r:id="rId10"/>
    <p:sldId id="331" r:id="rId11"/>
    <p:sldId id="307" r:id="rId12"/>
    <p:sldId id="303" r:id="rId13"/>
    <p:sldId id="313" r:id="rId14"/>
    <p:sldId id="309" r:id="rId15"/>
    <p:sldId id="314" r:id="rId16"/>
    <p:sldId id="315" r:id="rId17"/>
    <p:sldId id="312" r:id="rId18"/>
    <p:sldId id="297" r:id="rId19"/>
    <p:sldId id="262" r:id="rId20"/>
    <p:sldId id="311" r:id="rId21"/>
    <p:sldId id="290" r:id="rId22"/>
    <p:sldId id="317" r:id="rId23"/>
    <p:sldId id="291" r:id="rId24"/>
    <p:sldId id="318" r:id="rId25"/>
    <p:sldId id="310" r:id="rId26"/>
    <p:sldId id="320" r:id="rId27"/>
    <p:sldId id="319" r:id="rId28"/>
    <p:sldId id="316" r:id="rId29"/>
    <p:sldId id="292" r:id="rId30"/>
    <p:sldId id="321" r:id="rId31"/>
    <p:sldId id="289" r:id="rId32"/>
    <p:sldId id="322" r:id="rId33"/>
    <p:sldId id="323" r:id="rId34"/>
    <p:sldId id="288" r:id="rId35"/>
    <p:sldId id="324" r:id="rId36"/>
    <p:sldId id="293" r:id="rId37"/>
    <p:sldId id="294" r:id="rId38"/>
    <p:sldId id="325" r:id="rId39"/>
    <p:sldId id="327" r:id="rId40"/>
    <p:sldId id="328" r:id="rId41"/>
    <p:sldId id="326" r:id="rId42"/>
    <p:sldId id="295" r:id="rId43"/>
    <p:sldId id="296" r:id="rId44"/>
    <p:sldId id="298" r:id="rId45"/>
    <p:sldId id="299" r:id="rId46"/>
    <p:sldId id="300" r:id="rId47"/>
    <p:sldId id="329" r:id="rId48"/>
    <p:sldId id="330" r:id="rId49"/>
    <p:sldId id="332" r:id="rId50"/>
    <p:sldId id="302" r:id="rId51"/>
    <p:sldId id="308" r:id="rId52"/>
    <p:sldId id="269" r:id="rId53"/>
    <p:sldId id="280" r:id="rId54"/>
    <p:sldId id="333" r:id="rId55"/>
    <p:sldId id="285" r:id="rId56"/>
  </p:sldIdLst>
  <p:sldSz cx="9144000" cy="5143500" type="screen16x9"/>
  <p:notesSz cx="6858000" cy="9144000"/>
  <p:embeddedFontLst>
    <p:embeddedFont>
      <p:font typeface="Dosis" panose="020B0604020202020204" charset="0"/>
      <p:regular r:id="rId58"/>
      <p:bold r:id="rId59"/>
    </p:embeddedFont>
    <p:embeddedFont>
      <p:font typeface="Dosis ExtraLight" panose="020B0604020202020204" charset="0"/>
      <p:regular r:id="rId60"/>
      <p:bold r:id="rId61"/>
    </p:embeddedFont>
    <p:embeddedFont>
      <p:font typeface="Lucida Console" panose="020B0609040504020204" pitchFamily="49" charset="0"/>
      <p:regular r:id="rId62"/>
    </p:embeddedFont>
    <p:embeddedFont>
      <p:font typeface="Montserrat" panose="020B0604020202020204" charset="0"/>
      <p:regular r:id="rId63"/>
      <p:bold r:id="rId64"/>
      <p:italic r:id="rId65"/>
      <p:boldItalic r:id="rId66"/>
    </p:embeddedFont>
    <p:embeddedFont>
      <p:font typeface="MS Shell Dlg 2" panose="020B0604030504040204" pitchFamily="34" charset="0"/>
      <p:regular r:id="rId67"/>
      <p:bold r:id="rId68"/>
    </p:embeddedFont>
    <p:embeddedFont>
      <p:font typeface="Pigpen Cipher" panose="02000509000000000000" pitchFamily="49" charset="0"/>
      <p:regular r:id="rId69"/>
    </p:embeddedFont>
    <p:embeddedFont>
      <p:font typeface="Titillium Web" panose="020B0604020202020204" charset="0"/>
      <p:regular r:id="rId70"/>
      <p:bold r:id="rId71"/>
      <p:italic r:id="rId72"/>
      <p:boldItalic r:id="rId73"/>
    </p:embeddedFont>
    <p:embeddedFont>
      <p:font typeface="Titillium Web Light" panose="020B0604020202020204" charset="0"/>
      <p:regular r:id="rId74"/>
      <p:bold r:id="rId75"/>
      <p:italic r:id="rId76"/>
      <p:boldItalic r:id="rId7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3A68DF-B332-428B-BDC4-A3BC9ECCA60E}" v="5" dt="2021-04-28T16:24:05.387"/>
  </p1510:revLst>
</p1510:revInfo>
</file>

<file path=ppt/tableStyles.xml><?xml version="1.0" encoding="utf-8"?>
<a:tblStyleLst xmlns:a="http://schemas.openxmlformats.org/drawingml/2006/main" def="{F5A28EFD-C747-4B63-B342-DE6663AAD031}">
  <a:tblStyle styleId="{F5A28EFD-C747-4B63-B342-DE6663AAD03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848" autoAdjust="0"/>
  </p:normalViewPr>
  <p:slideViewPr>
    <p:cSldViewPr snapToGrid="0">
      <p:cViewPr varScale="1">
        <p:scale>
          <a:sx n="87" d="100"/>
          <a:sy n="87" d="100"/>
        </p:scale>
        <p:origin x="11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6.fntdata"/><Relationship Id="rId68" Type="http://schemas.openxmlformats.org/officeDocument/2006/relationships/font" Target="fonts/font11.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font" Target="fonts/font1.fntdata"/><Relationship Id="rId74" Type="http://schemas.openxmlformats.org/officeDocument/2006/relationships/font" Target="fonts/font17.fntdata"/><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4.fntdata"/><Relationship Id="rId82"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7.fntdata"/><Relationship Id="rId69" Type="http://schemas.openxmlformats.org/officeDocument/2006/relationships/font" Target="fonts/font12.fntdata"/><Relationship Id="rId77"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5.fntdata"/><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70" Type="http://schemas.openxmlformats.org/officeDocument/2006/relationships/font" Target="fonts/font13.fntdata"/><Relationship Id="rId75" Type="http://schemas.openxmlformats.org/officeDocument/2006/relationships/font" Target="fonts/font18.fntdata"/><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73" Type="http://schemas.openxmlformats.org/officeDocument/2006/relationships/font" Target="fonts/font16.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9.fntdata"/><Relationship Id="rId7" Type="http://schemas.openxmlformats.org/officeDocument/2006/relationships/slide" Target="slides/slide6.xml"/><Relationship Id="rId71" Type="http://schemas.openxmlformats.org/officeDocument/2006/relationships/font" Target="fonts/font14.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9.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 Gibbons" userId="d2b037bc-8fb4-4222-845c-61440543a456" providerId="ADAL" clId="{713A68DF-B332-428B-BDC4-A3BC9ECCA60E}"/>
    <pc:docChg chg="modSld">
      <pc:chgData name="Carl Gibbons" userId="d2b037bc-8fb4-4222-845c-61440543a456" providerId="ADAL" clId="{713A68DF-B332-428B-BDC4-A3BC9ECCA60E}" dt="2021-04-28T21:37:35.864" v="27" actId="20577"/>
      <pc:docMkLst>
        <pc:docMk/>
      </pc:docMkLst>
      <pc:sldChg chg="addSp modSp">
        <pc:chgData name="Carl Gibbons" userId="d2b037bc-8fb4-4222-845c-61440543a456" providerId="ADAL" clId="{713A68DF-B332-428B-BDC4-A3BC9ECCA60E}" dt="2021-04-28T16:11:53.683" v="0"/>
        <pc:sldMkLst>
          <pc:docMk/>
          <pc:sldMk cId="0" sldId="256"/>
        </pc:sldMkLst>
        <pc:spChg chg="add mod">
          <ac:chgData name="Carl Gibbons" userId="d2b037bc-8fb4-4222-845c-61440543a456" providerId="ADAL" clId="{713A68DF-B332-428B-BDC4-A3BC9ECCA60E}" dt="2021-04-28T16:11:53.683" v="0"/>
          <ac:spMkLst>
            <pc:docMk/>
            <pc:sldMk cId="0" sldId="256"/>
            <ac:spMk id="5" creationId="{A8F3DBD2-CABC-42BB-AA49-A9CA2F920D84}"/>
          </ac:spMkLst>
        </pc:spChg>
      </pc:sldChg>
      <pc:sldChg chg="addSp modSp">
        <pc:chgData name="Carl Gibbons" userId="d2b037bc-8fb4-4222-845c-61440543a456" providerId="ADAL" clId="{713A68DF-B332-428B-BDC4-A3BC9ECCA60E}" dt="2021-04-28T16:19:14.939" v="1"/>
        <pc:sldMkLst>
          <pc:docMk/>
          <pc:sldMk cId="0" sldId="280"/>
        </pc:sldMkLst>
        <pc:spChg chg="add mod">
          <ac:chgData name="Carl Gibbons" userId="d2b037bc-8fb4-4222-845c-61440543a456" providerId="ADAL" clId="{713A68DF-B332-428B-BDC4-A3BC9ECCA60E}" dt="2021-04-28T16:19:14.939" v="1"/>
          <ac:spMkLst>
            <pc:docMk/>
            <pc:sldMk cId="0" sldId="280"/>
            <ac:spMk id="15" creationId="{DE9796C9-8BC6-4FD8-9B18-035AEDF1B0F8}"/>
          </ac:spMkLst>
        </pc:spChg>
      </pc:sldChg>
      <pc:sldChg chg="modSp mod">
        <pc:chgData name="Carl Gibbons" userId="d2b037bc-8fb4-4222-845c-61440543a456" providerId="ADAL" clId="{713A68DF-B332-428B-BDC4-A3BC9ECCA60E}" dt="2021-04-28T21:37:23.806" v="23" actId="20577"/>
        <pc:sldMkLst>
          <pc:docMk/>
          <pc:sldMk cId="1290721688" sldId="288"/>
        </pc:sldMkLst>
        <pc:spChg chg="mod">
          <ac:chgData name="Carl Gibbons" userId="d2b037bc-8fb4-4222-845c-61440543a456" providerId="ADAL" clId="{713A68DF-B332-428B-BDC4-A3BC9ECCA60E}" dt="2021-04-28T21:37:23.806" v="23" actId="20577"/>
          <ac:spMkLst>
            <pc:docMk/>
            <pc:sldMk cId="1290721688" sldId="288"/>
            <ac:spMk id="25" creationId="{F596E40F-0BFB-4DB5-86DC-8052FDD6C9EF}"/>
          </ac:spMkLst>
        </pc:spChg>
        <pc:spChg chg="mod">
          <ac:chgData name="Carl Gibbons" userId="d2b037bc-8fb4-4222-845c-61440543a456" providerId="ADAL" clId="{713A68DF-B332-428B-BDC4-A3BC9ECCA60E}" dt="2021-04-28T21:37:21.077" v="21" actId="20577"/>
          <ac:spMkLst>
            <pc:docMk/>
            <pc:sldMk cId="1290721688" sldId="288"/>
            <ac:spMk id="3976" creationId="{00000000-0000-0000-0000-000000000000}"/>
          </ac:spMkLst>
        </pc:spChg>
      </pc:sldChg>
      <pc:sldChg chg="modSp mod">
        <pc:chgData name="Carl Gibbons" userId="d2b037bc-8fb4-4222-845c-61440543a456" providerId="ADAL" clId="{713A68DF-B332-428B-BDC4-A3BC9ECCA60E}" dt="2021-04-28T21:37:08.267" v="15" actId="20577"/>
        <pc:sldMkLst>
          <pc:docMk/>
          <pc:sldMk cId="3916953019" sldId="289"/>
        </pc:sldMkLst>
        <pc:spChg chg="mod">
          <ac:chgData name="Carl Gibbons" userId="d2b037bc-8fb4-4222-845c-61440543a456" providerId="ADAL" clId="{713A68DF-B332-428B-BDC4-A3BC9ECCA60E}" dt="2021-04-28T21:37:08.267" v="15" actId="20577"/>
          <ac:spMkLst>
            <pc:docMk/>
            <pc:sldMk cId="3916953019" sldId="289"/>
            <ac:spMk id="3976" creationId="{00000000-0000-0000-0000-000000000000}"/>
          </ac:spMkLst>
        </pc:spChg>
      </pc:sldChg>
      <pc:sldChg chg="modSp mod">
        <pc:chgData name="Carl Gibbons" userId="d2b037bc-8fb4-4222-845c-61440543a456" providerId="ADAL" clId="{713A68DF-B332-428B-BDC4-A3BC9ECCA60E}" dt="2021-04-28T21:36:28.447" v="3" actId="20577"/>
        <pc:sldMkLst>
          <pc:docMk/>
          <pc:sldMk cId="2893210802" sldId="290"/>
        </pc:sldMkLst>
        <pc:spChg chg="mod">
          <ac:chgData name="Carl Gibbons" userId="d2b037bc-8fb4-4222-845c-61440543a456" providerId="ADAL" clId="{713A68DF-B332-428B-BDC4-A3BC9ECCA60E}" dt="2021-04-28T21:36:28.447" v="3" actId="20577"/>
          <ac:spMkLst>
            <pc:docMk/>
            <pc:sldMk cId="2893210802" sldId="290"/>
            <ac:spMk id="3976" creationId="{00000000-0000-0000-0000-000000000000}"/>
          </ac:spMkLst>
        </pc:spChg>
      </pc:sldChg>
      <pc:sldChg chg="modSp mod">
        <pc:chgData name="Carl Gibbons" userId="d2b037bc-8fb4-4222-845c-61440543a456" providerId="ADAL" clId="{713A68DF-B332-428B-BDC4-A3BC9ECCA60E}" dt="2021-04-28T21:36:37.599" v="7" actId="20577"/>
        <pc:sldMkLst>
          <pc:docMk/>
          <pc:sldMk cId="2483616526" sldId="291"/>
        </pc:sldMkLst>
        <pc:spChg chg="mod">
          <ac:chgData name="Carl Gibbons" userId="d2b037bc-8fb4-4222-845c-61440543a456" providerId="ADAL" clId="{713A68DF-B332-428B-BDC4-A3BC9ECCA60E}" dt="2021-04-28T21:36:37.599" v="7" actId="20577"/>
          <ac:spMkLst>
            <pc:docMk/>
            <pc:sldMk cId="2483616526" sldId="291"/>
            <ac:spMk id="3976" creationId="{00000000-0000-0000-0000-000000000000}"/>
          </ac:spMkLst>
        </pc:spChg>
      </pc:sldChg>
      <pc:sldChg chg="modSp mod">
        <pc:chgData name="Carl Gibbons" userId="d2b037bc-8fb4-4222-845c-61440543a456" providerId="ADAL" clId="{713A68DF-B332-428B-BDC4-A3BC9ECCA60E}" dt="2021-04-28T21:36:59.603" v="11" actId="20577"/>
        <pc:sldMkLst>
          <pc:docMk/>
          <pc:sldMk cId="1886087162" sldId="292"/>
        </pc:sldMkLst>
        <pc:spChg chg="mod">
          <ac:chgData name="Carl Gibbons" userId="d2b037bc-8fb4-4222-845c-61440543a456" providerId="ADAL" clId="{713A68DF-B332-428B-BDC4-A3BC9ECCA60E}" dt="2021-04-28T21:36:59.603" v="11" actId="20577"/>
          <ac:spMkLst>
            <pc:docMk/>
            <pc:sldMk cId="1886087162" sldId="292"/>
            <ac:spMk id="3976" creationId="{00000000-0000-0000-0000-000000000000}"/>
          </ac:spMkLst>
        </pc:spChg>
      </pc:sldChg>
      <pc:sldChg chg="modSp mod">
        <pc:chgData name="Carl Gibbons" userId="d2b037bc-8fb4-4222-845c-61440543a456" providerId="ADAL" clId="{713A68DF-B332-428B-BDC4-A3BC9ECCA60E}" dt="2021-04-28T21:37:31.627" v="25" actId="20577"/>
        <pc:sldMkLst>
          <pc:docMk/>
          <pc:sldMk cId="82272059" sldId="294"/>
        </pc:sldMkLst>
        <pc:spChg chg="mod">
          <ac:chgData name="Carl Gibbons" userId="d2b037bc-8fb4-4222-845c-61440543a456" providerId="ADAL" clId="{713A68DF-B332-428B-BDC4-A3BC9ECCA60E}" dt="2021-04-28T21:37:31.627" v="25" actId="20577"/>
          <ac:spMkLst>
            <pc:docMk/>
            <pc:sldMk cId="82272059" sldId="294"/>
            <ac:spMk id="3976" creationId="{00000000-0000-0000-0000-000000000000}"/>
          </ac:spMkLst>
        </pc:spChg>
      </pc:sldChg>
      <pc:sldChg chg="modSp mod">
        <pc:chgData name="Carl Gibbons" userId="d2b037bc-8fb4-4222-845c-61440543a456" providerId="ADAL" clId="{713A68DF-B332-428B-BDC4-A3BC9ECCA60E}" dt="2021-04-28T21:36:32.883" v="5" actId="20577"/>
        <pc:sldMkLst>
          <pc:docMk/>
          <pc:sldMk cId="50046583" sldId="317"/>
        </pc:sldMkLst>
        <pc:spChg chg="mod">
          <ac:chgData name="Carl Gibbons" userId="d2b037bc-8fb4-4222-845c-61440543a456" providerId="ADAL" clId="{713A68DF-B332-428B-BDC4-A3BC9ECCA60E}" dt="2021-04-28T21:36:32.883" v="5" actId="20577"/>
          <ac:spMkLst>
            <pc:docMk/>
            <pc:sldMk cId="50046583" sldId="317"/>
            <ac:spMk id="3976" creationId="{00000000-0000-0000-0000-000000000000}"/>
          </ac:spMkLst>
        </pc:spChg>
      </pc:sldChg>
      <pc:sldChg chg="modSp mod">
        <pc:chgData name="Carl Gibbons" userId="d2b037bc-8fb4-4222-845c-61440543a456" providerId="ADAL" clId="{713A68DF-B332-428B-BDC4-A3BC9ECCA60E}" dt="2021-04-28T21:36:42.254" v="9" actId="20577"/>
        <pc:sldMkLst>
          <pc:docMk/>
          <pc:sldMk cId="4037766685" sldId="318"/>
        </pc:sldMkLst>
        <pc:spChg chg="mod">
          <ac:chgData name="Carl Gibbons" userId="d2b037bc-8fb4-4222-845c-61440543a456" providerId="ADAL" clId="{713A68DF-B332-428B-BDC4-A3BC9ECCA60E}" dt="2021-04-28T21:36:42.254" v="9" actId="20577"/>
          <ac:spMkLst>
            <pc:docMk/>
            <pc:sldMk cId="4037766685" sldId="318"/>
            <ac:spMk id="3976" creationId="{00000000-0000-0000-0000-000000000000}"/>
          </ac:spMkLst>
        </pc:spChg>
      </pc:sldChg>
      <pc:sldChg chg="modSp mod">
        <pc:chgData name="Carl Gibbons" userId="d2b037bc-8fb4-4222-845c-61440543a456" providerId="ADAL" clId="{713A68DF-B332-428B-BDC4-A3BC9ECCA60E}" dt="2021-04-28T21:37:04.210" v="13" actId="20577"/>
        <pc:sldMkLst>
          <pc:docMk/>
          <pc:sldMk cId="3941561445" sldId="321"/>
        </pc:sldMkLst>
        <pc:spChg chg="mod">
          <ac:chgData name="Carl Gibbons" userId="d2b037bc-8fb4-4222-845c-61440543a456" providerId="ADAL" clId="{713A68DF-B332-428B-BDC4-A3BC9ECCA60E}" dt="2021-04-28T21:37:04.210" v="13" actId="20577"/>
          <ac:spMkLst>
            <pc:docMk/>
            <pc:sldMk cId="3941561445" sldId="321"/>
            <ac:spMk id="3976" creationId="{00000000-0000-0000-0000-000000000000}"/>
          </ac:spMkLst>
        </pc:spChg>
      </pc:sldChg>
      <pc:sldChg chg="modSp mod">
        <pc:chgData name="Carl Gibbons" userId="d2b037bc-8fb4-4222-845c-61440543a456" providerId="ADAL" clId="{713A68DF-B332-428B-BDC4-A3BC9ECCA60E}" dt="2021-04-28T21:37:13.721" v="19" actId="20577"/>
        <pc:sldMkLst>
          <pc:docMk/>
          <pc:sldMk cId="1712326664" sldId="322"/>
        </pc:sldMkLst>
        <pc:spChg chg="mod">
          <ac:chgData name="Carl Gibbons" userId="d2b037bc-8fb4-4222-845c-61440543a456" providerId="ADAL" clId="{713A68DF-B332-428B-BDC4-A3BC9ECCA60E}" dt="2021-04-28T21:37:13.721" v="19" actId="20577"/>
          <ac:spMkLst>
            <pc:docMk/>
            <pc:sldMk cId="1712326664" sldId="322"/>
            <ac:spMk id="3976" creationId="{00000000-0000-0000-0000-000000000000}"/>
          </ac:spMkLst>
        </pc:spChg>
      </pc:sldChg>
      <pc:sldChg chg="modSp mod">
        <pc:chgData name="Carl Gibbons" userId="d2b037bc-8fb4-4222-845c-61440543a456" providerId="ADAL" clId="{713A68DF-B332-428B-BDC4-A3BC9ECCA60E}" dt="2021-04-28T21:37:35.864" v="27" actId="20577"/>
        <pc:sldMkLst>
          <pc:docMk/>
          <pc:sldMk cId="69651658" sldId="325"/>
        </pc:sldMkLst>
        <pc:spChg chg="mod">
          <ac:chgData name="Carl Gibbons" userId="d2b037bc-8fb4-4222-845c-61440543a456" providerId="ADAL" clId="{713A68DF-B332-428B-BDC4-A3BC9ECCA60E}" dt="2021-04-28T21:37:35.864" v="27" actId="20577"/>
          <ac:spMkLst>
            <pc:docMk/>
            <pc:sldMk cId="69651658" sldId="325"/>
            <ac:spMk id="397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Thank you for attending this lecture.</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message reliability, a “hash” digest of the message may be computed and stored or transmitted alongside the message. The message recipient may recompute the digest and compare the result to the provided hash. If they match, the message must have retained its integrity; if not, the recipient knows the message has been altered.</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Passwords should be hashed. Rather than save a copy of someone’s password, which risks confidentiality of that password, store a hash instead. When the user provides a password, calculate the hash and compare with the stored hash to judge the user’s authentic identity. Hashes may also be used with </a:t>
            </a:r>
            <a:r>
              <a:rPr lang="en-US" dirty="0" err="1"/>
              <a:t>with</a:t>
            </a:r>
            <a:r>
              <a:rPr lang="en-US" dirty="0"/>
              <a:t> tokens used for authentication, such as certificates.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475125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1"/>
        <p:cNvGrpSpPr/>
        <p:nvPr/>
      </p:nvGrpSpPr>
      <p:grpSpPr>
        <a:xfrm>
          <a:off x="0" y="0"/>
          <a:ext cx="0" cy="0"/>
          <a:chOff x="0" y="0"/>
          <a:chExt cx="0" cy="0"/>
        </a:xfrm>
      </p:grpSpPr>
      <p:sp>
        <p:nvSpPr>
          <p:cNvPr id="3902" name="Google Shape;390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3" name="Google Shape;390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With the advent of public key cryptography about half a century ago, electronic nonrepudiation capability became feasible. A digital token used to identify and authenticate a sender is used both to hash a message, and also to encrypt that hash into a “digital signature. The receiver also hashes the message, then decrypts the signature – if the results match, the sender’s identity is verified.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 public key infrastructure (PKI) is a scalable business and network arrangement in which parties may generate digital certificates, have them signed by a certificate authority (a sort of electronic “notary”) and then use signed certificates to conduct private, reliable, authentic transactions that can’t be repudiated.</a:t>
            </a:r>
            <a:endParaRPr dirty="0"/>
          </a:p>
        </p:txBody>
      </p:sp>
    </p:spTree>
    <p:extLst>
      <p:ext uri="{BB962C8B-B14F-4D97-AF65-F5344CB8AC3E}">
        <p14:creationId xmlns:p14="http://schemas.microsoft.com/office/powerpoint/2010/main" val="1704032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for the stuff I find delightful: How does cryptography happen?</a:t>
            </a:r>
            <a:endParaRPr dirty="0"/>
          </a:p>
        </p:txBody>
      </p:sp>
    </p:spTree>
    <p:extLst>
      <p:ext uri="{BB962C8B-B14F-4D97-AF65-F5344CB8AC3E}">
        <p14:creationId xmlns:p14="http://schemas.microsoft.com/office/powerpoint/2010/main" val="940522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First, let’s review some preliminary data science explanations.</a:t>
            </a:r>
            <a:endParaRPr dirty="0"/>
          </a:p>
        </p:txBody>
      </p:sp>
    </p:spTree>
    <p:extLst>
      <p:ext uri="{BB962C8B-B14F-4D97-AF65-F5344CB8AC3E}">
        <p14:creationId xmlns:p14="http://schemas.microsoft.com/office/powerpoint/2010/main" val="3654548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With eight fingers and two thumbs on each hand (ten digits), I learned to count using the decimal system.</a:t>
            </a:r>
            <a:endParaRPr dirty="0"/>
          </a:p>
        </p:txBody>
      </p:sp>
    </p:spTree>
    <p:extLst>
      <p:ext uri="{BB962C8B-B14F-4D97-AF65-F5344CB8AC3E}">
        <p14:creationId xmlns:p14="http://schemas.microsoft.com/office/powerpoint/2010/main" val="2805063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digital technologies, its often easier to pretend to have seven fingers and a thumb on each hand, and count using sixteen numerals. The convention is to use letters a through f for the extra six digits – in traditional decimal, these would be the numbers ten through fifteen.</a:t>
            </a:r>
            <a:endParaRPr dirty="0"/>
          </a:p>
        </p:txBody>
      </p:sp>
    </p:spTree>
    <p:extLst>
      <p:ext uri="{BB962C8B-B14F-4D97-AF65-F5344CB8AC3E}">
        <p14:creationId xmlns:p14="http://schemas.microsoft.com/office/powerpoint/2010/main" val="3792072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Hexadecimal numerals make it more convenient to work with binary bits – zeroes and ones – by grouping them into four bit nibbles. Fundamentally, a binary representation is how data is stored or transmitted by electronic computers, but humans like me find it difficult to work with long boring sequences of zeroes and ones. Hexadecimal numerals are more compact and a little easier to work with.</a:t>
            </a:r>
            <a:endParaRPr dirty="0"/>
          </a:p>
        </p:txBody>
      </p:sp>
    </p:spTree>
    <p:extLst>
      <p:ext uri="{BB962C8B-B14F-4D97-AF65-F5344CB8AC3E}">
        <p14:creationId xmlns:p14="http://schemas.microsoft.com/office/powerpoint/2010/main" val="4186835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1"/>
        <p:cNvGrpSpPr/>
        <p:nvPr/>
      </p:nvGrpSpPr>
      <p:grpSpPr>
        <a:xfrm>
          <a:off x="0" y="0"/>
          <a:ext cx="0" cy="0"/>
          <a:chOff x="0" y="0"/>
          <a:chExt cx="0" cy="0"/>
        </a:xfrm>
      </p:grpSpPr>
      <p:sp>
        <p:nvSpPr>
          <p:cNvPr id="3902" name="Google Shape;390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3" name="Google Shape;390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Most information we use is text or prose, rather than numbers. Our society in general has adopted a standard way to represent text and other glyphs as unique patterns of seven or eight binary bits. A portion of “American Standard Code for Information Interchange” (ASCII) is shown here, with both decimal and hexadecimal representations of the binary patterns assigned to each key of a typical twentieth-century American typewriter. (Today, we use a more inclusive standard called Unicode, which uses up to sixteen binary bits to uniquely represent every symbol in every written human language.)</a:t>
            </a:r>
            <a:endParaRPr dirty="0"/>
          </a:p>
        </p:txBody>
      </p:sp>
    </p:spTree>
    <p:extLst>
      <p:ext uri="{BB962C8B-B14F-4D97-AF65-F5344CB8AC3E}">
        <p14:creationId xmlns:p14="http://schemas.microsoft.com/office/powerpoint/2010/main" val="2524371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Today’s computer networks use this code to communicate. Here’s a model showing how the message “Spencer Kimball” is transmitted over a computer network. The bit patterns (shown here as hexadecimal instead of binary) are sent as signals to another computer. The receiver’s computer processes those signals into characters that the receiver can understand.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Although a code is used to communicate, this isn’t considered cryptography, because the message is sent in “cleartext.” This means that any third party that intercepts these signals may also easily decode and understand the message.</a:t>
            </a:r>
            <a:endParaRPr dirty="0"/>
          </a:p>
        </p:txBody>
      </p:sp>
    </p:spTree>
    <p:extLst>
      <p:ext uri="{BB962C8B-B14F-4D97-AF65-F5344CB8AC3E}">
        <p14:creationId xmlns:p14="http://schemas.microsoft.com/office/powerpoint/2010/main" val="19657936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let’s observe some historic and contemporary examples of encryption, and how they’re used to keep private messages confidential.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 </a:t>
            </a:r>
            <a:r>
              <a:rPr lang="en-US" dirty="0" err="1"/>
              <a:t>crpytographic</a:t>
            </a:r>
            <a:r>
              <a:rPr lang="en-US" dirty="0"/>
              <a:t> scheme is called “symmetric” if both the sender and receiver of a message use the same secret “key” to encrypt/decrypt a message.</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Let me start with “Why?”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My degrees are in mathematics. A mentor once suggested to me that an aspiring scholar in pursuit a science degree should practice reframing “why” questions into “what” questions. Her recommendation was intended to make study topics more scientifically objective. Let “arts” degree holders and seekers ponder and think deeply about “why” questions.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 appreciated this insight, and I have tried to make it a habit. I’m guilty of using prejudicial and divisive language to distinguish “hard sciences” (math, physics, biology, chemistry) from “soft subjects” (arts, humanities, social studies.) Her suggestion helps to humble me and remind me to respect scholars that pursue the “arts” paths that I did not choose.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Here’s an easy “why to what” reframing: instead of “why study cryptography,” instead ask “what problem does it solve?”</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4"/>
        <p:cNvGrpSpPr/>
        <p:nvPr/>
      </p:nvGrpSpPr>
      <p:grpSpPr>
        <a:xfrm>
          <a:off x="0" y="0"/>
          <a:ext cx="0" cy="0"/>
          <a:chOff x="0" y="0"/>
          <a:chExt cx="0" cy="0"/>
        </a:xfrm>
      </p:grpSpPr>
      <p:sp>
        <p:nvSpPr>
          <p:cNvPr id="3955" name="Google Shape;395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6" name="Google Shape;395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common way to encrypt a message is to use a substitution cipher – a systematic way to replace characters in a message with some other characters.</a:t>
            </a:r>
            <a:endParaRPr dirty="0"/>
          </a:p>
        </p:txBody>
      </p:sp>
    </p:spTree>
    <p:extLst>
      <p:ext uri="{BB962C8B-B14F-4D97-AF65-F5344CB8AC3E}">
        <p14:creationId xmlns:p14="http://schemas.microsoft.com/office/powerpoint/2010/main" val="1427656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method known as “pig pen” replaces characters with certain geometric shapes, and has been used for centuries to encrypt private messages. An interceptor that receives the strange geometric shapes cannot understand the message without the secret key used for encryption and decryption.</a:t>
            </a:r>
            <a:endParaRPr dirty="0"/>
          </a:p>
        </p:txBody>
      </p:sp>
    </p:spTree>
    <p:extLst>
      <p:ext uri="{BB962C8B-B14F-4D97-AF65-F5344CB8AC3E}">
        <p14:creationId xmlns:p14="http://schemas.microsoft.com/office/powerpoint/2010/main" val="1390857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this example, the key is represented by a diagram. Authorized communicators must use this diagram when they need to communicate something in secret. It’s pretty easy to learn and remember how to recreate the diagram, so it was a convenient and popular cipher.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call this a symmetric cipher because both the sender and receiver use the same key (the same diagram) to encrypt and decrypt.</a:t>
            </a:r>
            <a:endParaRPr dirty="0"/>
          </a:p>
        </p:txBody>
      </p:sp>
    </p:spTree>
    <p:extLst>
      <p:ext uri="{BB962C8B-B14F-4D97-AF65-F5344CB8AC3E}">
        <p14:creationId xmlns:p14="http://schemas.microsoft.com/office/powerpoint/2010/main" val="3792067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Another ancient cipher takes advantage of memorized “alphabetic order.” This is a “Caesar cipher,” which uses the alphabet inscribed on two rings. The key is to know how to line up both rings against each other, and then substitute letters on one ring with letters on the other.</a:t>
            </a:r>
            <a:endParaRPr dirty="0"/>
          </a:p>
        </p:txBody>
      </p:sp>
    </p:spTree>
    <p:extLst>
      <p:ext uri="{BB962C8B-B14F-4D97-AF65-F5344CB8AC3E}">
        <p14:creationId xmlns:p14="http://schemas.microsoft.com/office/powerpoint/2010/main" val="16774146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particular Caesar cipher is also named “rot13,” for “rotate by thirteen letters.” With one of the rings rotated exactly halfway through the 26-letter alphabet, encryption and decryption are perfectly symmetrical.</a:t>
            </a:r>
            <a:endParaRPr dirty="0"/>
          </a:p>
        </p:txBody>
      </p:sp>
    </p:spTree>
    <p:extLst>
      <p:ext uri="{BB962C8B-B14F-4D97-AF65-F5344CB8AC3E}">
        <p14:creationId xmlns:p14="http://schemas.microsoft.com/office/powerpoint/2010/main" val="28568833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3"/>
        <p:cNvGrpSpPr/>
        <p:nvPr/>
      </p:nvGrpSpPr>
      <p:grpSpPr>
        <a:xfrm>
          <a:off x="0" y="0"/>
          <a:ext cx="0" cy="0"/>
          <a:chOff x="0" y="0"/>
          <a:chExt cx="0" cy="0"/>
        </a:xfrm>
      </p:grpSpPr>
      <p:sp>
        <p:nvSpPr>
          <p:cNvPr id="3934" name="Google Shape;393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5" name="Google Shape;393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At the binary, or “bit” level, there is just one substitution cipher. It either leaves a bit changed (1 substituted for 0, 0 substituted for 1) or unchanged (0 remains 0, 1 remains 1). A “logical” operation called “exclusive or” encapsulates all four possibilities.</a:t>
            </a:r>
            <a:endParaRPr dirty="0"/>
          </a:p>
        </p:txBody>
      </p:sp>
    </p:spTree>
    <p:extLst>
      <p:ext uri="{BB962C8B-B14F-4D97-AF65-F5344CB8AC3E}">
        <p14:creationId xmlns:p14="http://schemas.microsoft.com/office/powerpoint/2010/main" val="39533539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3"/>
        <p:cNvGrpSpPr/>
        <p:nvPr/>
      </p:nvGrpSpPr>
      <p:grpSpPr>
        <a:xfrm>
          <a:off x="0" y="0"/>
          <a:ext cx="0" cy="0"/>
          <a:chOff x="0" y="0"/>
          <a:chExt cx="0" cy="0"/>
        </a:xfrm>
      </p:grpSpPr>
      <p:sp>
        <p:nvSpPr>
          <p:cNvPr id="3934" name="Google Shape;393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5" name="Google Shape;393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Here’s the “exclusive or” operation represented in a two-row by two-column table, in the same manner as a multiplication table.</a:t>
            </a:r>
            <a:endParaRPr dirty="0"/>
          </a:p>
        </p:txBody>
      </p:sp>
    </p:spTree>
    <p:extLst>
      <p:ext uri="{BB962C8B-B14F-4D97-AF65-F5344CB8AC3E}">
        <p14:creationId xmlns:p14="http://schemas.microsoft.com/office/powerpoint/2010/main" val="1387086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3"/>
        <p:cNvGrpSpPr/>
        <p:nvPr/>
      </p:nvGrpSpPr>
      <p:grpSpPr>
        <a:xfrm>
          <a:off x="0" y="0"/>
          <a:ext cx="0" cy="0"/>
          <a:chOff x="0" y="0"/>
          <a:chExt cx="0" cy="0"/>
        </a:xfrm>
      </p:grpSpPr>
      <p:sp>
        <p:nvSpPr>
          <p:cNvPr id="3934" name="Google Shape;393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5" name="Google Shape;393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Here’s an example of “exclusive or” used as a binary substitution cipher with the ASCII or Unicode bit patterns of a single character message with a single character secret “key.” For corresponding bits in the message “lowercase p” and the key ‘capital K’, if the bits are the same, the ciphertext gets a “zero” bit, and if the bits are different, the ciphertext gets a “one” bit. The resulting ciphertext happens to be the bit pattern for the semicolon character.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Decryption happens the same way: if a ciphertext bit and symmetric key bit are the same, the plaintext gets a “zero” bit; if different, the plaintext gets a “1” bit.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965358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4"/>
        <p:cNvGrpSpPr/>
        <p:nvPr/>
      </p:nvGrpSpPr>
      <p:grpSpPr>
        <a:xfrm>
          <a:off x="0" y="0"/>
          <a:ext cx="0" cy="0"/>
          <a:chOff x="0" y="0"/>
          <a:chExt cx="0" cy="0"/>
        </a:xfrm>
      </p:grpSpPr>
      <p:sp>
        <p:nvSpPr>
          <p:cNvPr id="3955" name="Google Shape;395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6" name="Google Shape;395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Okay, those are three elementary examples of substitution ciphers. There’s another way to encrypt a message: instead of substituting symbols for other symbols, just scramble existing symbols into a different linear order.</a:t>
            </a:r>
            <a:endParaRPr dirty="0"/>
          </a:p>
        </p:txBody>
      </p:sp>
    </p:spTree>
    <p:extLst>
      <p:ext uri="{BB962C8B-B14F-4D97-AF65-F5344CB8AC3E}">
        <p14:creationId xmlns:p14="http://schemas.microsoft.com/office/powerpoint/2010/main" val="2701935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“scytale” is a rod or dowel, with a belt or other strip of material wrapped around it in a helix or spiral. In this example, the dowel’s circumference is five characters around, and the belt is long enough to go around the dowel three times; then the message “Spencer Kimball” is inscribed on the belt, in the direction of the scytale’s dowel.</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103607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Google Shape;386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2" name="Google Shape;386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My mentor also recommended that more effective results come from pondering “what” before “how” questions, such as “what problem does a technology solve” rather than “how does a technology work.” In the discipline called Systems Analysis and Design, a methodology called “waterfall” follows this practice: analysis and requirements gathering happen before design and implementation.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There’s a record of a conversation between the ancient Greek mathematician Euclid and one of his students. The student asked, “What do I get by learning these things?” In other words, how will I use the math you’re teaching in real life?</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 recipient must possess an identically sized dowel and wrap the belt around it to decipher the message. The symmetric “key” is the circumference of the dowel.</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42354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 are other ways to shuffle a message. In this permutation cipher, letters are exchanged in a pattern known by both sender and receiver.</a:t>
            </a:r>
            <a:endParaRPr dirty="0"/>
          </a:p>
        </p:txBody>
      </p:sp>
    </p:spTree>
    <p:extLst>
      <p:ext uri="{BB962C8B-B14F-4D97-AF65-F5344CB8AC3E}">
        <p14:creationId xmlns:p14="http://schemas.microsoft.com/office/powerpoint/2010/main" val="3890561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this example, the permutation for each seven-letter word is as follows: “exchange position 1 with position 5, 2 with 7, 3 with 4, and leave position 6 alone.”</a:t>
            </a:r>
            <a:endParaRPr dirty="0"/>
          </a:p>
        </p:txBody>
      </p:sp>
    </p:spTree>
    <p:extLst>
      <p:ext uri="{BB962C8B-B14F-4D97-AF65-F5344CB8AC3E}">
        <p14:creationId xmlns:p14="http://schemas.microsoft.com/office/powerpoint/2010/main" val="181879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4"/>
        <p:cNvGrpSpPr/>
        <p:nvPr/>
      </p:nvGrpSpPr>
      <p:grpSpPr>
        <a:xfrm>
          <a:off x="0" y="0"/>
          <a:ext cx="0" cy="0"/>
          <a:chOff x="0" y="0"/>
          <a:chExt cx="0" cy="0"/>
        </a:xfrm>
      </p:grpSpPr>
      <p:sp>
        <p:nvSpPr>
          <p:cNvPr id="3955" name="Google Shape;395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6" name="Google Shape;395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Today, every robust symmetric cryptography algorithm employs a series of both substitution and permutation operations.</a:t>
            </a:r>
            <a:endParaRPr dirty="0"/>
          </a:p>
        </p:txBody>
      </p:sp>
    </p:spTree>
    <p:extLst>
      <p:ext uri="{BB962C8B-B14F-4D97-AF65-F5344CB8AC3E}">
        <p14:creationId xmlns:p14="http://schemas.microsoft.com/office/powerpoint/2010/main" val="22939905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Today’s “state of the art” is known as Advanced Encryption Standard, based on an algorithm originally called “Rijndael” by its Dutch inventors.</a:t>
            </a:r>
            <a:endParaRPr dirty="0"/>
          </a:p>
        </p:txBody>
      </p:sp>
    </p:spTree>
    <p:extLst>
      <p:ext uri="{BB962C8B-B14F-4D97-AF65-F5344CB8AC3E}">
        <p14:creationId xmlns:p14="http://schemas.microsoft.com/office/powerpoint/2010/main" val="20808185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Rijndael transforms data in rounds of four steps: a symbol substitution step using the shared secret key called “</a:t>
            </a:r>
            <a:r>
              <a:rPr lang="en-US" dirty="0" err="1"/>
              <a:t>ByteSub</a:t>
            </a:r>
            <a:r>
              <a:rPr lang="en-US" dirty="0"/>
              <a:t>”, two permutation shufflers called “</a:t>
            </a:r>
            <a:r>
              <a:rPr lang="en-US" dirty="0" err="1"/>
              <a:t>ShiftRow</a:t>
            </a:r>
            <a:r>
              <a:rPr lang="en-US" dirty="0"/>
              <a:t>” and “</a:t>
            </a:r>
            <a:r>
              <a:rPr lang="en-US" dirty="0" err="1"/>
              <a:t>MixColumn</a:t>
            </a:r>
            <a:r>
              <a:rPr lang="en-US" dirty="0"/>
              <a:t>,” and an exclusive-or substitution step involving variations of the shared secret key called “</a:t>
            </a:r>
            <a:r>
              <a:rPr lang="en-US" dirty="0" err="1"/>
              <a:t>AddRoundKey</a:t>
            </a:r>
            <a:r>
              <a:rPr lang="en-US" dirty="0"/>
              <a:t>.” Depending on the implementation, these four-step “rounds” are repeated about a dozen times to produce the ciphertext.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recipient decrypts using the same key, with the rounds performed in reverse order: </a:t>
            </a:r>
            <a:r>
              <a:rPr lang="en-US" dirty="0" err="1"/>
              <a:t>AddRoundKey</a:t>
            </a:r>
            <a:r>
              <a:rPr lang="en-US" dirty="0"/>
              <a:t>, (un)</a:t>
            </a:r>
            <a:r>
              <a:rPr lang="en-US" dirty="0" err="1"/>
              <a:t>MixColumn</a:t>
            </a:r>
            <a:r>
              <a:rPr lang="en-US" dirty="0"/>
              <a:t>, (un)</a:t>
            </a:r>
            <a:r>
              <a:rPr lang="en-US" dirty="0" err="1"/>
              <a:t>ShiftRow</a:t>
            </a:r>
            <a:r>
              <a:rPr lang="en-US" dirty="0"/>
              <a:t>, then </a:t>
            </a:r>
            <a:r>
              <a:rPr lang="en-US" dirty="0" err="1"/>
              <a:t>ByteSub</a:t>
            </a:r>
            <a:r>
              <a:rPr lang="en-US" dirty="0"/>
              <a:t>. repeated about a dozen times. (I’ve left out a few details, but this is essentially how most of our encryption works on the Internet today.)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AES has been analyzed and studied for decades. It remains very difficult to find any patterns in the ciphertext “noise” that it produces. At this time, it is very unlikely that a motivated interceptor would be able to discern either the secret shared key or original plaintext message.</a:t>
            </a:r>
            <a:endParaRPr dirty="0"/>
          </a:p>
        </p:txBody>
      </p:sp>
    </p:spTree>
    <p:extLst>
      <p:ext uri="{BB962C8B-B14F-4D97-AF65-F5344CB8AC3E}">
        <p14:creationId xmlns:p14="http://schemas.microsoft.com/office/powerpoint/2010/main" val="20820830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About fifty years ago, new algorithms were discovered that can be used to encrypt and decrypt messages, without the hassle of maintaining a shared secret key between communicants. The first of these to be widely used was called RSA, the initials of its inventors.</a:t>
            </a:r>
            <a:endParaRPr dirty="0"/>
          </a:p>
        </p:txBody>
      </p:sp>
    </p:spTree>
    <p:extLst>
      <p:ext uri="{BB962C8B-B14F-4D97-AF65-F5344CB8AC3E}">
        <p14:creationId xmlns:p14="http://schemas.microsoft.com/office/powerpoint/2010/main" val="33171025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message’s recipient publishes one of a pair of keys – that’s right, the encryption key is not secret! A sender encrypts a message using that public key, and transmits the ciphertext message. No interceptor may recover the original plaintext, because the public key cannot be used to decrypt the message. Only the recipient’s private key (which must be kept secret) can decrypt the message back into plaintext.</a:t>
            </a:r>
            <a:endParaRPr dirty="0"/>
          </a:p>
        </p:txBody>
      </p:sp>
    </p:spTree>
    <p:extLst>
      <p:ext uri="{BB962C8B-B14F-4D97-AF65-F5344CB8AC3E}">
        <p14:creationId xmlns:p14="http://schemas.microsoft.com/office/powerpoint/2010/main" val="5386477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RSA algorithm relies on two mathematical operations: exponent (raising to a power) and remainder (the “modulus” operation: it’s the same as division, but instead of finding the quotient, the result is rather the remainder left over). In this simplified example, the “public” key is the divisor 589 and an exponent 7. The plaintext must be interpreted as a number, in this case, five. The sender raises five to the seventh power (that is, multiplies 5 by itself seven times) and divides by 589. The ciphertext is the remainder after division: 377.</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“private” key is a carefully calculated exponent, in this case, 463. To decrypt, the recipient multiplies 377 by itself 463 times (hopefully using a computer to do this and not using pencils and papers) and divides the result by 589. The remainder will be the original plaintext, 5.</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algorithm doesn’t work with just any exponents and divisors – they must be carefully selected, because the arithmetic depends on properties of prime numbers to work properly. This example used numbers of somewhat small magnitude, and wouldn’t be considered very secure, but if RSA is used with divisors and private exponents that are hundreds of digits long, it’s very difficult for a ciphertext interceptor to figure out the private key or plaintext message.</a:t>
            </a:r>
            <a:endParaRPr dirty="0"/>
          </a:p>
        </p:txBody>
      </p:sp>
    </p:spTree>
    <p:extLst>
      <p:ext uri="{BB962C8B-B14F-4D97-AF65-F5344CB8AC3E}">
        <p14:creationId xmlns:p14="http://schemas.microsoft.com/office/powerpoint/2010/main" val="26780652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Several other public/private key algorithms have been discovered, studied, and successfully implemented, such as Diffie-Hellman, Elliptic Curve Cryptography, and a few others.</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Exponentiation and division can be expensive computer operations, measured by compute time and electricity or energy consumed. Elliptic Curves are growing more popular in cryptography. With them, ciphertexts can be generated and decrypted with addition and multiplication operations, which can be done with significantly less time and electricity. Furthermore, elliptic curve algorithms used with smaller magnitude keys, only dozens of digits long instead of hundreds, have shown to be just as resistant to ciphertext interceptors’ attacks or analysis.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709980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Google Shape;386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2" name="Google Shape;386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have always appreciated Euclid’s condescending reply to the student’s servant: “Give him a tiny amount of money, since he must make gain out of what he learns.” I agree with Euclid: truth and beauty are reason enough to study.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Nevertheless, I will suffer through a brief “what is this good for” question before spending time on the “how does it work” topics that I find so much more beautiful and satisfying.</a:t>
            </a:r>
            <a:endParaRPr dirty="0"/>
          </a:p>
        </p:txBody>
      </p:sp>
    </p:spTree>
    <p:extLst>
      <p:ext uri="{BB962C8B-B14F-4D97-AF65-F5344CB8AC3E}">
        <p14:creationId xmlns:p14="http://schemas.microsoft.com/office/powerpoint/2010/main" val="14181185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In my opinion, long term general IT market trends seem to favor technologies that consume less power, so that battery power sources last longer. Innovations such as “Internet-of-things” (IoT) devices are taking advantage of (and contributing to) this trend. I predict that ECC variants will soon become our most widely used public/private key encryption methods.</a:t>
            </a:r>
            <a:endParaRPr dirty="0"/>
          </a:p>
        </p:txBody>
      </p:sp>
    </p:spTree>
    <p:extLst>
      <p:ext uri="{BB962C8B-B14F-4D97-AF65-F5344CB8AC3E}">
        <p14:creationId xmlns:p14="http://schemas.microsoft.com/office/powerpoint/2010/main" val="2577295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Currently, we take advantage of both symmetric and asymmetric algorithms. A typical communication starts by creating, at that moment, a random symmetric key, intended to be used for efficient AES encryption. Then that symmetric key is encrypted and delivered to the recipient using an asymmetric (public key) method, such as RSA or ECC. Asymmetric encryption takes a little more time and effort, but since a symmetric key is a pretty small message, the overhead isn’t very onerous. Then with the new random key securely shared with the recipient, AES is subsequently used to very efficiently encrypt the rest of the message to be delivered.</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08866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third major category of popular cryptographic algorithms are called hashes. Let’s start with the simplest of all possible hashes – one binary bit.</a:t>
            </a:r>
            <a:endParaRPr dirty="0"/>
          </a:p>
        </p:txBody>
      </p:sp>
    </p:spTree>
    <p:extLst>
      <p:ext uri="{BB962C8B-B14F-4D97-AF65-F5344CB8AC3E}">
        <p14:creationId xmlns:p14="http://schemas.microsoft.com/office/powerpoint/2010/main" val="2487501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“Parity” is a count of how many binary bits in a message are set to 1. If there are an odd number of “1” bits in the message, the resulting hash is one, but if there are an even number of “1” bits in the message, the result is zero.</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Parity will detect variations in a message about 50% of the time. For example, suppose Spencer Kimball’s last name is misspelled with an e. The Unicode binary pattern for the letter a contains three “1” bits. The pattern for e has four “1” bits. That change of just one bit is enough for the “parity” hash algorithm to calculate a different one-bit signature of the original message.</a:t>
            </a:r>
            <a:endParaRPr dirty="0"/>
          </a:p>
        </p:txBody>
      </p:sp>
    </p:spTree>
    <p:extLst>
      <p:ext uri="{BB962C8B-B14F-4D97-AF65-F5344CB8AC3E}">
        <p14:creationId xmlns:p14="http://schemas.microsoft.com/office/powerpoint/2010/main" val="29529106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simplest of all hash algorithms only detects message alterations 50% of the time, though. The binary pattern for u is 01110101, which has five binary bits set to 1, so Kimball misspelled with a u still has odd parity, and the alteration produces the same hash. This phenomenon is called a “hash collision.” Parity can be useful in other ways, but it’s way too short and simple to be an effective test for message integrity assurance.</a:t>
            </a:r>
            <a:endParaRPr dirty="0"/>
          </a:p>
        </p:txBody>
      </p:sp>
    </p:spTree>
    <p:extLst>
      <p:ext uri="{BB962C8B-B14F-4D97-AF65-F5344CB8AC3E}">
        <p14:creationId xmlns:p14="http://schemas.microsoft.com/office/powerpoint/2010/main" val="7586569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“Cyclic-redundancy-check” is another efficient and easily implemented bit counter. This example produces a sixteen-bit result. A change of just one bit in the plaintext message (the first name is misspelled with an s instead of a c) produces a very different digest signature. This is good enough to detect non-maliciously induced message alterations, such as bits getting changed by natural interference, perhaps by stray cosmic rays, or a speck of dust on an optical disc. But an attacker determined to vandalize the message can still easily figure out how to change the contents enough to produce a CRC hash collision.</a:t>
            </a:r>
            <a:endParaRPr dirty="0"/>
          </a:p>
        </p:txBody>
      </p:sp>
    </p:spTree>
    <p:extLst>
      <p:ext uri="{BB962C8B-B14F-4D97-AF65-F5344CB8AC3E}">
        <p14:creationId xmlns:p14="http://schemas.microsoft.com/office/powerpoint/2010/main" val="7373958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state-of-the-art in hash algorithms have been named “SHA,” for “secure hash algorithm.” This example shows a version of SHA that digests messages into signature strings that are 256 bits long (64 hexadecimal digits).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Again, in this example just one bit is changed in the original message – the first name is misspelled with a d instead of a c. The differences between the resulting hashes are very diffuse. Current versions of SHA are very collision-resistant, meaning it’s almost impossible for a determined adversary to alter the message in such a way as to preserve the original hash result.</a:t>
            </a:r>
            <a:endParaRPr dirty="0"/>
          </a:p>
        </p:txBody>
      </p:sp>
    </p:spTree>
    <p:extLst>
      <p:ext uri="{BB962C8B-B14F-4D97-AF65-F5344CB8AC3E}">
        <p14:creationId xmlns:p14="http://schemas.microsoft.com/office/powerpoint/2010/main" val="31258510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illustrate all of these algorithms in action, let’s look at an encrypted web site connection and certificate for www.Amazon.com.</a:t>
            </a:r>
            <a:endParaRPr dirty="0"/>
          </a:p>
        </p:txBody>
      </p:sp>
    </p:spTree>
    <p:extLst>
      <p:ext uri="{BB962C8B-B14F-4D97-AF65-F5344CB8AC3E}">
        <p14:creationId xmlns:p14="http://schemas.microsoft.com/office/powerpoint/2010/main" val="2333486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Firefox browser shows that my connection to www.Amazon.com is using AES_128_GCM for symmetric encryption and SHA-256 for integrity hashes. The third-party authority that vouches for this certificate is DigiCert Inc.</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There’s also a button that lets me view Amazon’s digital certificate.</a:t>
            </a:r>
            <a:endParaRPr dirty="0"/>
          </a:p>
        </p:txBody>
      </p:sp>
    </p:spTree>
    <p:extLst>
      <p:ext uri="{BB962C8B-B14F-4D97-AF65-F5344CB8AC3E}">
        <p14:creationId xmlns:p14="http://schemas.microsoft.com/office/powerpoint/2010/main" val="29601890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When I view the details of the www.amazon.com certificate, I see that it uses RSA for its asymmetric encryption algorithm, and I can see its public key. Its exponent is 65537, and its divisor is such a big number that 512 hexadecimal digits are required to show all of it.</a:t>
            </a:r>
            <a:endParaRPr dirty="0"/>
          </a:p>
        </p:txBody>
      </p:sp>
    </p:spTree>
    <p:extLst>
      <p:ext uri="{BB962C8B-B14F-4D97-AF65-F5344CB8AC3E}">
        <p14:creationId xmlns:p14="http://schemas.microsoft.com/office/powerpoint/2010/main" val="3903303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fundamental model in Cybersecurity scholarship has become known as the CIA triad, a cute pun on the United States Central Intelligence Agency.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Confidentiality: an authorized party can obtain and view information. An unauthorized party cannot.</a:t>
            </a:r>
          </a:p>
          <a:p>
            <a:pPr marL="0" lvl="0" indent="0" algn="l" rtl="0">
              <a:spcBef>
                <a:spcPts val="0"/>
              </a:spcBef>
              <a:spcAft>
                <a:spcPts val="0"/>
              </a:spcAft>
              <a:buNone/>
            </a:pPr>
            <a:r>
              <a:rPr lang="en-US" dirty="0"/>
              <a:t>Integrity: an authorized party can modify/create/erase information. An unauthorized party cannot.</a:t>
            </a:r>
          </a:p>
          <a:p>
            <a:pPr marL="0" lvl="0" indent="0" algn="l" rtl="0">
              <a:spcBef>
                <a:spcPts val="0"/>
              </a:spcBef>
              <a:spcAft>
                <a:spcPts val="0"/>
              </a:spcAft>
              <a:buNone/>
            </a:pPr>
            <a:r>
              <a:rPr lang="en-US" dirty="0"/>
              <a:t>Availability: an authorized party can access and process information in a timely manner.</a:t>
            </a:r>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else does cryptography affect our lives?</a:t>
            </a:r>
            <a:endParaRPr dirty="0"/>
          </a:p>
        </p:txBody>
      </p:sp>
    </p:spTree>
    <p:extLst>
      <p:ext uri="{BB962C8B-B14F-4D97-AF65-F5344CB8AC3E}">
        <p14:creationId xmlns:p14="http://schemas.microsoft.com/office/powerpoint/2010/main" val="14827820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addition to online shopping, here are just a few more applications that feature cryptographic algorithms among their ingredients:</a:t>
            </a:r>
          </a:p>
          <a:p>
            <a:pPr marL="0" lvl="0" indent="0" algn="l" rtl="0">
              <a:spcBef>
                <a:spcPts val="0"/>
              </a:spcBef>
              <a:spcAft>
                <a:spcPts val="0"/>
              </a:spcAft>
              <a:buNone/>
            </a:pPr>
            <a:r>
              <a:rPr lang="en-US" dirty="0"/>
              <a:t>Other remote transactions, such as donations or items shared on social media sites.</a:t>
            </a:r>
          </a:p>
          <a:p>
            <a:pPr marL="0" lvl="0" indent="0" algn="l" rtl="0">
              <a:spcBef>
                <a:spcPts val="0"/>
              </a:spcBef>
              <a:spcAft>
                <a:spcPts val="0"/>
              </a:spcAft>
              <a:buNone/>
            </a:pPr>
            <a:r>
              <a:rPr lang="en-US" dirty="0"/>
              <a:t>DRM assertions of limited rights to use and enjoy intellectual property, including text, audio, video, and interactive content.</a:t>
            </a:r>
          </a:p>
          <a:p>
            <a:pPr marL="0" lvl="0" indent="0" algn="l" rtl="0">
              <a:spcBef>
                <a:spcPts val="0"/>
              </a:spcBef>
              <a:spcAft>
                <a:spcPts val="0"/>
              </a:spcAft>
              <a:buNone/>
            </a:pPr>
            <a:r>
              <a:rPr lang="en-US" dirty="0"/>
              <a:t>Digital identifying markers that are kept in digital copies of documents and media.</a:t>
            </a:r>
          </a:p>
          <a:p>
            <a:pPr marL="0" lvl="0" indent="0" algn="l" rtl="0">
              <a:spcBef>
                <a:spcPts val="0"/>
              </a:spcBef>
              <a:spcAft>
                <a:spcPts val="0"/>
              </a:spcAft>
              <a:buNone/>
            </a:pPr>
            <a:r>
              <a:rPr lang="en-US" dirty="0"/>
              <a:t>Experiments that leverage “block-chains” of cryptographically signed digital records to implement alternative financial investment vehicles.</a:t>
            </a:r>
            <a:endParaRPr dirty="0"/>
          </a:p>
        </p:txBody>
      </p:sp>
    </p:spTree>
    <p:extLst>
      <p:ext uri="{BB962C8B-B14F-4D97-AF65-F5344CB8AC3E}">
        <p14:creationId xmlns:p14="http://schemas.microsoft.com/office/powerpoint/2010/main" val="28430073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0"/>
        <p:cNvGrpSpPr/>
        <p:nvPr/>
      </p:nvGrpSpPr>
      <p:grpSpPr>
        <a:xfrm>
          <a:off x="0" y="0"/>
          <a:ext cx="0" cy="0"/>
          <a:chOff x="0" y="0"/>
          <a:chExt cx="0" cy="0"/>
        </a:xfrm>
      </p:grpSpPr>
      <p:sp>
        <p:nvSpPr>
          <p:cNvPr id="3941" name="Google Shape;394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2" name="Google Shape;394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else would you like to talk about?</a:t>
            </a:r>
            <a:endParaRPr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was pleased to use others’ resources while preparing for this lecture. Thanks.</a:t>
            </a:r>
            <a:endParaRPr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Thank you for attending this lecture.</a:t>
            </a:r>
            <a:endParaRPr dirty="0"/>
          </a:p>
        </p:txBody>
      </p:sp>
    </p:spTree>
    <p:extLst>
      <p:ext uri="{BB962C8B-B14F-4D97-AF65-F5344CB8AC3E}">
        <p14:creationId xmlns:p14="http://schemas.microsoft.com/office/powerpoint/2010/main" val="15178915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5"/>
        <p:cNvGrpSpPr/>
        <p:nvPr/>
      </p:nvGrpSpPr>
      <p:grpSpPr>
        <a:xfrm>
          <a:off x="0" y="0"/>
          <a:ext cx="0" cy="0"/>
          <a:chOff x="0" y="0"/>
          <a:chExt cx="0" cy="0"/>
        </a:xfrm>
      </p:grpSpPr>
      <p:sp>
        <p:nvSpPr>
          <p:cNvPr id="4806" name="Google Shape;4806;g73d1576bf0_1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7" name="Google Shape;4807;g73d1576bf0_1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primary uses of Cryptography are to promote a couple of intellectual property controls: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Privacy – to keep </a:t>
            </a:r>
            <a:r>
              <a:rPr lang="en-US" dirty="0" err="1"/>
              <a:t>unathorized</a:t>
            </a:r>
            <a:r>
              <a:rPr lang="en-US" dirty="0"/>
              <a:t> users from reading your private content.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Reliability – to keep unauthorized users from modifying or tampering with your private content.</a:t>
            </a:r>
            <a:endParaRPr dirty="0"/>
          </a:p>
        </p:txBody>
      </p:sp>
    </p:spTree>
    <p:extLst>
      <p:ext uri="{BB962C8B-B14F-4D97-AF65-F5344CB8AC3E}">
        <p14:creationId xmlns:p14="http://schemas.microsoft.com/office/powerpoint/2010/main" val="1471941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Cryptography handles other problems, too. It’s used in authentication challenges: “are you really whom you say you are, and not an impostor?” This includes cognitive “what you know” challenges, such as “what’s the password?”, and tangible “show me what you have” challenges such as certificates and tokens. </a:t>
            </a:r>
            <a:r>
              <a:rPr lang="en-US" dirty="0" err="1"/>
              <a:t>Cryptograhy</a:t>
            </a:r>
            <a:r>
              <a:rPr lang="en-US" dirty="0"/>
              <a:t> can also provide </a:t>
            </a:r>
            <a:r>
              <a:rPr lang="en-US" dirty="0" err="1"/>
              <a:t>nonrepudation</a:t>
            </a:r>
            <a:r>
              <a:rPr lang="en-US" dirty="0"/>
              <a:t> services – “after something occurs, you won’t be able to plausibly deny that it occurred.” Cryptography makes obfuscation easier, by which I mean, just make information harder to obtain, without regard to authorization. Cryptography is also a component of Digital Signatures and Third-party trust – instead of shaking someone’s hand or scribbling something on a dotted line, a party can be a witness to a transaction using electronic means.</a:t>
            </a:r>
            <a:endParaRPr dirty="0"/>
          </a:p>
        </p:txBody>
      </p:sp>
    </p:spTree>
    <p:extLst>
      <p:ext uri="{BB962C8B-B14F-4D97-AF65-F5344CB8AC3E}">
        <p14:creationId xmlns:p14="http://schemas.microsoft.com/office/powerpoint/2010/main" val="172582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does cryptography solve these problems?</a:t>
            </a:r>
            <a:endParaRPr dirty="0"/>
          </a:p>
        </p:txBody>
      </p:sp>
    </p:spTree>
    <p:extLst>
      <p:ext uri="{BB962C8B-B14F-4D97-AF65-F5344CB8AC3E}">
        <p14:creationId xmlns:p14="http://schemas.microsoft.com/office/powerpoint/2010/main" val="1295214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privacy, legible data called “plaintext” is “encrypted” into obscured or obfuscated noise called “ciphertext.” In a successful cryptosystem, only authorized readers can “decrypt” the ciphertext to recover the original plaintext. Unauthorized interceptors only observe noise. This can be done for data in long-term storage (disks, tapes, etc.) – “data at rest” – and also for data communicated over cables, fibers, or radio transmissions – “data in transit.”</a:t>
            </a:r>
            <a:endParaRPr dirty="0"/>
          </a:p>
        </p:txBody>
      </p:sp>
    </p:spTree>
    <p:extLst>
      <p:ext uri="{BB962C8B-B14F-4D97-AF65-F5344CB8AC3E}">
        <p14:creationId xmlns:p14="http://schemas.microsoft.com/office/powerpoint/2010/main" val="1690214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 background">
  <p:cSld name="BLANK_1_1">
    <p:bg>
      <p:bgPr>
        <a:solidFill>
          <a:schemeClr val="accent6"/>
        </a:solidFill>
        <a:effectLst/>
      </p:bgPr>
    </p:bg>
    <p:spTree>
      <p:nvGrpSpPr>
        <p:cNvPr id="1" name="Shape 3506"/>
        <p:cNvGrpSpPr/>
        <p:nvPr/>
      </p:nvGrpSpPr>
      <p:grpSpPr>
        <a:xfrm>
          <a:off x="0" y="0"/>
          <a:ext cx="0" cy="0"/>
          <a:chOff x="0" y="0"/>
          <a:chExt cx="0" cy="0"/>
        </a:xfrm>
      </p:grpSpPr>
      <p:grpSp>
        <p:nvGrpSpPr>
          <p:cNvPr id="3507" name="Google Shape;3507;p12"/>
          <p:cNvGrpSpPr/>
          <p:nvPr/>
        </p:nvGrpSpPr>
        <p:grpSpPr>
          <a:xfrm>
            <a:off x="7828607" y="28698"/>
            <a:ext cx="1286904" cy="5086302"/>
            <a:chOff x="6367294" y="28698"/>
            <a:chExt cx="1286904" cy="5086302"/>
          </a:xfrm>
        </p:grpSpPr>
        <p:sp>
          <p:nvSpPr>
            <p:cNvPr id="3508" name="Google Shape;3508;p12"/>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12"/>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12"/>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12"/>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12"/>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12"/>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12"/>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12"/>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12"/>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12"/>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12"/>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12"/>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12"/>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12"/>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12"/>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12"/>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12"/>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12"/>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12"/>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12"/>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12"/>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12"/>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12"/>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12"/>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12"/>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12"/>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12"/>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12"/>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12"/>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12"/>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12"/>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12"/>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12"/>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12"/>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12"/>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12"/>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12"/>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12"/>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12"/>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12"/>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12"/>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12"/>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12"/>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12"/>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12"/>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12"/>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12"/>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12"/>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12"/>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12"/>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12"/>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12"/>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12"/>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12"/>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12"/>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12"/>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12"/>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12"/>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12"/>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12"/>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12"/>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12"/>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12"/>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12"/>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12"/>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12"/>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12"/>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12"/>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12"/>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12"/>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12"/>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12"/>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12"/>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12"/>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12"/>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12"/>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12"/>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12"/>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12"/>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12"/>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12"/>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12"/>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12"/>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12"/>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12"/>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12"/>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12"/>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12"/>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12"/>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12"/>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12"/>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12"/>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12"/>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12"/>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12"/>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12"/>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12"/>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12"/>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12"/>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12"/>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12"/>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12"/>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12"/>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12"/>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12"/>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12"/>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12"/>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12"/>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12"/>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12"/>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12"/>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12"/>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12"/>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12"/>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12"/>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12"/>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12"/>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12"/>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12"/>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12"/>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12"/>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12"/>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12"/>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12"/>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12"/>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12"/>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12"/>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12"/>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12"/>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12"/>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12"/>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12"/>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12"/>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12"/>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12"/>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12"/>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12"/>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12"/>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12"/>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12"/>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12"/>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12"/>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12"/>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12"/>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12"/>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12"/>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12"/>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12"/>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12"/>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12"/>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12"/>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12"/>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12"/>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12"/>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12"/>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12"/>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12"/>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12"/>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12"/>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12"/>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12"/>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9" name="Google Shape;3669;p12"/>
          <p:cNvGrpSpPr/>
          <p:nvPr/>
        </p:nvGrpSpPr>
        <p:grpSpPr>
          <a:xfrm rot="10800000">
            <a:off x="28739" y="28698"/>
            <a:ext cx="1286904" cy="5086302"/>
            <a:chOff x="6367294" y="28698"/>
            <a:chExt cx="1286904" cy="5086302"/>
          </a:xfrm>
        </p:grpSpPr>
        <p:sp>
          <p:nvSpPr>
            <p:cNvPr id="3670" name="Google Shape;3670;p12"/>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12"/>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12"/>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12"/>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12"/>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12"/>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12"/>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12"/>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12"/>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12"/>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12"/>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12"/>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12"/>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12"/>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12"/>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12"/>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12"/>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12"/>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12"/>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12"/>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12"/>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12"/>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12"/>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12"/>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12"/>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12"/>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12"/>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12"/>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12"/>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12"/>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12"/>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12"/>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12"/>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12"/>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12"/>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12"/>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12"/>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12"/>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12"/>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12"/>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12"/>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12"/>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12"/>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12"/>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12"/>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12"/>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12"/>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12"/>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12"/>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12"/>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12"/>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12"/>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12"/>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12"/>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12"/>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12"/>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12"/>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12"/>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12"/>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12"/>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12"/>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12"/>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12"/>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12"/>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12"/>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12"/>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12"/>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12"/>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12"/>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12"/>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12"/>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12"/>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12"/>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12"/>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12"/>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12"/>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12"/>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12"/>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12"/>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12"/>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12"/>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12"/>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12"/>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12"/>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12"/>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12"/>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12"/>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12"/>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12"/>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12"/>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12"/>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12"/>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12"/>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12"/>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12"/>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12"/>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12"/>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12"/>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12"/>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12"/>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12"/>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12"/>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12"/>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12"/>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12"/>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12"/>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12"/>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12"/>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12"/>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12"/>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12"/>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12"/>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12"/>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12"/>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12"/>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12"/>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12"/>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12"/>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12"/>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12"/>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12"/>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12"/>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12"/>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12"/>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12"/>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12"/>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12"/>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12"/>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12"/>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12"/>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12"/>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12"/>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12"/>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12"/>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12"/>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12"/>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12"/>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12"/>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12"/>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12"/>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12"/>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12"/>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12"/>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12"/>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12"/>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12"/>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12"/>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12"/>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12"/>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12"/>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12"/>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12"/>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12"/>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12"/>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12"/>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12"/>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12"/>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12"/>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12"/>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12"/>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12"/>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1" name="Google Shape;3831;p1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3"/>
        </a:solidFill>
        <a:effectLst/>
      </p:bgPr>
    </p:bg>
    <p:spTree>
      <p:nvGrpSpPr>
        <p:cNvPr id="1" name="Shape 1044"/>
        <p:cNvGrpSpPr/>
        <p:nvPr/>
      </p:nvGrpSpPr>
      <p:grpSpPr>
        <a:xfrm>
          <a:off x="0" y="0"/>
          <a:ext cx="0" cy="0"/>
          <a:chOff x="0" y="0"/>
          <a:chExt cx="0" cy="0"/>
        </a:xfrm>
      </p:grpSpPr>
      <p:sp>
        <p:nvSpPr>
          <p:cNvPr id="1045" name="Google Shape;1045;p4"/>
          <p:cNvSpPr txBox="1">
            <a:spLocks noGrp="1"/>
          </p:cNvSpPr>
          <p:nvPr>
            <p:ph type="body" idx="1"/>
          </p:nvPr>
        </p:nvSpPr>
        <p:spPr>
          <a:xfrm>
            <a:off x="1278575" y="739550"/>
            <a:ext cx="4281000" cy="36924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chemeClr val="lt1"/>
              </a:buClr>
              <a:buSzPts val="3000"/>
              <a:buChar char="▪"/>
              <a:defRPr sz="3000" i="1">
                <a:solidFill>
                  <a:schemeClr val="lt1"/>
                </a:solidFill>
              </a:defRPr>
            </a:lvl1pPr>
            <a:lvl2pPr marL="914400" lvl="1" indent="-419100" rtl="0">
              <a:spcBef>
                <a:spcPts val="0"/>
              </a:spcBef>
              <a:spcAft>
                <a:spcPts val="0"/>
              </a:spcAft>
              <a:buClr>
                <a:schemeClr val="lt1"/>
              </a:buClr>
              <a:buSzPts val="3000"/>
              <a:buChar char="▫"/>
              <a:defRPr sz="3000" i="1">
                <a:solidFill>
                  <a:schemeClr val="lt1"/>
                </a:solidFill>
              </a:defRPr>
            </a:lvl2pPr>
            <a:lvl3pPr marL="1371600" lvl="2" indent="-419100" rtl="0">
              <a:spcBef>
                <a:spcPts val="0"/>
              </a:spcBef>
              <a:spcAft>
                <a:spcPts val="0"/>
              </a:spcAft>
              <a:buClr>
                <a:schemeClr val="lt1"/>
              </a:buClr>
              <a:buSzPts val="3000"/>
              <a:buChar char="▫"/>
              <a:defRPr sz="3000" i="1">
                <a:solidFill>
                  <a:schemeClr val="lt1"/>
                </a:solidFill>
              </a:defRPr>
            </a:lvl3pPr>
            <a:lvl4pPr marL="1828800" lvl="3" indent="-419100" rtl="0">
              <a:spcBef>
                <a:spcPts val="0"/>
              </a:spcBef>
              <a:spcAft>
                <a:spcPts val="0"/>
              </a:spcAft>
              <a:buClr>
                <a:schemeClr val="lt1"/>
              </a:buClr>
              <a:buSzPts val="3000"/>
              <a:buChar char="▫"/>
              <a:defRPr sz="3000" i="1">
                <a:solidFill>
                  <a:schemeClr val="lt1"/>
                </a:solidFill>
              </a:defRPr>
            </a:lvl4pPr>
            <a:lvl5pPr marL="2286000" lvl="4" indent="-419100" rtl="0">
              <a:spcBef>
                <a:spcPts val="0"/>
              </a:spcBef>
              <a:spcAft>
                <a:spcPts val="0"/>
              </a:spcAft>
              <a:buClr>
                <a:schemeClr val="lt1"/>
              </a:buClr>
              <a:buSzPts val="3000"/>
              <a:buChar char="▫"/>
              <a:defRPr sz="3000" i="1">
                <a:solidFill>
                  <a:schemeClr val="lt1"/>
                </a:solidFill>
              </a:defRPr>
            </a:lvl5pPr>
            <a:lvl6pPr marL="2743200" lvl="5" indent="-419100" rtl="0">
              <a:spcBef>
                <a:spcPts val="0"/>
              </a:spcBef>
              <a:spcAft>
                <a:spcPts val="0"/>
              </a:spcAft>
              <a:buClr>
                <a:schemeClr val="lt1"/>
              </a:buClr>
              <a:buSzPts val="3000"/>
              <a:buChar char="▫"/>
              <a:defRPr sz="3000" i="1">
                <a:solidFill>
                  <a:schemeClr val="lt1"/>
                </a:solidFill>
              </a:defRPr>
            </a:lvl6pPr>
            <a:lvl7pPr marL="3200400" lvl="6" indent="-419100" rtl="0">
              <a:spcBef>
                <a:spcPts val="0"/>
              </a:spcBef>
              <a:spcAft>
                <a:spcPts val="0"/>
              </a:spcAft>
              <a:buClr>
                <a:schemeClr val="lt1"/>
              </a:buClr>
              <a:buSzPts val="3000"/>
              <a:buChar char="●"/>
              <a:defRPr sz="3000" i="1">
                <a:solidFill>
                  <a:schemeClr val="lt1"/>
                </a:solidFill>
              </a:defRPr>
            </a:lvl7pPr>
            <a:lvl8pPr marL="3657600" lvl="7" indent="-419100" rtl="0">
              <a:spcBef>
                <a:spcPts val="0"/>
              </a:spcBef>
              <a:spcAft>
                <a:spcPts val="0"/>
              </a:spcAft>
              <a:buClr>
                <a:schemeClr val="lt1"/>
              </a:buClr>
              <a:buSzPts val="3000"/>
              <a:buChar char="○"/>
              <a:defRPr sz="3000" i="1">
                <a:solidFill>
                  <a:schemeClr val="lt1"/>
                </a:solidFill>
              </a:defRPr>
            </a:lvl8pPr>
            <a:lvl9pPr marL="4114800" lvl="8" indent="-419100">
              <a:spcBef>
                <a:spcPts val="0"/>
              </a:spcBef>
              <a:spcAft>
                <a:spcPts val="0"/>
              </a:spcAft>
              <a:buClr>
                <a:schemeClr val="lt1"/>
              </a:buClr>
              <a:buSzPts val="3000"/>
              <a:buChar char="■"/>
              <a:defRPr sz="3000" i="1">
                <a:solidFill>
                  <a:schemeClr val="lt1"/>
                </a:solidFill>
              </a:defRPr>
            </a:lvl9pPr>
          </a:lstStyle>
          <a:p>
            <a:endParaRPr/>
          </a:p>
        </p:txBody>
      </p:sp>
      <p:sp>
        <p:nvSpPr>
          <p:cNvPr id="1046" name="Google Shape;1046;p4"/>
          <p:cNvSpPr txBox="1"/>
          <p:nvPr/>
        </p:nvSpPr>
        <p:spPr>
          <a:xfrm>
            <a:off x="659925" y="414075"/>
            <a:ext cx="752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chemeClr val="accent1"/>
                </a:solidFill>
                <a:latin typeface="Dosis"/>
                <a:ea typeface="Dosis"/>
                <a:cs typeface="Dosis"/>
                <a:sym typeface="Dosis"/>
              </a:rPr>
              <a:t>“</a:t>
            </a:r>
            <a:endParaRPr sz="12000">
              <a:solidFill>
                <a:schemeClr val="accent1"/>
              </a:solidFill>
              <a:latin typeface="Dosis"/>
              <a:ea typeface="Dosis"/>
              <a:cs typeface="Dosis"/>
              <a:sym typeface="Dosis"/>
            </a:endParaRPr>
          </a:p>
        </p:txBody>
      </p:sp>
      <p:sp>
        <p:nvSpPr>
          <p:cNvPr id="1047" name="Google Shape;1047;p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grpSp>
        <p:nvGrpSpPr>
          <p:cNvPr id="1048" name="Google Shape;1048;p4"/>
          <p:cNvGrpSpPr/>
          <p:nvPr/>
        </p:nvGrpSpPr>
        <p:grpSpPr>
          <a:xfrm rot="10800000">
            <a:off x="8705367" y="28698"/>
            <a:ext cx="410132" cy="5086302"/>
            <a:chOff x="836200" y="238125"/>
            <a:chExt cx="422425" cy="5238750"/>
          </a:xfrm>
        </p:grpSpPr>
        <p:sp>
          <p:nvSpPr>
            <p:cNvPr id="1049" name="Google Shape;1049;p4"/>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4"/>
          <p:cNvGrpSpPr/>
          <p:nvPr/>
        </p:nvGrpSpPr>
        <p:grpSpPr>
          <a:xfrm rot="10800000">
            <a:off x="6659535" y="28698"/>
            <a:ext cx="2309844" cy="5086302"/>
            <a:chOff x="986700" y="238125"/>
            <a:chExt cx="2379075" cy="5238750"/>
          </a:xfrm>
        </p:grpSpPr>
        <p:sp>
          <p:nvSpPr>
            <p:cNvPr id="1130" name="Google Shape;1130;p4"/>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4"/>
          <p:cNvGrpSpPr/>
          <p:nvPr/>
        </p:nvGrpSpPr>
        <p:grpSpPr>
          <a:xfrm rot="10800000">
            <a:off x="6367294" y="28698"/>
            <a:ext cx="2017554" cy="5086302"/>
            <a:chOff x="1588750" y="238125"/>
            <a:chExt cx="2078025" cy="5238750"/>
          </a:xfrm>
        </p:grpSpPr>
        <p:sp>
          <p:nvSpPr>
            <p:cNvPr id="1250" name="Google Shape;1250;p4"/>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9" name="Google Shape;1459;p4"/>
          <p:cNvGrpSpPr/>
          <p:nvPr/>
        </p:nvGrpSpPr>
        <p:grpSpPr>
          <a:xfrm rot="10800000">
            <a:off x="6367294" y="28698"/>
            <a:ext cx="2309820" cy="5086302"/>
            <a:chOff x="1287725" y="238125"/>
            <a:chExt cx="2379050" cy="5238750"/>
          </a:xfrm>
        </p:grpSpPr>
        <p:sp>
          <p:nvSpPr>
            <p:cNvPr id="1460" name="Google Shape;1460;p4"/>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5" name="Google Shape;1845;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1846" name="Google Shape;1846;p6"/>
          <p:cNvGrpSpPr/>
          <p:nvPr/>
        </p:nvGrpSpPr>
        <p:grpSpPr>
          <a:xfrm rot="10800000">
            <a:off x="8851487" y="28707"/>
            <a:ext cx="264012" cy="5086302"/>
            <a:chOff x="5307800" y="238125"/>
            <a:chExt cx="271925" cy="5238750"/>
          </a:xfrm>
        </p:grpSpPr>
        <p:sp>
          <p:nvSpPr>
            <p:cNvPr id="1847" name="Google Shape;1847;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4" name="Google Shape;1904;p6"/>
          <p:cNvGrpSpPr/>
          <p:nvPr/>
        </p:nvGrpSpPr>
        <p:grpSpPr>
          <a:xfrm rot="10800000">
            <a:off x="7828571" y="28707"/>
            <a:ext cx="1140783" cy="5086302"/>
            <a:chOff x="5458325" y="238125"/>
            <a:chExt cx="1174975" cy="5238750"/>
          </a:xfrm>
        </p:grpSpPr>
        <p:sp>
          <p:nvSpPr>
            <p:cNvPr id="1905" name="Google Shape;1905;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6"/>
          <p:cNvGrpSpPr/>
          <p:nvPr/>
        </p:nvGrpSpPr>
        <p:grpSpPr>
          <a:xfrm rot="10800000">
            <a:off x="7682451" y="28707"/>
            <a:ext cx="994639" cy="4940182"/>
            <a:chOff x="5759350" y="388625"/>
            <a:chExt cx="1024450" cy="5088250"/>
          </a:xfrm>
        </p:grpSpPr>
        <p:sp>
          <p:nvSpPr>
            <p:cNvPr id="1968" name="Google Shape;1968;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6"/>
          <p:cNvGrpSpPr/>
          <p:nvPr/>
        </p:nvGrpSpPr>
        <p:grpSpPr>
          <a:xfrm rot="10800000">
            <a:off x="7682451" y="28707"/>
            <a:ext cx="1140783" cy="5086302"/>
            <a:chOff x="5608825" y="238125"/>
            <a:chExt cx="1174975" cy="5238750"/>
          </a:xfrm>
        </p:grpSpPr>
        <p:sp>
          <p:nvSpPr>
            <p:cNvPr id="2070" name="Google Shape;2070;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0"/>
        <p:cNvGrpSpPr/>
        <p:nvPr/>
      </p:nvGrpSpPr>
      <p:grpSpPr>
        <a:xfrm>
          <a:off x="0" y="0"/>
          <a:ext cx="0" cy="0"/>
          <a:chOff x="0" y="0"/>
          <a:chExt cx="0" cy="0"/>
        </a:xfrm>
      </p:grpSpPr>
      <p:sp>
        <p:nvSpPr>
          <p:cNvPr id="2121" name="Google Shape;2121;p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122" name="Google Shape;2122;p7"/>
          <p:cNvSpPr txBox="1">
            <a:spLocks noGrp="1"/>
          </p:cNvSpPr>
          <p:nvPr>
            <p:ph type="body" idx="1"/>
          </p:nvPr>
        </p:nvSpPr>
        <p:spPr>
          <a:xfrm>
            <a:off x="718300"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3" name="Google Shape;2123;p7"/>
          <p:cNvSpPr txBox="1">
            <a:spLocks noGrp="1"/>
          </p:cNvSpPr>
          <p:nvPr>
            <p:ph type="body" idx="2"/>
          </p:nvPr>
        </p:nvSpPr>
        <p:spPr>
          <a:xfrm>
            <a:off x="3009263"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4" name="Google Shape;2124;p7"/>
          <p:cNvSpPr txBox="1">
            <a:spLocks noGrp="1"/>
          </p:cNvSpPr>
          <p:nvPr>
            <p:ph type="body" idx="3"/>
          </p:nvPr>
        </p:nvSpPr>
        <p:spPr>
          <a:xfrm>
            <a:off x="5300226"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5" name="Google Shape;2125;p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126" name="Google Shape;2126;p7"/>
          <p:cNvGrpSpPr/>
          <p:nvPr/>
        </p:nvGrpSpPr>
        <p:grpSpPr>
          <a:xfrm rot="10800000">
            <a:off x="8851487" y="28707"/>
            <a:ext cx="264012" cy="5086302"/>
            <a:chOff x="5307800" y="238125"/>
            <a:chExt cx="271925" cy="5238750"/>
          </a:xfrm>
        </p:grpSpPr>
        <p:sp>
          <p:nvSpPr>
            <p:cNvPr id="2127" name="Google Shape;2127;p7"/>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7"/>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7"/>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7"/>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7"/>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7"/>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7"/>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7"/>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7"/>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7"/>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7"/>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7"/>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7"/>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7"/>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7"/>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7"/>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7"/>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7"/>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7"/>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7"/>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7"/>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7"/>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7"/>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7"/>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7"/>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7"/>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7"/>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7"/>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7"/>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7"/>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7"/>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7"/>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7"/>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7"/>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7"/>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7"/>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7"/>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7"/>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7"/>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7"/>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7"/>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7"/>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7"/>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7"/>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7"/>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7"/>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7"/>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7"/>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7"/>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7"/>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7"/>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7"/>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7"/>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7"/>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7"/>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7"/>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7"/>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4" name="Google Shape;2184;p7"/>
          <p:cNvGrpSpPr/>
          <p:nvPr/>
        </p:nvGrpSpPr>
        <p:grpSpPr>
          <a:xfrm rot="10800000">
            <a:off x="7828571" y="28707"/>
            <a:ext cx="1140783" cy="5086302"/>
            <a:chOff x="5458325" y="238125"/>
            <a:chExt cx="1174975" cy="5238750"/>
          </a:xfrm>
        </p:grpSpPr>
        <p:sp>
          <p:nvSpPr>
            <p:cNvPr id="2185" name="Google Shape;2185;p7"/>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7"/>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7"/>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7"/>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7"/>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7"/>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7"/>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7"/>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7"/>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7"/>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7"/>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7"/>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7"/>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7"/>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7"/>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7"/>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7"/>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7"/>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7"/>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7"/>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7"/>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7"/>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7"/>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7"/>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7"/>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7"/>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7"/>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7"/>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7"/>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7"/>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7"/>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7"/>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7"/>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7"/>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7"/>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7"/>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7"/>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7"/>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7"/>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7"/>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7"/>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7"/>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7"/>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7"/>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7"/>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7"/>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7"/>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7"/>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7"/>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7"/>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7"/>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7"/>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7"/>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7"/>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7"/>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7"/>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7"/>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7"/>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7"/>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7"/>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7"/>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7"/>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7" name="Google Shape;2247;p7"/>
          <p:cNvGrpSpPr/>
          <p:nvPr/>
        </p:nvGrpSpPr>
        <p:grpSpPr>
          <a:xfrm rot="10800000">
            <a:off x="7682451" y="28707"/>
            <a:ext cx="994639" cy="4940182"/>
            <a:chOff x="5759350" y="388625"/>
            <a:chExt cx="1024450" cy="5088250"/>
          </a:xfrm>
        </p:grpSpPr>
        <p:sp>
          <p:nvSpPr>
            <p:cNvPr id="2248" name="Google Shape;2248;p7"/>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7"/>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7"/>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7"/>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7"/>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7"/>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7"/>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7"/>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7"/>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7"/>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7"/>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7"/>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7"/>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7"/>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7"/>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7"/>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7"/>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7"/>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7"/>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7"/>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7"/>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7"/>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7"/>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7"/>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7"/>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7"/>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7"/>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7"/>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7"/>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7"/>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7"/>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7"/>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7"/>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7"/>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7"/>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7"/>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9" name="Google Shape;2349;p7"/>
          <p:cNvGrpSpPr/>
          <p:nvPr/>
        </p:nvGrpSpPr>
        <p:grpSpPr>
          <a:xfrm rot="10800000">
            <a:off x="7682451" y="28707"/>
            <a:ext cx="1140783" cy="5086302"/>
            <a:chOff x="5608825" y="238125"/>
            <a:chExt cx="1174975" cy="5238750"/>
          </a:xfrm>
        </p:grpSpPr>
        <p:sp>
          <p:nvSpPr>
            <p:cNvPr id="2350" name="Google Shape;2350;p7"/>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7"/>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7"/>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7"/>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7"/>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7"/>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7"/>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7"/>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7"/>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7"/>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7"/>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7"/>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7"/>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7"/>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7"/>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7"/>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7"/>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7"/>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7"/>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7"/>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7"/>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7"/>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7"/>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7"/>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7"/>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7"/>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7"/>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00"/>
        <p:cNvGrpSpPr/>
        <p:nvPr/>
      </p:nvGrpSpPr>
      <p:grpSpPr>
        <a:xfrm>
          <a:off x="0" y="0"/>
          <a:ext cx="0" cy="0"/>
          <a:chOff x="0" y="0"/>
          <a:chExt cx="0" cy="0"/>
        </a:xfrm>
      </p:grpSpPr>
      <p:sp>
        <p:nvSpPr>
          <p:cNvPr id="2401" name="Google Shape;2401;p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02" name="Google Shape;2402;p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403" name="Google Shape;2403;p8"/>
          <p:cNvGrpSpPr/>
          <p:nvPr/>
        </p:nvGrpSpPr>
        <p:grpSpPr>
          <a:xfrm rot="10800000">
            <a:off x="8851487" y="28707"/>
            <a:ext cx="264012" cy="5086302"/>
            <a:chOff x="5307800" y="238125"/>
            <a:chExt cx="271925" cy="5238750"/>
          </a:xfrm>
        </p:grpSpPr>
        <p:sp>
          <p:nvSpPr>
            <p:cNvPr id="2404" name="Google Shape;2404;p8"/>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8"/>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8"/>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8"/>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8"/>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8"/>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8"/>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8"/>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8"/>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8"/>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8"/>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8"/>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8"/>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8"/>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8"/>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8"/>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8"/>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8"/>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8"/>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8"/>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8"/>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8"/>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8"/>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8"/>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8"/>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8"/>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8"/>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8"/>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8"/>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8"/>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8"/>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8"/>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8"/>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8"/>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8"/>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8"/>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8"/>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8"/>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8"/>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8"/>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8"/>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8"/>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8"/>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8"/>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8"/>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8"/>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8"/>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8"/>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8"/>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8"/>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8"/>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8"/>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8"/>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8"/>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8"/>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8"/>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8"/>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1" name="Google Shape;2461;p8"/>
          <p:cNvGrpSpPr/>
          <p:nvPr/>
        </p:nvGrpSpPr>
        <p:grpSpPr>
          <a:xfrm rot="10800000">
            <a:off x="7828571" y="28707"/>
            <a:ext cx="1140783" cy="5086302"/>
            <a:chOff x="5458325" y="238125"/>
            <a:chExt cx="1174975" cy="5238750"/>
          </a:xfrm>
        </p:grpSpPr>
        <p:sp>
          <p:nvSpPr>
            <p:cNvPr id="2462" name="Google Shape;2462;p8"/>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8"/>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8"/>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8"/>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8"/>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8"/>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8"/>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8"/>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8"/>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8"/>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8"/>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8"/>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8"/>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8"/>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8"/>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8"/>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8"/>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8"/>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8"/>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8"/>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8"/>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8"/>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8"/>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8"/>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8"/>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8"/>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8"/>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8"/>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8"/>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8"/>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8"/>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8"/>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8"/>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8"/>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8"/>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8"/>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8"/>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8"/>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8"/>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8"/>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8"/>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8"/>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8"/>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8"/>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8"/>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8"/>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8"/>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8"/>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8"/>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8"/>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8"/>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8"/>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8"/>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8"/>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8"/>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8"/>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8"/>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8"/>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8"/>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8"/>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8"/>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8"/>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4" name="Google Shape;2524;p8"/>
          <p:cNvGrpSpPr/>
          <p:nvPr/>
        </p:nvGrpSpPr>
        <p:grpSpPr>
          <a:xfrm rot="10800000">
            <a:off x="7682451" y="28707"/>
            <a:ext cx="994639" cy="4940182"/>
            <a:chOff x="5759350" y="388625"/>
            <a:chExt cx="1024450" cy="5088250"/>
          </a:xfrm>
        </p:grpSpPr>
        <p:sp>
          <p:nvSpPr>
            <p:cNvPr id="2525" name="Google Shape;2525;p8"/>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8"/>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8"/>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8"/>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8"/>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8"/>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8"/>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8"/>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8"/>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8"/>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8"/>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8"/>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8"/>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8"/>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8"/>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8"/>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8"/>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8"/>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8"/>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8"/>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8"/>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8"/>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8"/>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8"/>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8"/>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8"/>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8"/>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8"/>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8"/>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8"/>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8"/>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8"/>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8"/>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8"/>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8"/>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8"/>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8"/>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8"/>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8"/>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8"/>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8"/>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8"/>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8"/>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8"/>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8"/>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8"/>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8"/>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8"/>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8"/>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8"/>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8"/>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8"/>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8"/>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8"/>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8"/>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8"/>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8"/>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8"/>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8"/>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8"/>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8"/>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8"/>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8"/>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8"/>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8"/>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8"/>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8"/>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8"/>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8"/>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8"/>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8"/>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8"/>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8"/>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8"/>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8"/>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8"/>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8"/>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8"/>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8"/>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8"/>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8"/>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8"/>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8"/>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8"/>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8"/>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8"/>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8"/>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8"/>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8"/>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8"/>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8"/>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8"/>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8"/>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8"/>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8"/>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8"/>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8"/>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8"/>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8"/>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8"/>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8"/>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6" name="Google Shape;2626;p8"/>
          <p:cNvGrpSpPr/>
          <p:nvPr/>
        </p:nvGrpSpPr>
        <p:grpSpPr>
          <a:xfrm rot="10800000">
            <a:off x="7682451" y="28707"/>
            <a:ext cx="1140783" cy="5086302"/>
            <a:chOff x="5608825" y="238125"/>
            <a:chExt cx="1174975" cy="5238750"/>
          </a:xfrm>
        </p:grpSpPr>
        <p:sp>
          <p:nvSpPr>
            <p:cNvPr id="2627" name="Google Shape;2627;p8"/>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8"/>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8"/>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8"/>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8"/>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8"/>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8"/>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8"/>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8"/>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8"/>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8"/>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8"/>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8"/>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8"/>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8"/>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8"/>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8"/>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8"/>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8"/>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8"/>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8"/>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8"/>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8"/>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8"/>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8"/>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8"/>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8"/>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8"/>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8"/>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8"/>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8"/>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8"/>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8"/>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8"/>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8"/>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8"/>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8"/>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8"/>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8"/>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8"/>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8"/>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8"/>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8"/>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8"/>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8"/>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8"/>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8"/>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8"/>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8"/>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8"/>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sp>
        <p:nvSpPr>
          <p:cNvPr id="2955" name="Google Shape;2955;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956" name="Google Shape;2956;p10"/>
          <p:cNvGrpSpPr/>
          <p:nvPr/>
        </p:nvGrpSpPr>
        <p:grpSpPr>
          <a:xfrm rot="10800000">
            <a:off x="8851487" y="28707"/>
            <a:ext cx="264012" cy="5086302"/>
            <a:chOff x="5307800" y="238125"/>
            <a:chExt cx="271925" cy="5238750"/>
          </a:xfrm>
        </p:grpSpPr>
        <p:sp>
          <p:nvSpPr>
            <p:cNvPr id="2957" name="Google Shape;2957;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10"/>
          <p:cNvGrpSpPr/>
          <p:nvPr/>
        </p:nvGrpSpPr>
        <p:grpSpPr>
          <a:xfrm rot="10800000">
            <a:off x="7828571" y="28707"/>
            <a:ext cx="1140783" cy="5086302"/>
            <a:chOff x="5458325" y="238125"/>
            <a:chExt cx="1174975" cy="5238750"/>
          </a:xfrm>
        </p:grpSpPr>
        <p:sp>
          <p:nvSpPr>
            <p:cNvPr id="3015" name="Google Shape;3015;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7" name="Google Shape;3077;p10"/>
          <p:cNvGrpSpPr/>
          <p:nvPr/>
        </p:nvGrpSpPr>
        <p:grpSpPr>
          <a:xfrm rot="10800000">
            <a:off x="7682451" y="28707"/>
            <a:ext cx="994639" cy="4940182"/>
            <a:chOff x="5759350" y="388625"/>
            <a:chExt cx="1024450" cy="5088250"/>
          </a:xfrm>
        </p:grpSpPr>
        <p:sp>
          <p:nvSpPr>
            <p:cNvPr id="3078" name="Google Shape;3078;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9" name="Google Shape;3179;p10"/>
          <p:cNvGrpSpPr/>
          <p:nvPr/>
        </p:nvGrpSpPr>
        <p:grpSpPr>
          <a:xfrm rot="10800000">
            <a:off x="7682451" y="28707"/>
            <a:ext cx="1140783" cy="5086302"/>
            <a:chOff x="5608825" y="238125"/>
            <a:chExt cx="1174975" cy="5238750"/>
          </a:xfrm>
        </p:grpSpPr>
        <p:sp>
          <p:nvSpPr>
            <p:cNvPr id="3180" name="Google Shape;3180;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yui-cit.github.io/gibbonsc/"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8" Type="http://schemas.openxmlformats.org/officeDocument/2006/relationships/hyperlink" Target="https://creativecommons.org/licenses/by-sa/3.0/deed.en" TargetMode="External"/><Relationship Id="rId3" Type="http://schemas.openxmlformats.org/officeDocument/2006/relationships/hyperlink" Target="https://www.slidescarnival.com/" TargetMode="External"/><Relationship Id="rId7" Type="http://schemas.openxmlformats.org/officeDocument/2006/relationships/hyperlink" Target="https://commons.wikimedia.org/" TargetMode="External"/><Relationship Id="rId2" Type="http://schemas.openxmlformats.org/officeDocument/2006/relationships/notesSlide" Target="../notesSlides/notesSlide53.xml"/><Relationship Id="rId1" Type="http://schemas.openxmlformats.org/officeDocument/2006/relationships/slideLayout" Target="../slideLayouts/slideLayout4.xml"/><Relationship Id="rId6" Type="http://schemas.openxmlformats.org/officeDocument/2006/relationships/hyperlink" Target="https://icyberchef.com/" TargetMode="External"/><Relationship Id="rId5" Type="http://schemas.openxmlformats.org/officeDocument/2006/relationships/hyperlink" Target="https://fontmeme.com/fonts/pigpen-cipher-font/" TargetMode="External"/><Relationship Id="rId4" Type="http://schemas.openxmlformats.org/officeDocument/2006/relationships/hyperlink" Target="https://pixabay.com/users/gdj-1086657/?utm_source=link-attribution&amp;amp;utm_medium=referral&amp;amp;utm_campaign=image&amp;amp;utm_content=5671847" TargetMode="External"/><Relationship Id="rId9" Type="http://schemas.openxmlformats.org/officeDocument/2006/relationships/hyperlink" Target="https://byuicsa.org/"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byui-cit.github.io/gibbonsc/" TargetMode="External"/><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55.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762000" y="696424"/>
            <a:ext cx="5396700" cy="1875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400" dirty="0">
                <a:latin typeface="Titillium Web Light" panose="020B0604020202020204" charset="0"/>
              </a:rPr>
              <a:t>CRYPTOGRAPHY: WHY and HOW?</a:t>
            </a:r>
            <a:endParaRPr sz="5400" dirty="0">
              <a:latin typeface="Titillium Web Light" panose="020B0604020202020204" charset="0"/>
            </a:endParaRPr>
          </a:p>
        </p:txBody>
      </p:sp>
      <p:sp>
        <p:nvSpPr>
          <p:cNvPr id="3" name="Subtitle 2">
            <a:extLst>
              <a:ext uri="{FF2B5EF4-FFF2-40B4-BE49-F238E27FC236}">
                <a16:creationId xmlns:a16="http://schemas.microsoft.com/office/drawing/2014/main" id="{9CFDDCFA-B009-4FA1-A3D4-5D4BF924884F}"/>
              </a:ext>
            </a:extLst>
          </p:cNvPr>
          <p:cNvSpPr txBox="1">
            <a:spLocks/>
          </p:cNvSpPr>
          <p:nvPr/>
        </p:nvSpPr>
        <p:spPr>
          <a:xfrm>
            <a:off x="762000" y="3251458"/>
            <a:ext cx="5268900" cy="78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solidFill>
                  <a:schemeClr val="accent2">
                    <a:lumMod val="60000"/>
                    <a:lumOff val="40000"/>
                  </a:schemeClr>
                </a:solidFill>
                <a:latin typeface="Titillium Web Light" panose="020B0604020202020204" charset="0"/>
              </a:rPr>
              <a:t>Computer Information Technology</a:t>
            </a:r>
          </a:p>
        </p:txBody>
      </p:sp>
      <p:sp>
        <p:nvSpPr>
          <p:cNvPr id="4" name="Title 1">
            <a:extLst>
              <a:ext uri="{FF2B5EF4-FFF2-40B4-BE49-F238E27FC236}">
                <a16:creationId xmlns:a16="http://schemas.microsoft.com/office/drawing/2014/main" id="{52F3821F-98B1-4236-A61B-E99308F80339}"/>
              </a:ext>
            </a:extLst>
          </p:cNvPr>
          <p:cNvSpPr txBox="1">
            <a:spLocks/>
          </p:cNvSpPr>
          <p:nvPr/>
        </p:nvSpPr>
        <p:spPr>
          <a:xfrm>
            <a:off x="762000" y="2698416"/>
            <a:ext cx="5268900" cy="514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9pPr>
          </a:lstStyle>
          <a:p>
            <a:r>
              <a:rPr lang="en-US" sz="2400" dirty="0">
                <a:latin typeface="Titillium Web Light" panose="020B0604020202020204" charset="0"/>
              </a:rPr>
              <a:t>Carl Gibbons</a:t>
            </a:r>
          </a:p>
        </p:txBody>
      </p:sp>
      <p:sp>
        <p:nvSpPr>
          <p:cNvPr id="5" name="Subtitle 2">
            <a:extLst>
              <a:ext uri="{FF2B5EF4-FFF2-40B4-BE49-F238E27FC236}">
                <a16:creationId xmlns:a16="http://schemas.microsoft.com/office/drawing/2014/main" id="{A8F3DBD2-CABC-42BB-AA49-A9CA2F920D84}"/>
              </a:ext>
            </a:extLst>
          </p:cNvPr>
          <p:cNvSpPr txBox="1">
            <a:spLocks/>
          </p:cNvSpPr>
          <p:nvPr/>
        </p:nvSpPr>
        <p:spPr>
          <a:xfrm>
            <a:off x="762000" y="4074769"/>
            <a:ext cx="5268900" cy="51453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solidFill>
                  <a:schemeClr val="accent6">
                    <a:lumMod val="50000"/>
                    <a:lumOff val="50000"/>
                  </a:schemeClr>
                </a:solidFill>
                <a:latin typeface="Titillium Web Light" panose="020B0604020202020204" charset="0"/>
                <a:hlinkClick r:id="rId3">
                  <a:extLst>
                    <a:ext uri="{A12FA001-AC4F-418D-AE19-62706E023703}">
                      <ahyp:hlinkClr xmlns:ahyp="http://schemas.microsoft.com/office/drawing/2018/hyperlinkcolor" val="tx"/>
                    </a:ext>
                  </a:extLst>
                </a:hlinkClick>
              </a:rPr>
              <a:t>https://byui-cit.github.io/gibbonsc/</a:t>
            </a:r>
            <a:endParaRPr lang="en-US" sz="2400" dirty="0">
              <a:solidFill>
                <a:schemeClr val="accent6">
                  <a:lumMod val="50000"/>
                  <a:lumOff val="50000"/>
                </a:schemeClr>
              </a:solidFill>
              <a:latin typeface="Titillium Web Light"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tillium Web" panose="020B0604020202020204" charset="0"/>
              </a:rPr>
              <a:t>Data at rest / data in transit</a:t>
            </a:r>
            <a:endParaRPr dirty="0">
              <a:latin typeface="Titillium Web" panose="020B0604020202020204" charset="0"/>
            </a:endParaRPr>
          </a:p>
        </p:txBody>
      </p:sp>
      <p:sp>
        <p:nvSpPr>
          <p:cNvPr id="3899" name="Google Shape;3899;p20"/>
          <p:cNvSpPr txBox="1">
            <a:spLocks noGrp="1"/>
          </p:cNvSpPr>
          <p:nvPr>
            <p:ph type="body" idx="2"/>
          </p:nvPr>
        </p:nvSpPr>
        <p:spPr>
          <a:xfrm>
            <a:off x="4237000" y="1596775"/>
            <a:ext cx="3242400" cy="3087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Reliability (Integrity)</a:t>
            </a:r>
            <a:endParaRPr b="1" dirty="0"/>
          </a:p>
          <a:p>
            <a:pPr marL="0" lvl="0" indent="0" algn="l" rtl="0">
              <a:spcBef>
                <a:spcPts val="600"/>
              </a:spcBef>
              <a:spcAft>
                <a:spcPts val="0"/>
              </a:spcAft>
              <a:buNone/>
            </a:pPr>
            <a:r>
              <a:rPr lang="en" dirty="0"/>
              <a:t>Evidence that information is communicated unmolested,</a:t>
            </a:r>
          </a:p>
          <a:p>
            <a:pPr marL="0" lvl="0" indent="0" algn="l" rtl="0">
              <a:spcBef>
                <a:spcPts val="600"/>
              </a:spcBef>
              <a:spcAft>
                <a:spcPts val="0"/>
              </a:spcAft>
              <a:buNone/>
            </a:pPr>
            <a:r>
              <a:rPr lang="en-US" dirty="0"/>
              <a:t>o</a:t>
            </a:r>
            <a:r>
              <a:rPr lang="en" dirty="0"/>
              <a:t>r</a:t>
            </a:r>
          </a:p>
          <a:p>
            <a:pPr marL="0" lvl="0" indent="0" algn="l" rtl="0">
              <a:spcBef>
                <a:spcPts val="600"/>
              </a:spcBef>
              <a:spcAft>
                <a:spcPts val="0"/>
              </a:spcAft>
              <a:buNone/>
            </a:pPr>
            <a:r>
              <a:rPr lang="en" dirty="0"/>
              <a:t>evidence that an unauthorized communicator has tampered with the contents.</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endParaRPr/>
          </a:p>
        </p:txBody>
      </p:sp>
      <p:sp>
        <p:nvSpPr>
          <p:cNvPr id="8" name="Google Shape;3899;p20">
            <a:extLst>
              <a:ext uri="{FF2B5EF4-FFF2-40B4-BE49-F238E27FC236}">
                <a16:creationId xmlns:a16="http://schemas.microsoft.com/office/drawing/2014/main" id="{551F3B64-62D9-4533-9140-8B0DF110DBD1}"/>
              </a:ext>
            </a:extLst>
          </p:cNvPr>
          <p:cNvSpPr txBox="1">
            <a:spLocks/>
          </p:cNvSpPr>
          <p:nvPr/>
        </p:nvSpPr>
        <p:spPr>
          <a:xfrm>
            <a:off x="640231" y="1633201"/>
            <a:ext cx="3242400" cy="16738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US" b="1" dirty="0"/>
              <a:t>Hash:</a:t>
            </a:r>
          </a:p>
          <a:p>
            <a:pPr marL="0" indent="0">
              <a:buFont typeface="Titillium Web Light"/>
              <a:buNone/>
            </a:pPr>
            <a:r>
              <a:rPr lang="en-US" dirty="0"/>
              <a:t>A result of a mathematical operation that transforms a message into a short “digest” token of the message.</a:t>
            </a:r>
          </a:p>
          <a:p>
            <a:pPr marL="0" indent="0">
              <a:buFont typeface="Titillium Web Light"/>
              <a:buNone/>
            </a:pPr>
            <a:endParaRPr lang="en-US" dirty="0"/>
          </a:p>
        </p:txBody>
      </p:sp>
      <p:sp>
        <p:nvSpPr>
          <p:cNvPr id="9" name="Google Shape;3906;p21">
            <a:extLst>
              <a:ext uri="{FF2B5EF4-FFF2-40B4-BE49-F238E27FC236}">
                <a16:creationId xmlns:a16="http://schemas.microsoft.com/office/drawing/2014/main" id="{85077C07-673B-4512-A120-53F6483CDEB2}"/>
              </a:ext>
            </a:extLst>
          </p:cNvPr>
          <p:cNvSpPr txBox="1">
            <a:spLocks noGrp="1"/>
          </p:cNvSpPr>
          <p:nvPr>
            <p:ph type="body" idx="1"/>
          </p:nvPr>
        </p:nvSpPr>
        <p:spPr>
          <a:xfrm>
            <a:off x="640231" y="3307080"/>
            <a:ext cx="3327894" cy="116288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Authentication</a:t>
            </a:r>
            <a:endParaRPr b="1" dirty="0"/>
          </a:p>
          <a:p>
            <a:pPr marL="0" lvl="0" indent="0" algn="l" rtl="0">
              <a:spcBef>
                <a:spcPts val="600"/>
              </a:spcBef>
              <a:spcAft>
                <a:spcPts val="0"/>
              </a:spcAft>
              <a:buNone/>
            </a:pPr>
            <a:r>
              <a:rPr lang="en" dirty="0"/>
              <a:t>Evidence to distinguish a genuine agent from an impostor.</a:t>
            </a:r>
            <a:endParaRPr dirty="0"/>
          </a:p>
        </p:txBody>
      </p:sp>
    </p:spTree>
    <p:extLst>
      <p:ext uri="{BB962C8B-B14F-4D97-AF65-F5344CB8AC3E}">
        <p14:creationId xmlns:p14="http://schemas.microsoft.com/office/powerpoint/2010/main" val="187262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04"/>
        <p:cNvGrpSpPr/>
        <p:nvPr/>
      </p:nvGrpSpPr>
      <p:grpSpPr>
        <a:xfrm>
          <a:off x="0" y="0"/>
          <a:ext cx="0" cy="0"/>
          <a:chOff x="0" y="0"/>
          <a:chExt cx="0" cy="0"/>
        </a:xfrm>
      </p:grpSpPr>
      <p:sp>
        <p:nvSpPr>
          <p:cNvPr id="3905" name="Google Shape;3905;p21"/>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tillium Web" panose="020B0604020202020204" charset="0"/>
              </a:rPr>
              <a:t>Trust architecture</a:t>
            </a:r>
            <a:endParaRPr dirty="0">
              <a:latin typeface="Titillium Web" panose="020B0604020202020204" charset="0"/>
            </a:endParaRPr>
          </a:p>
        </p:txBody>
      </p:sp>
      <p:sp>
        <p:nvSpPr>
          <p:cNvPr id="3906" name="Google Shape;3906;p21"/>
          <p:cNvSpPr txBox="1">
            <a:spLocks noGrp="1"/>
          </p:cNvSpPr>
          <p:nvPr>
            <p:ph type="body" idx="1"/>
          </p:nvPr>
        </p:nvSpPr>
        <p:spPr>
          <a:xfrm>
            <a:off x="3009250" y="1626001"/>
            <a:ext cx="2179200" cy="3094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Digital Signature</a:t>
            </a:r>
            <a:endParaRPr b="1" dirty="0"/>
          </a:p>
          <a:p>
            <a:pPr marL="0" lvl="0" indent="0" algn="l" rtl="0">
              <a:spcBef>
                <a:spcPts val="600"/>
              </a:spcBef>
              <a:spcAft>
                <a:spcPts val="0"/>
              </a:spcAft>
              <a:buNone/>
            </a:pPr>
            <a:r>
              <a:rPr lang="en" dirty="0"/>
              <a:t>An artifact that combines authentication and message integrity mechanisms.</a:t>
            </a:r>
            <a:endParaRPr dirty="0"/>
          </a:p>
        </p:txBody>
      </p:sp>
      <p:sp>
        <p:nvSpPr>
          <p:cNvPr id="3908" name="Google Shape;3908;p21"/>
          <p:cNvSpPr txBox="1">
            <a:spLocks noGrp="1"/>
          </p:cNvSpPr>
          <p:nvPr>
            <p:ph type="body" idx="3"/>
          </p:nvPr>
        </p:nvSpPr>
        <p:spPr>
          <a:xfrm>
            <a:off x="5188450" y="1598396"/>
            <a:ext cx="2369019" cy="3094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Third-party verification</a:t>
            </a:r>
            <a:endParaRPr b="1" dirty="0"/>
          </a:p>
          <a:p>
            <a:pPr marL="0" lvl="0" indent="0" algn="l" rtl="0">
              <a:spcBef>
                <a:spcPts val="600"/>
              </a:spcBef>
              <a:spcAft>
                <a:spcPts val="0"/>
              </a:spcAft>
              <a:buNone/>
            </a:pPr>
            <a:r>
              <a:rPr lang="en" dirty="0"/>
              <a:t>Engage a guarantor, or distributed witnesses, to affirm trust mechanisms.</a:t>
            </a:r>
          </a:p>
          <a:p>
            <a:pPr marL="0" lvl="0" indent="0" algn="l" rtl="0">
              <a:spcBef>
                <a:spcPts val="600"/>
              </a:spcBef>
              <a:spcAft>
                <a:spcPts val="0"/>
              </a:spcAft>
              <a:buNone/>
            </a:pPr>
            <a:r>
              <a:rPr lang="en-US" b="1" dirty="0"/>
              <a:t>PKI</a:t>
            </a:r>
            <a:r>
              <a:rPr lang="en-US" dirty="0"/>
              <a:t> (public key infrastructure) enables these digital trust mechanisms at large scale.</a:t>
            </a:r>
            <a:endParaRPr b="1" dirty="0"/>
          </a:p>
        </p:txBody>
      </p:sp>
      <p:sp>
        <p:nvSpPr>
          <p:cNvPr id="3909" name="Google Shape;3909;p2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sp>
        <p:nvSpPr>
          <p:cNvPr id="6" name="Google Shape;3907;p21">
            <a:extLst>
              <a:ext uri="{FF2B5EF4-FFF2-40B4-BE49-F238E27FC236}">
                <a16:creationId xmlns:a16="http://schemas.microsoft.com/office/drawing/2014/main" id="{0B24D134-025E-4991-97DF-0A95CDEFD275}"/>
              </a:ext>
            </a:extLst>
          </p:cNvPr>
          <p:cNvSpPr txBox="1">
            <a:spLocks noGrp="1"/>
          </p:cNvSpPr>
          <p:nvPr>
            <p:ph type="body" idx="2"/>
          </p:nvPr>
        </p:nvSpPr>
        <p:spPr>
          <a:xfrm>
            <a:off x="640231" y="1596775"/>
            <a:ext cx="2179200" cy="3094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Nonrepudiation</a:t>
            </a:r>
            <a:endParaRPr b="1" dirty="0"/>
          </a:p>
          <a:p>
            <a:pPr marL="0" lvl="0" indent="0" algn="l" rtl="0">
              <a:spcBef>
                <a:spcPts val="600"/>
              </a:spcBef>
              <a:spcAft>
                <a:spcPts val="0"/>
              </a:spcAft>
              <a:buNone/>
            </a:pPr>
            <a:r>
              <a:rPr lang="en" dirty="0"/>
              <a:t>Evidence that a message was successfully delivered despite a sender’s claim otherwise,</a:t>
            </a:r>
          </a:p>
          <a:p>
            <a:pPr marL="0" lvl="0" indent="0" algn="l" rtl="0">
              <a:spcBef>
                <a:spcPts val="600"/>
              </a:spcBef>
              <a:spcAft>
                <a:spcPts val="0"/>
              </a:spcAft>
              <a:buNone/>
            </a:pPr>
            <a:r>
              <a:rPr lang="en-US" dirty="0"/>
              <a:t>o</a:t>
            </a:r>
            <a:r>
              <a:rPr lang="en" dirty="0"/>
              <a:t>r</a:t>
            </a:r>
          </a:p>
          <a:p>
            <a:pPr marL="0" lvl="0" indent="0" algn="l" rtl="0">
              <a:spcBef>
                <a:spcPts val="600"/>
              </a:spcBef>
              <a:spcAft>
                <a:spcPts val="0"/>
              </a:spcAft>
              <a:buNone/>
            </a:pPr>
            <a:r>
              <a:rPr lang="en" dirty="0"/>
              <a:t>evidence that the sender is geniunie, despite a recipient’s claim otherwise.</a:t>
            </a:r>
            <a:endParaRPr dirty="0"/>
          </a:p>
        </p:txBody>
      </p:sp>
    </p:spTree>
    <p:extLst>
      <p:ext uri="{BB962C8B-B14F-4D97-AF65-F5344CB8AC3E}">
        <p14:creationId xmlns:p14="http://schemas.microsoft.com/office/powerpoint/2010/main" val="1825432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685800" y="2878750"/>
            <a:ext cx="5552268"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tillium Web Light" panose="020B0604020202020204" charset="0"/>
              </a:rPr>
              <a:t>3.</a:t>
            </a:r>
            <a:endParaRPr dirty="0">
              <a:latin typeface="Titillium Web Light" panose="020B0604020202020204" charset="0"/>
            </a:endParaRPr>
          </a:p>
          <a:p>
            <a:pPr marL="0" lvl="0" indent="0" algn="l" rtl="0">
              <a:spcBef>
                <a:spcPts val="0"/>
              </a:spcBef>
              <a:spcAft>
                <a:spcPts val="0"/>
              </a:spcAft>
              <a:buNone/>
            </a:pPr>
            <a:r>
              <a:rPr lang="en" dirty="0">
                <a:latin typeface="Titillium Web Light" panose="020B0604020202020204" charset="0"/>
              </a:rPr>
              <a:t>HOW DO ENCRYPTION, DECRYPTION, and HASHES HAPPEN?</a:t>
            </a:r>
            <a:endParaRPr dirty="0">
              <a:latin typeface="Titillium Web Light" panose="020B0604020202020204" charset="0"/>
            </a:endParaRPr>
          </a:p>
        </p:txBody>
      </p:sp>
      <p:sp>
        <p:nvSpPr>
          <p:cNvPr id="3859" name="Google Shape;3859;p16"/>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  ··-  ··</a:t>
            </a:r>
            <a:endParaRPr dirty="0"/>
          </a:p>
        </p:txBody>
      </p:sp>
      <p:sp>
        <p:nvSpPr>
          <p:cNvPr id="4" name="Google Shape;3858;p16">
            <a:extLst>
              <a:ext uri="{FF2B5EF4-FFF2-40B4-BE49-F238E27FC236}">
                <a16:creationId xmlns:a16="http://schemas.microsoft.com/office/drawing/2014/main" id="{97FEF397-DC16-46C8-87D5-EBD10918BD00}"/>
              </a:ext>
            </a:extLst>
          </p:cNvPr>
          <p:cNvSpPr txBox="1">
            <a:spLocks/>
          </p:cNvSpPr>
          <p:nvPr/>
        </p:nvSpPr>
        <p:spPr>
          <a:xfrm>
            <a:off x="4572000" y="375645"/>
            <a:ext cx="1804987"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9pPr>
          </a:lstStyle>
          <a:p>
            <a:r>
              <a:rPr lang="en-US" b="1" i="1" dirty="0">
                <a:solidFill>
                  <a:schemeClr val="tx2">
                    <a:lumMod val="90000"/>
                  </a:schemeClr>
                </a:solidFill>
                <a:latin typeface="Titillium Web Light" panose="020B0604020202020204" charset="0"/>
              </a:rPr>
              <a:t>HOW?</a:t>
            </a:r>
          </a:p>
        </p:txBody>
      </p:sp>
    </p:spTree>
    <p:extLst>
      <p:ext uri="{BB962C8B-B14F-4D97-AF65-F5344CB8AC3E}">
        <p14:creationId xmlns:p14="http://schemas.microsoft.com/office/powerpoint/2010/main" val="2766785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3048688" y="2369801"/>
            <a:ext cx="4093369" cy="163341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solidFill>
                  <a:srgbClr val="D3EBD5"/>
                </a:solidFill>
                <a:latin typeface="Titillium Web Light" panose="020B0604020202020204" charset="0"/>
              </a:rPr>
              <a:t>STANDARD ENCODING</a:t>
            </a:r>
            <a:endParaRPr sz="5400" dirty="0">
              <a:solidFill>
                <a:srgbClr val="D3EBD5"/>
              </a:solidFill>
              <a:latin typeface="Titillium Web Light" panose="020B0604020202020204" charset="0"/>
            </a:endParaRPr>
          </a:p>
        </p:txBody>
      </p:sp>
      <p:sp>
        <p:nvSpPr>
          <p:cNvPr id="3878" name="Google Shape;3878;p19"/>
          <p:cNvSpPr txBox="1">
            <a:spLocks noGrp="1"/>
          </p:cNvSpPr>
          <p:nvPr>
            <p:ph type="subTitle" idx="4294967295"/>
          </p:nvPr>
        </p:nvSpPr>
        <p:spPr>
          <a:xfrm>
            <a:off x="3171646" y="3935401"/>
            <a:ext cx="2667711"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i="1" dirty="0">
                <a:solidFill>
                  <a:srgbClr val="80BFB7"/>
                </a:solidFill>
              </a:rPr>
              <a:t>Not</a:t>
            </a:r>
            <a:r>
              <a:rPr lang="en" dirty="0">
                <a:solidFill>
                  <a:srgbClr val="80BFB7"/>
                </a:solidFill>
              </a:rPr>
              <a:t>  Cryptography</a:t>
            </a:r>
            <a:endParaRPr dirty="0">
              <a:solidFill>
                <a:srgbClr val="80BFB7"/>
              </a:solidFill>
            </a:endParaRPr>
          </a:p>
        </p:txBody>
      </p:sp>
      <p:sp>
        <p:nvSpPr>
          <p:cNvPr id="3879" name="Google Shape;3879;p19"/>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2011275" y="703738"/>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057001">
            <a:off x="892483" y="1616446"/>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963507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7" name="Google Shape;3897;p20"/>
          <p:cNvSpPr txBox="1">
            <a:spLocks noGrp="1"/>
          </p:cNvSpPr>
          <p:nvPr>
            <p:ph type="body" idx="1"/>
          </p:nvPr>
        </p:nvSpPr>
        <p:spPr>
          <a:xfrm>
            <a:off x="3641649" y="1633201"/>
            <a:ext cx="2048594" cy="3087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                  0</a:t>
            </a:r>
          </a:p>
          <a:p>
            <a:pPr marL="0" lvl="0" indent="0" algn="l" rtl="0">
              <a:spcBef>
                <a:spcPts val="600"/>
              </a:spcBef>
              <a:spcAft>
                <a:spcPts val="0"/>
              </a:spcAft>
              <a:buNone/>
            </a:pPr>
            <a:r>
              <a:rPr lang="en" dirty="0"/>
              <a:t>                  1</a:t>
            </a:r>
          </a:p>
          <a:p>
            <a:pPr marL="0" lvl="0" indent="0" algn="l" rtl="0">
              <a:spcBef>
                <a:spcPts val="600"/>
              </a:spcBef>
              <a:spcAft>
                <a:spcPts val="0"/>
              </a:spcAft>
              <a:buNone/>
            </a:pPr>
            <a:r>
              <a:rPr lang="en" dirty="0"/>
              <a:t>                  2</a:t>
            </a:r>
          </a:p>
          <a:p>
            <a:pPr marL="0" lvl="0" indent="0" algn="l" rtl="0">
              <a:spcBef>
                <a:spcPts val="600"/>
              </a:spcBef>
              <a:spcAft>
                <a:spcPts val="0"/>
              </a:spcAft>
              <a:buNone/>
            </a:pPr>
            <a:r>
              <a:rPr lang="en" dirty="0"/>
              <a:t>                  3</a:t>
            </a:r>
          </a:p>
          <a:p>
            <a:pPr marL="0" lvl="0" indent="0" algn="l" rtl="0">
              <a:spcBef>
                <a:spcPts val="600"/>
              </a:spcBef>
              <a:spcAft>
                <a:spcPts val="0"/>
              </a:spcAft>
              <a:buNone/>
            </a:pPr>
            <a:r>
              <a:rPr lang="en" dirty="0"/>
              <a:t>                  4</a:t>
            </a:r>
          </a:p>
          <a:p>
            <a:pPr marL="0" lvl="0" indent="0" algn="l" rtl="0">
              <a:spcBef>
                <a:spcPts val="600"/>
              </a:spcBef>
              <a:spcAft>
                <a:spcPts val="0"/>
              </a:spcAft>
              <a:buNone/>
            </a:pPr>
            <a:endParaRPr lang="en" dirty="0"/>
          </a:p>
        </p:txBody>
      </p:sp>
      <p:sp>
        <p:nvSpPr>
          <p:cNvPr id="3898" name="Google Shape;3898;p20"/>
          <p:cNvSpPr txBox="1">
            <a:spLocks noGrp="1"/>
          </p:cNvSpPr>
          <p:nvPr>
            <p:ph type="title"/>
          </p:nvPr>
        </p:nvSpPr>
        <p:spPr>
          <a:xfrm>
            <a:off x="5758393" y="739375"/>
            <a:ext cx="1721006"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tillium Web" panose="020B0604020202020204" charset="0"/>
              </a:rPr>
              <a:t>Decimal</a:t>
            </a:r>
            <a:endParaRPr dirty="0">
              <a:latin typeface="Titillium Web" panose="020B0604020202020204" charset="0"/>
            </a:endParaRPr>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a:p>
        </p:txBody>
      </p:sp>
      <p:sp>
        <p:nvSpPr>
          <p:cNvPr id="9" name="Google Shape;3897;p20">
            <a:extLst>
              <a:ext uri="{FF2B5EF4-FFF2-40B4-BE49-F238E27FC236}">
                <a16:creationId xmlns:a16="http://schemas.microsoft.com/office/drawing/2014/main" id="{D0F41746-E8F5-40A0-BEA8-29C5DA7EC24D}"/>
              </a:ext>
            </a:extLst>
          </p:cNvPr>
          <p:cNvSpPr txBox="1">
            <a:spLocks/>
          </p:cNvSpPr>
          <p:nvPr/>
        </p:nvSpPr>
        <p:spPr>
          <a:xfrm>
            <a:off x="5690243" y="1633201"/>
            <a:ext cx="1789156" cy="3087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 dirty="0"/>
              <a:t>                  5</a:t>
            </a:r>
          </a:p>
          <a:p>
            <a:pPr marL="0" indent="0">
              <a:buFont typeface="Titillium Web Light"/>
              <a:buNone/>
            </a:pPr>
            <a:r>
              <a:rPr lang="en" dirty="0"/>
              <a:t>                  6</a:t>
            </a:r>
          </a:p>
          <a:p>
            <a:pPr marL="0" indent="0">
              <a:buFont typeface="Titillium Web Light"/>
              <a:buNone/>
            </a:pPr>
            <a:r>
              <a:rPr lang="en" dirty="0"/>
              <a:t>                  7</a:t>
            </a:r>
          </a:p>
          <a:p>
            <a:pPr marL="0" indent="0">
              <a:buFont typeface="Titillium Web Light"/>
              <a:buNone/>
            </a:pPr>
            <a:r>
              <a:rPr lang="en" dirty="0"/>
              <a:t>                  8</a:t>
            </a:r>
          </a:p>
          <a:p>
            <a:pPr marL="0" indent="0">
              <a:buFont typeface="Titillium Web Light"/>
              <a:buNone/>
            </a:pPr>
            <a:r>
              <a:rPr lang="en" dirty="0"/>
              <a:t>                  9</a:t>
            </a:r>
          </a:p>
          <a:p>
            <a:pPr marL="0" indent="0">
              <a:buFont typeface="Titillium Web Light"/>
              <a:buNone/>
            </a:pPr>
            <a:endParaRPr lang="en" dirty="0"/>
          </a:p>
        </p:txBody>
      </p:sp>
      <p:pic>
        <p:nvPicPr>
          <p:cNvPr id="13" name="Picture 12" descr="A picture containing text&#10;&#10;Description automatically generated">
            <a:extLst>
              <a:ext uri="{FF2B5EF4-FFF2-40B4-BE49-F238E27FC236}">
                <a16:creationId xmlns:a16="http://schemas.microsoft.com/office/drawing/2014/main" id="{0ADBDF39-21AF-458A-B255-D6CC96F72B05}"/>
              </a:ext>
            </a:extLst>
          </p:cNvPr>
          <p:cNvPicPr>
            <a:picLocks noChangeAspect="1"/>
          </p:cNvPicPr>
          <p:nvPr/>
        </p:nvPicPr>
        <p:blipFill>
          <a:blip r:embed="rId3"/>
          <a:stretch>
            <a:fillRect/>
          </a:stretch>
        </p:blipFill>
        <p:spPr>
          <a:xfrm>
            <a:off x="1884799" y="739376"/>
            <a:ext cx="1852494" cy="2270591"/>
          </a:xfrm>
          <a:prstGeom prst="rect">
            <a:avLst/>
          </a:prstGeom>
        </p:spPr>
      </p:pic>
      <p:pic>
        <p:nvPicPr>
          <p:cNvPr id="15" name="Picture 14" descr="A black and white shoe&#10;&#10;Description automatically generated with low confidence">
            <a:extLst>
              <a:ext uri="{FF2B5EF4-FFF2-40B4-BE49-F238E27FC236}">
                <a16:creationId xmlns:a16="http://schemas.microsoft.com/office/drawing/2014/main" id="{8A0299A8-5394-4217-9AA8-9D05025EDEEF}"/>
              </a:ext>
            </a:extLst>
          </p:cNvPr>
          <p:cNvPicPr>
            <a:picLocks noChangeAspect="1"/>
          </p:cNvPicPr>
          <p:nvPr/>
        </p:nvPicPr>
        <p:blipFill>
          <a:blip r:embed="rId4"/>
          <a:stretch>
            <a:fillRect/>
          </a:stretch>
        </p:blipFill>
        <p:spPr>
          <a:xfrm>
            <a:off x="-1" y="739375"/>
            <a:ext cx="1852494" cy="2270592"/>
          </a:xfrm>
          <a:prstGeom prst="rect">
            <a:avLst/>
          </a:prstGeom>
        </p:spPr>
      </p:pic>
    </p:spTree>
    <p:extLst>
      <p:ext uri="{BB962C8B-B14F-4D97-AF65-F5344CB8AC3E}">
        <p14:creationId xmlns:p14="http://schemas.microsoft.com/office/powerpoint/2010/main" val="2386886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4822030" y="739375"/>
            <a:ext cx="2657369"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tillium Web" panose="020B0604020202020204" charset="0"/>
              </a:rPr>
              <a:t>Hexadecimal</a:t>
            </a:r>
            <a:endParaRPr dirty="0">
              <a:latin typeface="Titillium Web" panose="020B0604020202020204" charset="0"/>
            </a:endParaRPr>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endParaRPr/>
          </a:p>
        </p:txBody>
      </p:sp>
      <p:pic>
        <p:nvPicPr>
          <p:cNvPr id="8" name="Picture 7" descr="A picture containing text&#10;&#10;Description automatically generated">
            <a:extLst>
              <a:ext uri="{FF2B5EF4-FFF2-40B4-BE49-F238E27FC236}">
                <a16:creationId xmlns:a16="http://schemas.microsoft.com/office/drawing/2014/main" id="{686592F7-4B4C-4751-97AC-5402DB4413ED}"/>
              </a:ext>
            </a:extLst>
          </p:cNvPr>
          <p:cNvPicPr>
            <a:picLocks noChangeAspect="1"/>
          </p:cNvPicPr>
          <p:nvPr/>
        </p:nvPicPr>
        <p:blipFill>
          <a:blip r:embed="rId3"/>
          <a:stretch>
            <a:fillRect/>
          </a:stretch>
        </p:blipFill>
        <p:spPr>
          <a:xfrm>
            <a:off x="9548" y="842844"/>
            <a:ext cx="1587536" cy="2198126"/>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3408AFE2-E0A5-443E-BAFE-A83E8787EDB0}"/>
              </a:ext>
            </a:extLst>
          </p:cNvPr>
          <p:cNvPicPr>
            <a:picLocks noChangeAspect="1"/>
          </p:cNvPicPr>
          <p:nvPr/>
        </p:nvPicPr>
        <p:blipFill>
          <a:blip r:embed="rId4"/>
          <a:stretch>
            <a:fillRect/>
          </a:stretch>
        </p:blipFill>
        <p:spPr>
          <a:xfrm>
            <a:off x="1749427" y="842844"/>
            <a:ext cx="1587536" cy="2198126"/>
          </a:xfrm>
          <a:prstGeom prst="rect">
            <a:avLst/>
          </a:prstGeom>
        </p:spPr>
      </p:pic>
      <p:sp>
        <p:nvSpPr>
          <p:cNvPr id="10" name="Google Shape;3897;p20">
            <a:extLst>
              <a:ext uri="{FF2B5EF4-FFF2-40B4-BE49-F238E27FC236}">
                <a16:creationId xmlns:a16="http://schemas.microsoft.com/office/drawing/2014/main" id="{2F3B96FE-2ED2-41B5-8B2E-BAFBDBE78E82}"/>
              </a:ext>
            </a:extLst>
          </p:cNvPr>
          <p:cNvSpPr txBox="1">
            <a:spLocks/>
          </p:cNvSpPr>
          <p:nvPr/>
        </p:nvSpPr>
        <p:spPr>
          <a:xfrm>
            <a:off x="3637620" y="1633201"/>
            <a:ext cx="2048594" cy="3087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 dirty="0"/>
              <a:t>                  0</a:t>
            </a:r>
          </a:p>
          <a:p>
            <a:pPr marL="0" indent="0">
              <a:buFont typeface="Titillium Web Light"/>
              <a:buNone/>
            </a:pPr>
            <a:r>
              <a:rPr lang="en" dirty="0"/>
              <a:t>                  1</a:t>
            </a:r>
          </a:p>
          <a:p>
            <a:pPr marL="0" indent="0">
              <a:buFont typeface="Titillium Web Light"/>
              <a:buNone/>
            </a:pPr>
            <a:r>
              <a:rPr lang="en" dirty="0"/>
              <a:t>                  2</a:t>
            </a:r>
          </a:p>
          <a:p>
            <a:pPr marL="0" indent="0">
              <a:buFont typeface="Titillium Web Light"/>
              <a:buNone/>
            </a:pPr>
            <a:r>
              <a:rPr lang="en" dirty="0"/>
              <a:t>                  3</a:t>
            </a:r>
          </a:p>
          <a:p>
            <a:pPr marL="0" indent="0">
              <a:buFont typeface="Titillium Web Light"/>
              <a:buNone/>
            </a:pPr>
            <a:r>
              <a:rPr lang="en" dirty="0"/>
              <a:t>                  4</a:t>
            </a:r>
          </a:p>
          <a:p>
            <a:pPr marL="0" indent="0">
              <a:buFont typeface="Titillium Web Light"/>
              <a:buNone/>
            </a:pPr>
            <a:r>
              <a:rPr lang="en" dirty="0"/>
              <a:t>                  5</a:t>
            </a:r>
          </a:p>
          <a:p>
            <a:pPr marL="0" indent="0">
              <a:buFont typeface="Titillium Web Light"/>
              <a:buNone/>
            </a:pPr>
            <a:r>
              <a:rPr lang="en" dirty="0"/>
              <a:t>                  6</a:t>
            </a:r>
          </a:p>
          <a:p>
            <a:pPr marL="0" indent="0">
              <a:buFont typeface="Titillium Web Light"/>
              <a:buNone/>
            </a:pPr>
            <a:r>
              <a:rPr lang="en" dirty="0"/>
              <a:t>                  7</a:t>
            </a:r>
          </a:p>
        </p:txBody>
      </p:sp>
      <p:sp>
        <p:nvSpPr>
          <p:cNvPr id="14" name="Google Shape;3897;p20">
            <a:extLst>
              <a:ext uri="{FF2B5EF4-FFF2-40B4-BE49-F238E27FC236}">
                <a16:creationId xmlns:a16="http://schemas.microsoft.com/office/drawing/2014/main" id="{80E1757B-2A20-450B-B877-73FB911FF0D5}"/>
              </a:ext>
            </a:extLst>
          </p:cNvPr>
          <p:cNvSpPr txBox="1">
            <a:spLocks/>
          </p:cNvSpPr>
          <p:nvPr/>
        </p:nvSpPr>
        <p:spPr>
          <a:xfrm>
            <a:off x="5686214" y="1633201"/>
            <a:ext cx="2048594" cy="3087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 dirty="0"/>
              <a:t>                  8</a:t>
            </a:r>
          </a:p>
          <a:p>
            <a:pPr marL="0" indent="0">
              <a:buFont typeface="Titillium Web Light"/>
              <a:buNone/>
            </a:pPr>
            <a:r>
              <a:rPr lang="en" dirty="0"/>
              <a:t>                  9</a:t>
            </a:r>
          </a:p>
          <a:p>
            <a:pPr marL="0" indent="0">
              <a:buFont typeface="Titillium Web Light"/>
              <a:buNone/>
            </a:pPr>
            <a:r>
              <a:rPr lang="en" dirty="0"/>
              <a:t>                  a </a:t>
            </a:r>
            <a:r>
              <a:rPr lang="en" i="1" dirty="0">
                <a:solidFill>
                  <a:schemeClr val="tx2">
                    <a:lumMod val="90000"/>
                  </a:schemeClr>
                </a:solidFill>
              </a:rPr>
              <a:t>(10)</a:t>
            </a:r>
          </a:p>
          <a:p>
            <a:pPr marL="0" indent="0">
              <a:buFont typeface="Titillium Web Light"/>
              <a:buNone/>
            </a:pPr>
            <a:r>
              <a:rPr lang="en" dirty="0"/>
              <a:t>                  b </a:t>
            </a:r>
            <a:r>
              <a:rPr lang="en" i="1" dirty="0">
                <a:solidFill>
                  <a:schemeClr val="tx2">
                    <a:lumMod val="90000"/>
                  </a:schemeClr>
                </a:solidFill>
              </a:rPr>
              <a:t>(11)</a:t>
            </a:r>
            <a:endParaRPr lang="en" dirty="0"/>
          </a:p>
          <a:p>
            <a:pPr marL="0" indent="0">
              <a:buFont typeface="Titillium Web Light"/>
              <a:buNone/>
            </a:pPr>
            <a:r>
              <a:rPr lang="en" dirty="0"/>
              <a:t>                  c </a:t>
            </a:r>
            <a:r>
              <a:rPr lang="en" i="1" dirty="0">
                <a:solidFill>
                  <a:schemeClr val="tx2">
                    <a:lumMod val="90000"/>
                  </a:schemeClr>
                </a:solidFill>
              </a:rPr>
              <a:t>(12)</a:t>
            </a:r>
            <a:endParaRPr lang="en" dirty="0"/>
          </a:p>
          <a:p>
            <a:pPr marL="0" indent="0">
              <a:buFont typeface="Titillium Web Light"/>
              <a:buNone/>
            </a:pPr>
            <a:r>
              <a:rPr lang="en" dirty="0"/>
              <a:t>                  d </a:t>
            </a:r>
            <a:r>
              <a:rPr lang="en" i="1" dirty="0">
                <a:solidFill>
                  <a:schemeClr val="tx2">
                    <a:lumMod val="90000"/>
                  </a:schemeClr>
                </a:solidFill>
              </a:rPr>
              <a:t>(13)</a:t>
            </a:r>
            <a:endParaRPr lang="en" dirty="0"/>
          </a:p>
          <a:p>
            <a:pPr marL="0" indent="0">
              <a:buFont typeface="Titillium Web Light"/>
              <a:buNone/>
            </a:pPr>
            <a:r>
              <a:rPr lang="en" dirty="0"/>
              <a:t>                  e </a:t>
            </a:r>
            <a:r>
              <a:rPr lang="en" i="1" dirty="0">
                <a:solidFill>
                  <a:schemeClr val="tx2">
                    <a:lumMod val="90000"/>
                  </a:schemeClr>
                </a:solidFill>
              </a:rPr>
              <a:t>(14)</a:t>
            </a:r>
            <a:endParaRPr lang="en" dirty="0"/>
          </a:p>
          <a:p>
            <a:pPr marL="0" indent="0">
              <a:buFont typeface="Titillium Web Light"/>
              <a:buNone/>
            </a:pPr>
            <a:r>
              <a:rPr lang="en" dirty="0"/>
              <a:t>                  f </a:t>
            </a:r>
            <a:r>
              <a:rPr lang="en" i="1" dirty="0">
                <a:solidFill>
                  <a:schemeClr val="tx2">
                    <a:lumMod val="90000"/>
                  </a:schemeClr>
                </a:solidFill>
              </a:rPr>
              <a:t>(15)</a:t>
            </a:r>
            <a:endParaRPr lang="en" dirty="0"/>
          </a:p>
        </p:txBody>
      </p:sp>
    </p:spTree>
    <p:extLst>
      <p:ext uri="{BB962C8B-B14F-4D97-AF65-F5344CB8AC3E}">
        <p14:creationId xmlns:p14="http://schemas.microsoft.com/office/powerpoint/2010/main" val="347885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7" name="Google Shape;3897;p20"/>
          <p:cNvSpPr txBox="1">
            <a:spLocks noGrp="1"/>
          </p:cNvSpPr>
          <p:nvPr>
            <p:ph type="body" idx="1"/>
          </p:nvPr>
        </p:nvSpPr>
        <p:spPr>
          <a:xfrm>
            <a:off x="3641649" y="1633201"/>
            <a:ext cx="2048594" cy="3087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0000 ↔ 0</a:t>
            </a:r>
          </a:p>
          <a:p>
            <a:pPr marL="0" lvl="0" indent="0" algn="l" rtl="0">
              <a:spcBef>
                <a:spcPts val="600"/>
              </a:spcBef>
              <a:spcAft>
                <a:spcPts val="0"/>
              </a:spcAft>
              <a:buNone/>
            </a:pPr>
            <a:r>
              <a:rPr lang="en" dirty="0"/>
              <a:t>0001 ↔ 1</a:t>
            </a:r>
          </a:p>
          <a:p>
            <a:pPr marL="0" lvl="0" indent="0" algn="l" rtl="0">
              <a:spcBef>
                <a:spcPts val="600"/>
              </a:spcBef>
              <a:spcAft>
                <a:spcPts val="0"/>
              </a:spcAft>
              <a:buNone/>
            </a:pPr>
            <a:r>
              <a:rPr lang="en" dirty="0"/>
              <a:t>0010 ↔ 2</a:t>
            </a:r>
          </a:p>
          <a:p>
            <a:pPr marL="0" lvl="0" indent="0" algn="l" rtl="0">
              <a:spcBef>
                <a:spcPts val="600"/>
              </a:spcBef>
              <a:spcAft>
                <a:spcPts val="0"/>
              </a:spcAft>
              <a:buNone/>
            </a:pPr>
            <a:r>
              <a:rPr lang="en" dirty="0"/>
              <a:t>0011 ↔ 3</a:t>
            </a:r>
          </a:p>
          <a:p>
            <a:pPr marL="0" lvl="0" indent="0" algn="l" rtl="0">
              <a:spcBef>
                <a:spcPts val="600"/>
              </a:spcBef>
              <a:spcAft>
                <a:spcPts val="0"/>
              </a:spcAft>
              <a:buNone/>
            </a:pPr>
            <a:r>
              <a:rPr lang="en" dirty="0"/>
              <a:t>0100 ↔ 4</a:t>
            </a:r>
          </a:p>
          <a:p>
            <a:pPr marL="0" lvl="0" indent="0" algn="l" rtl="0">
              <a:spcBef>
                <a:spcPts val="600"/>
              </a:spcBef>
              <a:spcAft>
                <a:spcPts val="0"/>
              </a:spcAft>
              <a:buNone/>
            </a:pPr>
            <a:r>
              <a:rPr lang="en" dirty="0"/>
              <a:t>0101 ↔ 5</a:t>
            </a:r>
          </a:p>
          <a:p>
            <a:pPr marL="0" lvl="0" indent="0" algn="l" rtl="0">
              <a:spcBef>
                <a:spcPts val="600"/>
              </a:spcBef>
              <a:spcAft>
                <a:spcPts val="0"/>
              </a:spcAft>
              <a:buNone/>
            </a:pPr>
            <a:r>
              <a:rPr lang="en" dirty="0"/>
              <a:t>0110 ↔ 6</a:t>
            </a:r>
          </a:p>
          <a:p>
            <a:pPr marL="0" lvl="0" indent="0" algn="l" rtl="0">
              <a:spcBef>
                <a:spcPts val="600"/>
              </a:spcBef>
              <a:spcAft>
                <a:spcPts val="0"/>
              </a:spcAft>
              <a:buNone/>
            </a:pPr>
            <a:r>
              <a:rPr lang="en" dirty="0"/>
              <a:t>0111 ↔ 7</a:t>
            </a:r>
          </a:p>
        </p:txBody>
      </p:sp>
      <p:sp>
        <p:nvSpPr>
          <p:cNvPr id="3898" name="Google Shape;3898;p20"/>
          <p:cNvSpPr txBox="1">
            <a:spLocks noGrp="1"/>
          </p:cNvSpPr>
          <p:nvPr>
            <p:ph type="title"/>
          </p:nvPr>
        </p:nvSpPr>
        <p:spPr>
          <a:xfrm>
            <a:off x="4822030" y="739375"/>
            <a:ext cx="2657369"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tillium Web" panose="020B0604020202020204" charset="0"/>
              </a:rPr>
              <a:t>Hexadecimal</a:t>
            </a:r>
            <a:endParaRPr dirty="0">
              <a:latin typeface="Titillium Web" panose="020B0604020202020204" charset="0"/>
            </a:endParaRPr>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endParaRPr/>
          </a:p>
        </p:txBody>
      </p:sp>
      <p:sp>
        <p:nvSpPr>
          <p:cNvPr id="9" name="Google Shape;3897;p20">
            <a:extLst>
              <a:ext uri="{FF2B5EF4-FFF2-40B4-BE49-F238E27FC236}">
                <a16:creationId xmlns:a16="http://schemas.microsoft.com/office/drawing/2014/main" id="{D0F41746-E8F5-40A0-BEA8-29C5DA7EC24D}"/>
              </a:ext>
            </a:extLst>
          </p:cNvPr>
          <p:cNvSpPr txBox="1">
            <a:spLocks/>
          </p:cNvSpPr>
          <p:nvPr/>
        </p:nvSpPr>
        <p:spPr>
          <a:xfrm>
            <a:off x="5690243" y="1633201"/>
            <a:ext cx="1789156" cy="3087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 dirty="0"/>
              <a:t>1000 ↔ 8</a:t>
            </a:r>
          </a:p>
          <a:p>
            <a:pPr marL="0" indent="0">
              <a:buFont typeface="Titillium Web Light"/>
              <a:buNone/>
            </a:pPr>
            <a:r>
              <a:rPr lang="en" dirty="0"/>
              <a:t>1001 ↔ 9</a:t>
            </a:r>
          </a:p>
          <a:p>
            <a:pPr marL="0" indent="0">
              <a:buFont typeface="Titillium Web Light"/>
              <a:buNone/>
            </a:pPr>
            <a:r>
              <a:rPr lang="en" dirty="0"/>
              <a:t>1010 ↔ a</a:t>
            </a:r>
          </a:p>
          <a:p>
            <a:pPr marL="0" indent="0">
              <a:buFont typeface="Titillium Web Light"/>
              <a:buNone/>
            </a:pPr>
            <a:r>
              <a:rPr lang="en" dirty="0"/>
              <a:t>1011 ↔ b</a:t>
            </a:r>
          </a:p>
          <a:p>
            <a:pPr marL="0" indent="0">
              <a:buFont typeface="Titillium Web Light"/>
              <a:buNone/>
            </a:pPr>
            <a:r>
              <a:rPr lang="en" dirty="0"/>
              <a:t>1100 ↔ c</a:t>
            </a:r>
          </a:p>
          <a:p>
            <a:pPr marL="0" indent="0">
              <a:buFont typeface="Titillium Web Light"/>
              <a:buNone/>
            </a:pPr>
            <a:r>
              <a:rPr lang="en" dirty="0"/>
              <a:t>1101 ↔ d</a:t>
            </a:r>
          </a:p>
          <a:p>
            <a:pPr marL="0" indent="0">
              <a:buFont typeface="Titillium Web Light"/>
              <a:buNone/>
            </a:pPr>
            <a:r>
              <a:rPr lang="en" dirty="0"/>
              <a:t>1110 ↔ e</a:t>
            </a:r>
          </a:p>
          <a:p>
            <a:pPr marL="0" indent="0">
              <a:buFont typeface="Titillium Web Light"/>
              <a:buNone/>
            </a:pPr>
            <a:r>
              <a:rPr lang="en" dirty="0"/>
              <a:t>1111 ↔ f</a:t>
            </a:r>
          </a:p>
        </p:txBody>
      </p:sp>
      <p:pic>
        <p:nvPicPr>
          <p:cNvPr id="8" name="Picture 7" descr="A picture containing text&#10;&#10;Description automatically generated">
            <a:extLst>
              <a:ext uri="{FF2B5EF4-FFF2-40B4-BE49-F238E27FC236}">
                <a16:creationId xmlns:a16="http://schemas.microsoft.com/office/drawing/2014/main" id="{686592F7-4B4C-4751-97AC-5402DB4413ED}"/>
              </a:ext>
            </a:extLst>
          </p:cNvPr>
          <p:cNvPicPr>
            <a:picLocks noChangeAspect="1"/>
          </p:cNvPicPr>
          <p:nvPr/>
        </p:nvPicPr>
        <p:blipFill>
          <a:blip r:embed="rId3"/>
          <a:stretch>
            <a:fillRect/>
          </a:stretch>
        </p:blipFill>
        <p:spPr>
          <a:xfrm>
            <a:off x="9548" y="842844"/>
            <a:ext cx="1587536" cy="2198126"/>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3408AFE2-E0A5-443E-BAFE-A83E8787EDB0}"/>
              </a:ext>
            </a:extLst>
          </p:cNvPr>
          <p:cNvPicPr>
            <a:picLocks noChangeAspect="1"/>
          </p:cNvPicPr>
          <p:nvPr/>
        </p:nvPicPr>
        <p:blipFill>
          <a:blip r:embed="rId4"/>
          <a:stretch>
            <a:fillRect/>
          </a:stretch>
        </p:blipFill>
        <p:spPr>
          <a:xfrm>
            <a:off x="1749427" y="842844"/>
            <a:ext cx="1587536" cy="2198126"/>
          </a:xfrm>
          <a:prstGeom prst="rect">
            <a:avLst/>
          </a:prstGeom>
        </p:spPr>
      </p:pic>
    </p:spTree>
    <p:extLst>
      <p:ext uri="{BB962C8B-B14F-4D97-AF65-F5344CB8AC3E}">
        <p14:creationId xmlns:p14="http://schemas.microsoft.com/office/powerpoint/2010/main" val="156316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04"/>
        <p:cNvGrpSpPr/>
        <p:nvPr/>
      </p:nvGrpSpPr>
      <p:grpSpPr>
        <a:xfrm>
          <a:off x="0" y="0"/>
          <a:ext cx="0" cy="0"/>
          <a:chOff x="0" y="0"/>
          <a:chExt cx="0" cy="0"/>
        </a:xfrm>
      </p:grpSpPr>
      <p:sp>
        <p:nvSpPr>
          <p:cNvPr id="3905" name="Google Shape;3905;p21"/>
          <p:cNvSpPr txBox="1">
            <a:spLocks noGrp="1"/>
          </p:cNvSpPr>
          <p:nvPr>
            <p:ph type="title"/>
          </p:nvPr>
        </p:nvSpPr>
        <p:spPr>
          <a:xfrm>
            <a:off x="655729" y="0"/>
            <a:ext cx="6761100" cy="65527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tillium Web" panose="020B0604020202020204" charset="0"/>
              </a:rPr>
              <a:t>ASCII/Unicode</a:t>
            </a:r>
            <a:endParaRPr dirty="0">
              <a:latin typeface="Titillium Web" panose="020B0604020202020204" charset="0"/>
            </a:endParaRPr>
          </a:p>
        </p:txBody>
      </p:sp>
      <p:sp>
        <p:nvSpPr>
          <p:cNvPr id="3909" name="Google Shape;3909;p2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endParaRPr/>
          </a:p>
        </p:txBody>
      </p:sp>
      <p:graphicFrame>
        <p:nvGraphicFramePr>
          <p:cNvPr id="8" name="Table 8">
            <a:extLst>
              <a:ext uri="{FF2B5EF4-FFF2-40B4-BE49-F238E27FC236}">
                <a16:creationId xmlns:a16="http://schemas.microsoft.com/office/drawing/2014/main" id="{A8870616-0D31-47B6-8910-85424E50FC02}"/>
              </a:ext>
            </a:extLst>
          </p:cNvPr>
          <p:cNvGraphicFramePr>
            <a:graphicFrameLocks noGrp="1"/>
          </p:cNvGraphicFramePr>
          <p:nvPr>
            <p:extLst>
              <p:ext uri="{D42A27DB-BD31-4B8C-83A1-F6EECF244321}">
                <p14:modId xmlns:p14="http://schemas.microsoft.com/office/powerpoint/2010/main" val="1701855289"/>
              </p:ext>
            </p:extLst>
          </p:nvPr>
        </p:nvGraphicFramePr>
        <p:xfrm>
          <a:off x="655729" y="539745"/>
          <a:ext cx="6761100" cy="4603755"/>
        </p:xfrm>
        <a:graphic>
          <a:graphicData uri="http://schemas.openxmlformats.org/drawingml/2006/table">
            <a:tbl>
              <a:tblPr firstRow="1" bandRow="1">
                <a:tableStyleId>{F5A28EFD-C747-4B63-B342-DE6663AAD031}</a:tableStyleId>
              </a:tblPr>
              <a:tblGrid>
                <a:gridCol w="1126850">
                  <a:extLst>
                    <a:ext uri="{9D8B030D-6E8A-4147-A177-3AD203B41FA5}">
                      <a16:colId xmlns:a16="http://schemas.microsoft.com/office/drawing/2014/main" val="3199249238"/>
                    </a:ext>
                  </a:extLst>
                </a:gridCol>
                <a:gridCol w="1126850">
                  <a:extLst>
                    <a:ext uri="{9D8B030D-6E8A-4147-A177-3AD203B41FA5}">
                      <a16:colId xmlns:a16="http://schemas.microsoft.com/office/drawing/2014/main" val="812630068"/>
                    </a:ext>
                  </a:extLst>
                </a:gridCol>
                <a:gridCol w="1126850">
                  <a:extLst>
                    <a:ext uri="{9D8B030D-6E8A-4147-A177-3AD203B41FA5}">
                      <a16:colId xmlns:a16="http://schemas.microsoft.com/office/drawing/2014/main" val="3153566067"/>
                    </a:ext>
                  </a:extLst>
                </a:gridCol>
                <a:gridCol w="1126850">
                  <a:extLst>
                    <a:ext uri="{9D8B030D-6E8A-4147-A177-3AD203B41FA5}">
                      <a16:colId xmlns:a16="http://schemas.microsoft.com/office/drawing/2014/main" val="2952151090"/>
                    </a:ext>
                  </a:extLst>
                </a:gridCol>
                <a:gridCol w="1126850">
                  <a:extLst>
                    <a:ext uri="{9D8B030D-6E8A-4147-A177-3AD203B41FA5}">
                      <a16:colId xmlns:a16="http://schemas.microsoft.com/office/drawing/2014/main" val="2897350884"/>
                    </a:ext>
                  </a:extLst>
                </a:gridCol>
                <a:gridCol w="1126850">
                  <a:extLst>
                    <a:ext uri="{9D8B030D-6E8A-4147-A177-3AD203B41FA5}">
                      <a16:colId xmlns:a16="http://schemas.microsoft.com/office/drawing/2014/main" val="2383318987"/>
                    </a:ext>
                  </a:extLst>
                </a:gridCol>
              </a:tblGrid>
              <a:tr h="354135">
                <a:tc>
                  <a:txBody>
                    <a:bodyPr/>
                    <a:lstStyle/>
                    <a:p>
                      <a:r>
                        <a:rPr lang="en-US" sz="1400" b="1" dirty="0">
                          <a:latin typeface="Titillium Web" panose="020B0604020202020204" charset="0"/>
                        </a:rPr>
                        <a:t>33/21: !</a:t>
                      </a:r>
                    </a:p>
                  </a:txBody>
                  <a:tcPr/>
                </a:tc>
                <a:tc>
                  <a:txBody>
                    <a:bodyPr/>
                    <a:lstStyle/>
                    <a:p>
                      <a:r>
                        <a:rPr lang="en-US" sz="1400" b="1" dirty="0">
                          <a:latin typeface="Titillium Web" panose="020B0604020202020204" charset="0"/>
                        </a:rPr>
                        <a:t>46/2e: .</a:t>
                      </a:r>
                    </a:p>
                  </a:txBody>
                  <a:tcPr/>
                </a:tc>
                <a:tc>
                  <a:txBody>
                    <a:bodyPr/>
                    <a:lstStyle/>
                    <a:p>
                      <a:r>
                        <a:rPr lang="en-US" sz="1400" b="1" dirty="0">
                          <a:latin typeface="Titillium Web" panose="020B0604020202020204" charset="0"/>
                        </a:rPr>
                        <a:t>65/41: A</a:t>
                      </a:r>
                    </a:p>
                  </a:txBody>
                  <a:tcPr/>
                </a:tc>
                <a:tc>
                  <a:txBody>
                    <a:bodyPr/>
                    <a:lstStyle/>
                    <a:p>
                      <a:r>
                        <a:rPr lang="en-US" sz="1400" b="1" dirty="0">
                          <a:latin typeface="Titillium Web" panose="020B0604020202020204" charset="0"/>
                        </a:rPr>
                        <a:t>78/4e: N</a:t>
                      </a:r>
                    </a:p>
                  </a:txBody>
                  <a:tcPr/>
                </a:tc>
                <a:tc>
                  <a:txBody>
                    <a:bodyPr/>
                    <a:lstStyle/>
                    <a:p>
                      <a:r>
                        <a:rPr lang="en-US" sz="1400" b="1" dirty="0">
                          <a:latin typeface="Titillium Web" panose="020B0604020202020204" charset="0"/>
                        </a:rPr>
                        <a:t>97/61: a</a:t>
                      </a:r>
                    </a:p>
                  </a:txBody>
                  <a:tcPr/>
                </a:tc>
                <a:tc>
                  <a:txBody>
                    <a:bodyPr/>
                    <a:lstStyle/>
                    <a:p>
                      <a:r>
                        <a:rPr lang="en-US" sz="1400" b="1" dirty="0">
                          <a:latin typeface="Titillium Web" panose="020B0604020202020204" charset="0"/>
                        </a:rPr>
                        <a:t>110/6e: n</a:t>
                      </a:r>
                    </a:p>
                  </a:txBody>
                  <a:tcPr/>
                </a:tc>
                <a:extLst>
                  <a:ext uri="{0D108BD9-81ED-4DB2-BD59-A6C34878D82A}">
                    <a16:rowId xmlns:a16="http://schemas.microsoft.com/office/drawing/2014/main" val="2471197527"/>
                  </a:ext>
                </a:extLst>
              </a:tr>
              <a:tr h="354135">
                <a:tc>
                  <a:txBody>
                    <a:bodyPr/>
                    <a:lstStyle/>
                    <a:p>
                      <a:r>
                        <a:rPr lang="en-US" sz="1400" b="1" dirty="0">
                          <a:latin typeface="Titillium Web" panose="020B0604020202020204" charset="0"/>
                        </a:rPr>
                        <a:t>34/22: “</a:t>
                      </a:r>
                    </a:p>
                  </a:txBody>
                  <a:tcPr/>
                </a:tc>
                <a:tc>
                  <a:txBody>
                    <a:bodyPr/>
                    <a:lstStyle/>
                    <a:p>
                      <a:r>
                        <a:rPr lang="en-US" sz="1400" b="1" dirty="0">
                          <a:latin typeface="Titillium Web" panose="020B0604020202020204" charset="0"/>
                        </a:rPr>
                        <a:t>47/2f: /</a:t>
                      </a:r>
                    </a:p>
                  </a:txBody>
                  <a:tcPr/>
                </a:tc>
                <a:tc>
                  <a:txBody>
                    <a:bodyPr/>
                    <a:lstStyle/>
                    <a:p>
                      <a:r>
                        <a:rPr lang="en-US" sz="1400" b="1" dirty="0">
                          <a:latin typeface="Titillium Web" panose="020B0604020202020204" charset="0"/>
                        </a:rPr>
                        <a:t>66/42: B</a:t>
                      </a:r>
                    </a:p>
                  </a:txBody>
                  <a:tcPr/>
                </a:tc>
                <a:tc>
                  <a:txBody>
                    <a:bodyPr/>
                    <a:lstStyle/>
                    <a:p>
                      <a:r>
                        <a:rPr lang="en-US" sz="1400" b="1" dirty="0">
                          <a:latin typeface="Titillium Web" panose="020B0604020202020204" charset="0"/>
                        </a:rPr>
                        <a:t>79/4f: O</a:t>
                      </a:r>
                    </a:p>
                  </a:txBody>
                  <a:tcPr/>
                </a:tc>
                <a:tc>
                  <a:txBody>
                    <a:bodyPr/>
                    <a:lstStyle/>
                    <a:p>
                      <a:r>
                        <a:rPr lang="en-US" sz="1400" b="1" dirty="0">
                          <a:latin typeface="Titillium Web" panose="020B0604020202020204" charset="0"/>
                        </a:rPr>
                        <a:t>98/62: b</a:t>
                      </a:r>
                    </a:p>
                  </a:txBody>
                  <a:tcPr/>
                </a:tc>
                <a:tc>
                  <a:txBody>
                    <a:bodyPr/>
                    <a:lstStyle/>
                    <a:p>
                      <a:r>
                        <a:rPr lang="en-US" sz="1400" b="1" dirty="0">
                          <a:latin typeface="Titillium Web" panose="020B0604020202020204" charset="0"/>
                        </a:rPr>
                        <a:t>111/6f: o</a:t>
                      </a:r>
                    </a:p>
                  </a:txBody>
                  <a:tcPr/>
                </a:tc>
                <a:extLst>
                  <a:ext uri="{0D108BD9-81ED-4DB2-BD59-A6C34878D82A}">
                    <a16:rowId xmlns:a16="http://schemas.microsoft.com/office/drawing/2014/main" val="3565914823"/>
                  </a:ext>
                </a:extLst>
              </a:tr>
              <a:tr h="354135">
                <a:tc>
                  <a:txBody>
                    <a:bodyPr/>
                    <a:lstStyle/>
                    <a:p>
                      <a:r>
                        <a:rPr lang="en-US" sz="1400" b="1" dirty="0">
                          <a:latin typeface="Titillium Web" panose="020B0604020202020204" charset="0"/>
                        </a:rPr>
                        <a:t>35/23: #</a:t>
                      </a:r>
                    </a:p>
                  </a:txBody>
                  <a:tcPr/>
                </a:tc>
                <a:tc>
                  <a:txBody>
                    <a:bodyPr/>
                    <a:lstStyle/>
                    <a:p>
                      <a:r>
                        <a:rPr lang="en-US" sz="1400" b="1" dirty="0">
                          <a:latin typeface="Titillium Web" panose="020B0604020202020204" charset="0"/>
                        </a:rPr>
                        <a:t>48/30: 0</a:t>
                      </a:r>
                    </a:p>
                  </a:txBody>
                  <a:tcPr/>
                </a:tc>
                <a:tc>
                  <a:txBody>
                    <a:bodyPr/>
                    <a:lstStyle/>
                    <a:p>
                      <a:r>
                        <a:rPr lang="en-US" sz="1400" b="1" dirty="0">
                          <a:latin typeface="Titillium Web" panose="020B0604020202020204" charset="0"/>
                        </a:rPr>
                        <a:t>67/43: C</a:t>
                      </a:r>
                    </a:p>
                  </a:txBody>
                  <a:tcPr/>
                </a:tc>
                <a:tc>
                  <a:txBody>
                    <a:bodyPr/>
                    <a:lstStyle/>
                    <a:p>
                      <a:r>
                        <a:rPr lang="en-US" sz="1400" b="1" dirty="0">
                          <a:latin typeface="Titillium Web" panose="020B0604020202020204" charset="0"/>
                        </a:rPr>
                        <a:t>80/50: P</a:t>
                      </a:r>
                    </a:p>
                  </a:txBody>
                  <a:tcPr/>
                </a:tc>
                <a:tc>
                  <a:txBody>
                    <a:bodyPr/>
                    <a:lstStyle/>
                    <a:p>
                      <a:r>
                        <a:rPr lang="en-US" sz="1400" b="1" dirty="0">
                          <a:latin typeface="Titillium Web" panose="020B0604020202020204" charset="0"/>
                        </a:rPr>
                        <a:t>99/63: c</a:t>
                      </a:r>
                    </a:p>
                  </a:txBody>
                  <a:tcPr/>
                </a:tc>
                <a:tc>
                  <a:txBody>
                    <a:bodyPr/>
                    <a:lstStyle/>
                    <a:p>
                      <a:r>
                        <a:rPr lang="en-US" sz="1400" b="1" dirty="0">
                          <a:latin typeface="Titillium Web" panose="020B0604020202020204" charset="0"/>
                        </a:rPr>
                        <a:t>112/70: p</a:t>
                      </a:r>
                    </a:p>
                  </a:txBody>
                  <a:tcPr/>
                </a:tc>
                <a:extLst>
                  <a:ext uri="{0D108BD9-81ED-4DB2-BD59-A6C34878D82A}">
                    <a16:rowId xmlns:a16="http://schemas.microsoft.com/office/drawing/2014/main" val="2772056103"/>
                  </a:ext>
                </a:extLst>
              </a:tr>
              <a:tr h="354135">
                <a:tc>
                  <a:txBody>
                    <a:bodyPr/>
                    <a:lstStyle/>
                    <a:p>
                      <a:r>
                        <a:rPr lang="en-US" sz="1400" b="1" dirty="0">
                          <a:latin typeface="Titillium Web" panose="020B0604020202020204" charset="0"/>
                        </a:rPr>
                        <a:t>36/24: $</a:t>
                      </a:r>
                    </a:p>
                  </a:txBody>
                  <a:tcPr/>
                </a:tc>
                <a:tc>
                  <a:txBody>
                    <a:bodyPr/>
                    <a:lstStyle/>
                    <a:p>
                      <a:r>
                        <a:rPr lang="en-US" sz="1400" b="1" dirty="0">
                          <a:latin typeface="Titillium Web" panose="020B0604020202020204" charset="0"/>
                        </a:rPr>
                        <a:t>49/31: 1</a:t>
                      </a:r>
                    </a:p>
                  </a:txBody>
                  <a:tcPr/>
                </a:tc>
                <a:tc>
                  <a:txBody>
                    <a:bodyPr/>
                    <a:lstStyle/>
                    <a:p>
                      <a:r>
                        <a:rPr lang="en-US" sz="1400" b="1" dirty="0">
                          <a:latin typeface="Titillium Web" panose="020B0604020202020204" charset="0"/>
                        </a:rPr>
                        <a:t>68/44: D</a:t>
                      </a:r>
                    </a:p>
                  </a:txBody>
                  <a:tcPr/>
                </a:tc>
                <a:tc>
                  <a:txBody>
                    <a:bodyPr/>
                    <a:lstStyle/>
                    <a:p>
                      <a:r>
                        <a:rPr lang="en-US" sz="1400" b="1" dirty="0">
                          <a:latin typeface="Titillium Web" panose="020B0604020202020204" charset="0"/>
                        </a:rPr>
                        <a:t>81/51: Q</a:t>
                      </a:r>
                    </a:p>
                  </a:txBody>
                  <a:tcPr/>
                </a:tc>
                <a:tc>
                  <a:txBody>
                    <a:bodyPr/>
                    <a:lstStyle/>
                    <a:p>
                      <a:r>
                        <a:rPr lang="en-US" sz="1400" b="1" dirty="0">
                          <a:latin typeface="Titillium Web" panose="020B0604020202020204" charset="0"/>
                        </a:rPr>
                        <a:t>100/64: d</a:t>
                      </a:r>
                    </a:p>
                  </a:txBody>
                  <a:tcPr/>
                </a:tc>
                <a:tc>
                  <a:txBody>
                    <a:bodyPr/>
                    <a:lstStyle/>
                    <a:p>
                      <a:r>
                        <a:rPr lang="en-US" sz="1400" b="1" dirty="0">
                          <a:latin typeface="Titillium Web" panose="020B0604020202020204" charset="0"/>
                        </a:rPr>
                        <a:t>113/71: q</a:t>
                      </a:r>
                    </a:p>
                  </a:txBody>
                  <a:tcPr/>
                </a:tc>
                <a:extLst>
                  <a:ext uri="{0D108BD9-81ED-4DB2-BD59-A6C34878D82A}">
                    <a16:rowId xmlns:a16="http://schemas.microsoft.com/office/drawing/2014/main" val="1772991458"/>
                  </a:ext>
                </a:extLst>
              </a:tr>
              <a:tr h="354135">
                <a:tc>
                  <a:txBody>
                    <a:bodyPr/>
                    <a:lstStyle/>
                    <a:p>
                      <a:r>
                        <a:rPr lang="en-US" sz="1400" b="1" dirty="0">
                          <a:latin typeface="Titillium Web" panose="020B0604020202020204" charset="0"/>
                        </a:rPr>
                        <a:t>37/25: %</a:t>
                      </a:r>
                    </a:p>
                  </a:txBody>
                  <a:tcPr/>
                </a:tc>
                <a:tc>
                  <a:txBody>
                    <a:bodyPr/>
                    <a:lstStyle/>
                    <a:p>
                      <a:r>
                        <a:rPr lang="en-US" sz="1400" b="1" dirty="0">
                          <a:latin typeface="Titillium Web" panose="020B0604020202020204" charset="0"/>
                        </a:rPr>
                        <a:t>50/32: 2</a:t>
                      </a:r>
                    </a:p>
                  </a:txBody>
                  <a:tcPr/>
                </a:tc>
                <a:tc>
                  <a:txBody>
                    <a:bodyPr/>
                    <a:lstStyle/>
                    <a:p>
                      <a:r>
                        <a:rPr lang="en-US" sz="1400" b="1" dirty="0">
                          <a:latin typeface="Titillium Web" panose="020B0604020202020204" charset="0"/>
                        </a:rPr>
                        <a:t>69/45: E</a:t>
                      </a:r>
                    </a:p>
                  </a:txBody>
                  <a:tcPr/>
                </a:tc>
                <a:tc>
                  <a:txBody>
                    <a:bodyPr/>
                    <a:lstStyle/>
                    <a:p>
                      <a:r>
                        <a:rPr lang="en-US" sz="1400" b="1" dirty="0">
                          <a:latin typeface="Titillium Web" panose="020B0604020202020204" charset="0"/>
                        </a:rPr>
                        <a:t>82/52: R</a:t>
                      </a:r>
                    </a:p>
                  </a:txBody>
                  <a:tcPr/>
                </a:tc>
                <a:tc>
                  <a:txBody>
                    <a:bodyPr/>
                    <a:lstStyle/>
                    <a:p>
                      <a:r>
                        <a:rPr lang="en-US" sz="1400" b="1" dirty="0">
                          <a:latin typeface="Titillium Web" panose="020B0604020202020204" charset="0"/>
                        </a:rPr>
                        <a:t>101/65: e</a:t>
                      </a:r>
                    </a:p>
                  </a:txBody>
                  <a:tcPr/>
                </a:tc>
                <a:tc>
                  <a:txBody>
                    <a:bodyPr/>
                    <a:lstStyle/>
                    <a:p>
                      <a:r>
                        <a:rPr lang="en-US" sz="1400" b="1" dirty="0">
                          <a:latin typeface="Titillium Web" panose="020B0604020202020204" charset="0"/>
                        </a:rPr>
                        <a:t>114/72: r</a:t>
                      </a:r>
                    </a:p>
                  </a:txBody>
                  <a:tcPr/>
                </a:tc>
                <a:extLst>
                  <a:ext uri="{0D108BD9-81ED-4DB2-BD59-A6C34878D82A}">
                    <a16:rowId xmlns:a16="http://schemas.microsoft.com/office/drawing/2014/main" val="468873700"/>
                  </a:ext>
                </a:extLst>
              </a:tr>
              <a:tr h="354135">
                <a:tc>
                  <a:txBody>
                    <a:bodyPr/>
                    <a:lstStyle/>
                    <a:p>
                      <a:r>
                        <a:rPr lang="en-US" sz="1400" b="1" dirty="0">
                          <a:latin typeface="Titillium Web" panose="020B0604020202020204" charset="0"/>
                        </a:rPr>
                        <a:t>38/26: &amp;</a:t>
                      </a:r>
                    </a:p>
                  </a:txBody>
                  <a:tcPr/>
                </a:tc>
                <a:tc>
                  <a:txBody>
                    <a:bodyPr/>
                    <a:lstStyle/>
                    <a:p>
                      <a:r>
                        <a:rPr lang="en-US" sz="1400" b="1" dirty="0">
                          <a:latin typeface="Titillium Web" panose="020B0604020202020204" charset="0"/>
                        </a:rPr>
                        <a:t>51/33: 3</a:t>
                      </a:r>
                    </a:p>
                  </a:txBody>
                  <a:tcPr/>
                </a:tc>
                <a:tc>
                  <a:txBody>
                    <a:bodyPr/>
                    <a:lstStyle/>
                    <a:p>
                      <a:r>
                        <a:rPr lang="en-US" sz="1400" b="1" dirty="0">
                          <a:latin typeface="Titillium Web" panose="020B0604020202020204" charset="0"/>
                        </a:rPr>
                        <a:t>70/46: F</a:t>
                      </a:r>
                    </a:p>
                  </a:txBody>
                  <a:tcPr/>
                </a:tc>
                <a:tc>
                  <a:txBody>
                    <a:bodyPr/>
                    <a:lstStyle/>
                    <a:p>
                      <a:r>
                        <a:rPr lang="en-US" sz="1400" b="1" dirty="0">
                          <a:latin typeface="Titillium Web" panose="020B0604020202020204" charset="0"/>
                        </a:rPr>
                        <a:t>83/53: S</a:t>
                      </a:r>
                    </a:p>
                  </a:txBody>
                  <a:tcPr/>
                </a:tc>
                <a:tc>
                  <a:txBody>
                    <a:bodyPr/>
                    <a:lstStyle/>
                    <a:p>
                      <a:r>
                        <a:rPr lang="en-US" sz="1400" b="1" dirty="0">
                          <a:latin typeface="Titillium Web" panose="020B0604020202020204" charset="0"/>
                        </a:rPr>
                        <a:t>102/66: f</a:t>
                      </a:r>
                    </a:p>
                  </a:txBody>
                  <a:tcPr/>
                </a:tc>
                <a:tc>
                  <a:txBody>
                    <a:bodyPr/>
                    <a:lstStyle/>
                    <a:p>
                      <a:r>
                        <a:rPr lang="en-US" sz="1400" b="1" dirty="0">
                          <a:latin typeface="Titillium Web" panose="020B0604020202020204" charset="0"/>
                        </a:rPr>
                        <a:t>115/73: s</a:t>
                      </a:r>
                    </a:p>
                  </a:txBody>
                  <a:tcPr/>
                </a:tc>
                <a:extLst>
                  <a:ext uri="{0D108BD9-81ED-4DB2-BD59-A6C34878D82A}">
                    <a16:rowId xmlns:a16="http://schemas.microsoft.com/office/drawing/2014/main" val="1931407489"/>
                  </a:ext>
                </a:extLst>
              </a:tr>
              <a:tr h="354135">
                <a:tc>
                  <a:txBody>
                    <a:bodyPr/>
                    <a:lstStyle/>
                    <a:p>
                      <a:r>
                        <a:rPr lang="en-US" sz="1400" b="1" dirty="0">
                          <a:latin typeface="Titillium Web" panose="020B0604020202020204" charset="0"/>
                        </a:rPr>
                        <a:t>39/27: ‘</a:t>
                      </a:r>
                    </a:p>
                  </a:txBody>
                  <a:tcPr/>
                </a:tc>
                <a:tc>
                  <a:txBody>
                    <a:bodyPr/>
                    <a:lstStyle/>
                    <a:p>
                      <a:r>
                        <a:rPr lang="en-US" sz="1400" b="1" dirty="0">
                          <a:latin typeface="Titillium Web" panose="020B0604020202020204" charset="0"/>
                        </a:rPr>
                        <a:t>52/34: 4</a:t>
                      </a:r>
                    </a:p>
                  </a:txBody>
                  <a:tcPr/>
                </a:tc>
                <a:tc>
                  <a:txBody>
                    <a:bodyPr/>
                    <a:lstStyle/>
                    <a:p>
                      <a:r>
                        <a:rPr lang="en-US" sz="1400" b="1" dirty="0">
                          <a:latin typeface="Titillium Web" panose="020B0604020202020204" charset="0"/>
                        </a:rPr>
                        <a:t>71/47: G</a:t>
                      </a:r>
                    </a:p>
                  </a:txBody>
                  <a:tcPr/>
                </a:tc>
                <a:tc>
                  <a:txBody>
                    <a:bodyPr/>
                    <a:lstStyle/>
                    <a:p>
                      <a:r>
                        <a:rPr lang="en-US" sz="1400" b="1" dirty="0">
                          <a:latin typeface="Titillium Web" panose="020B0604020202020204" charset="0"/>
                        </a:rPr>
                        <a:t>84/54: T</a:t>
                      </a:r>
                    </a:p>
                  </a:txBody>
                  <a:tcPr/>
                </a:tc>
                <a:tc>
                  <a:txBody>
                    <a:bodyPr/>
                    <a:lstStyle/>
                    <a:p>
                      <a:r>
                        <a:rPr lang="en-US" sz="1400" b="1" dirty="0">
                          <a:latin typeface="Titillium Web" panose="020B0604020202020204" charset="0"/>
                        </a:rPr>
                        <a:t>103/67: g</a:t>
                      </a:r>
                    </a:p>
                  </a:txBody>
                  <a:tcPr/>
                </a:tc>
                <a:tc>
                  <a:txBody>
                    <a:bodyPr/>
                    <a:lstStyle/>
                    <a:p>
                      <a:r>
                        <a:rPr lang="en-US" sz="1400" b="1" dirty="0">
                          <a:latin typeface="Titillium Web" panose="020B0604020202020204" charset="0"/>
                        </a:rPr>
                        <a:t>116/74: t</a:t>
                      </a:r>
                    </a:p>
                  </a:txBody>
                  <a:tcPr/>
                </a:tc>
                <a:extLst>
                  <a:ext uri="{0D108BD9-81ED-4DB2-BD59-A6C34878D82A}">
                    <a16:rowId xmlns:a16="http://schemas.microsoft.com/office/drawing/2014/main" val="3899507165"/>
                  </a:ext>
                </a:extLst>
              </a:tr>
              <a:tr h="354135">
                <a:tc>
                  <a:txBody>
                    <a:bodyPr/>
                    <a:lstStyle/>
                    <a:p>
                      <a:r>
                        <a:rPr lang="en-US" sz="1400" b="1" dirty="0">
                          <a:latin typeface="Titillium Web" panose="020B0604020202020204" charset="0"/>
                        </a:rPr>
                        <a:t>40/28: (</a:t>
                      </a:r>
                    </a:p>
                  </a:txBody>
                  <a:tcPr/>
                </a:tc>
                <a:tc>
                  <a:txBody>
                    <a:bodyPr/>
                    <a:lstStyle/>
                    <a:p>
                      <a:r>
                        <a:rPr lang="en-US" sz="1400" b="1" dirty="0">
                          <a:latin typeface="Titillium Web" panose="020B0604020202020204" charset="0"/>
                        </a:rPr>
                        <a:t>53/35: 5</a:t>
                      </a:r>
                    </a:p>
                  </a:txBody>
                  <a:tcPr/>
                </a:tc>
                <a:tc>
                  <a:txBody>
                    <a:bodyPr/>
                    <a:lstStyle/>
                    <a:p>
                      <a:r>
                        <a:rPr lang="en-US" sz="1400" b="1" dirty="0">
                          <a:latin typeface="Titillium Web" panose="020B0604020202020204" charset="0"/>
                        </a:rPr>
                        <a:t>72/48: H</a:t>
                      </a:r>
                    </a:p>
                  </a:txBody>
                  <a:tcPr/>
                </a:tc>
                <a:tc>
                  <a:txBody>
                    <a:bodyPr/>
                    <a:lstStyle/>
                    <a:p>
                      <a:r>
                        <a:rPr lang="en-US" sz="1400" b="1" dirty="0">
                          <a:latin typeface="Titillium Web" panose="020B0604020202020204" charset="0"/>
                        </a:rPr>
                        <a:t>85/55: U</a:t>
                      </a:r>
                    </a:p>
                  </a:txBody>
                  <a:tcPr/>
                </a:tc>
                <a:tc>
                  <a:txBody>
                    <a:bodyPr/>
                    <a:lstStyle/>
                    <a:p>
                      <a:r>
                        <a:rPr lang="en-US" sz="1400" b="1" dirty="0">
                          <a:latin typeface="Titillium Web" panose="020B0604020202020204" charset="0"/>
                        </a:rPr>
                        <a:t>104/68: h</a:t>
                      </a:r>
                    </a:p>
                  </a:txBody>
                  <a:tcPr/>
                </a:tc>
                <a:tc>
                  <a:txBody>
                    <a:bodyPr/>
                    <a:lstStyle/>
                    <a:p>
                      <a:r>
                        <a:rPr lang="en-US" sz="1400" b="1" dirty="0">
                          <a:latin typeface="Titillium Web" panose="020B0604020202020204" charset="0"/>
                        </a:rPr>
                        <a:t>117/75: u</a:t>
                      </a:r>
                    </a:p>
                  </a:txBody>
                  <a:tcPr/>
                </a:tc>
                <a:extLst>
                  <a:ext uri="{0D108BD9-81ED-4DB2-BD59-A6C34878D82A}">
                    <a16:rowId xmlns:a16="http://schemas.microsoft.com/office/drawing/2014/main" val="2122667114"/>
                  </a:ext>
                </a:extLst>
              </a:tr>
              <a:tr h="354135">
                <a:tc>
                  <a:txBody>
                    <a:bodyPr/>
                    <a:lstStyle/>
                    <a:p>
                      <a:r>
                        <a:rPr lang="en-US" sz="1400" b="1" dirty="0">
                          <a:latin typeface="Titillium Web" panose="020B0604020202020204" charset="0"/>
                        </a:rPr>
                        <a:t>41/29: )</a:t>
                      </a:r>
                    </a:p>
                  </a:txBody>
                  <a:tcPr/>
                </a:tc>
                <a:tc>
                  <a:txBody>
                    <a:bodyPr/>
                    <a:lstStyle/>
                    <a:p>
                      <a:r>
                        <a:rPr lang="en-US" sz="1400" b="1" dirty="0">
                          <a:latin typeface="Titillium Web" panose="020B0604020202020204" charset="0"/>
                        </a:rPr>
                        <a:t>54/36: 6</a:t>
                      </a:r>
                    </a:p>
                  </a:txBody>
                  <a:tcPr/>
                </a:tc>
                <a:tc>
                  <a:txBody>
                    <a:bodyPr/>
                    <a:lstStyle/>
                    <a:p>
                      <a:r>
                        <a:rPr lang="en-US" sz="1400" b="1" dirty="0">
                          <a:latin typeface="Titillium Web" panose="020B0604020202020204" charset="0"/>
                        </a:rPr>
                        <a:t>73/49: I</a:t>
                      </a:r>
                    </a:p>
                  </a:txBody>
                  <a:tcPr/>
                </a:tc>
                <a:tc>
                  <a:txBody>
                    <a:bodyPr/>
                    <a:lstStyle/>
                    <a:p>
                      <a:r>
                        <a:rPr lang="en-US" sz="1400" b="1" dirty="0">
                          <a:latin typeface="Titillium Web" panose="020B0604020202020204" charset="0"/>
                        </a:rPr>
                        <a:t>86/56: V</a:t>
                      </a:r>
                    </a:p>
                  </a:txBody>
                  <a:tcPr/>
                </a:tc>
                <a:tc>
                  <a:txBody>
                    <a:bodyPr/>
                    <a:lstStyle/>
                    <a:p>
                      <a:r>
                        <a:rPr lang="en-US" sz="1400" b="1" dirty="0">
                          <a:latin typeface="Titillium Web" panose="020B0604020202020204" charset="0"/>
                        </a:rPr>
                        <a:t>105/69: I</a:t>
                      </a:r>
                    </a:p>
                  </a:txBody>
                  <a:tcPr/>
                </a:tc>
                <a:tc>
                  <a:txBody>
                    <a:bodyPr/>
                    <a:lstStyle/>
                    <a:p>
                      <a:r>
                        <a:rPr lang="en-US" sz="1400" b="1" dirty="0">
                          <a:latin typeface="Titillium Web" panose="020B0604020202020204" charset="0"/>
                        </a:rPr>
                        <a:t>118/76: v</a:t>
                      </a:r>
                    </a:p>
                  </a:txBody>
                  <a:tcPr/>
                </a:tc>
                <a:extLst>
                  <a:ext uri="{0D108BD9-81ED-4DB2-BD59-A6C34878D82A}">
                    <a16:rowId xmlns:a16="http://schemas.microsoft.com/office/drawing/2014/main" val="3479875095"/>
                  </a:ext>
                </a:extLst>
              </a:tr>
              <a:tr h="354135">
                <a:tc>
                  <a:txBody>
                    <a:bodyPr/>
                    <a:lstStyle/>
                    <a:p>
                      <a:r>
                        <a:rPr lang="en-US" sz="1400" b="1" dirty="0">
                          <a:latin typeface="Titillium Web" panose="020B0604020202020204" charset="0"/>
                        </a:rPr>
                        <a:t>42/2a: *</a:t>
                      </a:r>
                    </a:p>
                  </a:txBody>
                  <a:tcPr/>
                </a:tc>
                <a:tc>
                  <a:txBody>
                    <a:bodyPr/>
                    <a:lstStyle/>
                    <a:p>
                      <a:r>
                        <a:rPr lang="en-US" sz="1400" b="1" dirty="0">
                          <a:latin typeface="Titillium Web" panose="020B0604020202020204" charset="0"/>
                        </a:rPr>
                        <a:t>55/37: 7</a:t>
                      </a:r>
                    </a:p>
                  </a:txBody>
                  <a:tcPr/>
                </a:tc>
                <a:tc>
                  <a:txBody>
                    <a:bodyPr/>
                    <a:lstStyle/>
                    <a:p>
                      <a:r>
                        <a:rPr lang="en-US" sz="1400" b="1" dirty="0">
                          <a:latin typeface="Titillium Web" panose="020B0604020202020204" charset="0"/>
                        </a:rPr>
                        <a:t>74/4a: J</a:t>
                      </a:r>
                    </a:p>
                  </a:txBody>
                  <a:tcPr/>
                </a:tc>
                <a:tc>
                  <a:txBody>
                    <a:bodyPr/>
                    <a:lstStyle/>
                    <a:p>
                      <a:r>
                        <a:rPr lang="en-US" sz="1400" b="1" dirty="0">
                          <a:latin typeface="Titillium Web" panose="020B0604020202020204" charset="0"/>
                        </a:rPr>
                        <a:t>87/57: W</a:t>
                      </a:r>
                    </a:p>
                  </a:txBody>
                  <a:tcPr/>
                </a:tc>
                <a:tc>
                  <a:txBody>
                    <a:bodyPr/>
                    <a:lstStyle/>
                    <a:p>
                      <a:r>
                        <a:rPr lang="en-US" sz="1400" b="1" dirty="0">
                          <a:latin typeface="Titillium Web" panose="020B0604020202020204" charset="0"/>
                        </a:rPr>
                        <a:t>106/6a: j</a:t>
                      </a:r>
                    </a:p>
                  </a:txBody>
                  <a:tcPr/>
                </a:tc>
                <a:tc>
                  <a:txBody>
                    <a:bodyPr/>
                    <a:lstStyle/>
                    <a:p>
                      <a:r>
                        <a:rPr lang="en-US" sz="1400" b="1" dirty="0">
                          <a:latin typeface="Titillium Web" panose="020B0604020202020204" charset="0"/>
                        </a:rPr>
                        <a:t>119/77: w</a:t>
                      </a:r>
                    </a:p>
                  </a:txBody>
                  <a:tcPr/>
                </a:tc>
                <a:extLst>
                  <a:ext uri="{0D108BD9-81ED-4DB2-BD59-A6C34878D82A}">
                    <a16:rowId xmlns:a16="http://schemas.microsoft.com/office/drawing/2014/main" val="692385305"/>
                  </a:ext>
                </a:extLst>
              </a:tr>
              <a:tr h="354135">
                <a:tc>
                  <a:txBody>
                    <a:bodyPr/>
                    <a:lstStyle/>
                    <a:p>
                      <a:r>
                        <a:rPr lang="en-US" sz="1400" b="1" dirty="0">
                          <a:latin typeface="Titillium Web" panose="020B0604020202020204" charset="0"/>
                        </a:rPr>
                        <a:t>43/2b: +</a:t>
                      </a:r>
                    </a:p>
                  </a:txBody>
                  <a:tcPr/>
                </a:tc>
                <a:tc>
                  <a:txBody>
                    <a:bodyPr/>
                    <a:lstStyle/>
                    <a:p>
                      <a:r>
                        <a:rPr lang="en-US" sz="1400" b="1" dirty="0">
                          <a:latin typeface="Titillium Web" panose="020B0604020202020204" charset="0"/>
                        </a:rPr>
                        <a:t>56/38: 8</a:t>
                      </a:r>
                    </a:p>
                  </a:txBody>
                  <a:tcPr/>
                </a:tc>
                <a:tc>
                  <a:txBody>
                    <a:bodyPr/>
                    <a:lstStyle/>
                    <a:p>
                      <a:r>
                        <a:rPr lang="en-US" sz="1400" b="1" dirty="0">
                          <a:latin typeface="Titillium Web" panose="020B0604020202020204" charset="0"/>
                        </a:rPr>
                        <a:t>75/4b: K</a:t>
                      </a:r>
                    </a:p>
                  </a:txBody>
                  <a:tcPr/>
                </a:tc>
                <a:tc>
                  <a:txBody>
                    <a:bodyPr/>
                    <a:lstStyle/>
                    <a:p>
                      <a:r>
                        <a:rPr lang="en-US" sz="1400" b="1" dirty="0">
                          <a:latin typeface="Titillium Web" panose="020B0604020202020204" charset="0"/>
                        </a:rPr>
                        <a:t>88/58: X</a:t>
                      </a:r>
                    </a:p>
                  </a:txBody>
                  <a:tcPr/>
                </a:tc>
                <a:tc>
                  <a:txBody>
                    <a:bodyPr/>
                    <a:lstStyle/>
                    <a:p>
                      <a:r>
                        <a:rPr lang="en-US" sz="1400" b="1" dirty="0">
                          <a:latin typeface="Titillium Web" panose="020B0604020202020204" charset="0"/>
                        </a:rPr>
                        <a:t>107/6b: k</a:t>
                      </a:r>
                    </a:p>
                  </a:txBody>
                  <a:tcPr/>
                </a:tc>
                <a:tc>
                  <a:txBody>
                    <a:bodyPr/>
                    <a:lstStyle/>
                    <a:p>
                      <a:r>
                        <a:rPr lang="en-US" sz="1400" b="1" dirty="0">
                          <a:latin typeface="Titillium Web" panose="020B0604020202020204" charset="0"/>
                        </a:rPr>
                        <a:t>120/78: x</a:t>
                      </a:r>
                    </a:p>
                  </a:txBody>
                  <a:tcPr/>
                </a:tc>
                <a:extLst>
                  <a:ext uri="{0D108BD9-81ED-4DB2-BD59-A6C34878D82A}">
                    <a16:rowId xmlns:a16="http://schemas.microsoft.com/office/drawing/2014/main" val="1240706239"/>
                  </a:ext>
                </a:extLst>
              </a:tr>
              <a:tr h="354135">
                <a:tc>
                  <a:txBody>
                    <a:bodyPr/>
                    <a:lstStyle/>
                    <a:p>
                      <a:r>
                        <a:rPr lang="en-US" sz="1400" b="1" dirty="0">
                          <a:latin typeface="Titillium Web" panose="020B0604020202020204" charset="0"/>
                        </a:rPr>
                        <a:t>44/2c: ,</a:t>
                      </a:r>
                    </a:p>
                  </a:txBody>
                  <a:tcPr/>
                </a:tc>
                <a:tc>
                  <a:txBody>
                    <a:bodyPr/>
                    <a:lstStyle/>
                    <a:p>
                      <a:r>
                        <a:rPr lang="en-US" sz="1400" b="1" dirty="0">
                          <a:latin typeface="Titillium Web" panose="020B0604020202020204" charset="0"/>
                        </a:rPr>
                        <a:t>57/39: 9</a:t>
                      </a:r>
                    </a:p>
                  </a:txBody>
                  <a:tcPr/>
                </a:tc>
                <a:tc>
                  <a:txBody>
                    <a:bodyPr/>
                    <a:lstStyle/>
                    <a:p>
                      <a:r>
                        <a:rPr lang="en-US" sz="1400" b="1" dirty="0">
                          <a:latin typeface="Titillium Web" panose="020B0604020202020204" charset="0"/>
                        </a:rPr>
                        <a:t>76/4c: L</a:t>
                      </a:r>
                    </a:p>
                  </a:txBody>
                  <a:tcPr/>
                </a:tc>
                <a:tc>
                  <a:txBody>
                    <a:bodyPr/>
                    <a:lstStyle/>
                    <a:p>
                      <a:r>
                        <a:rPr lang="en-US" sz="1400" b="1" dirty="0">
                          <a:latin typeface="Titillium Web" panose="020B0604020202020204" charset="0"/>
                        </a:rPr>
                        <a:t>89/59: Y</a:t>
                      </a:r>
                    </a:p>
                  </a:txBody>
                  <a:tcPr/>
                </a:tc>
                <a:tc>
                  <a:txBody>
                    <a:bodyPr/>
                    <a:lstStyle/>
                    <a:p>
                      <a:r>
                        <a:rPr lang="en-US" sz="1400" b="1" dirty="0">
                          <a:latin typeface="Titillium Web" panose="020B0604020202020204" charset="0"/>
                        </a:rPr>
                        <a:t>108/6c: l</a:t>
                      </a:r>
                    </a:p>
                  </a:txBody>
                  <a:tcPr/>
                </a:tc>
                <a:tc>
                  <a:txBody>
                    <a:bodyPr/>
                    <a:lstStyle/>
                    <a:p>
                      <a:r>
                        <a:rPr lang="en-US" sz="1400" b="1" dirty="0">
                          <a:latin typeface="Titillium Web" panose="020B0604020202020204" charset="0"/>
                        </a:rPr>
                        <a:t>121/79: y</a:t>
                      </a:r>
                    </a:p>
                  </a:txBody>
                  <a:tcPr/>
                </a:tc>
                <a:extLst>
                  <a:ext uri="{0D108BD9-81ED-4DB2-BD59-A6C34878D82A}">
                    <a16:rowId xmlns:a16="http://schemas.microsoft.com/office/drawing/2014/main" val="1562868161"/>
                  </a:ext>
                </a:extLst>
              </a:tr>
              <a:tr h="354135">
                <a:tc>
                  <a:txBody>
                    <a:bodyPr/>
                    <a:lstStyle/>
                    <a:p>
                      <a:r>
                        <a:rPr lang="en-US" sz="1400" b="1" dirty="0">
                          <a:latin typeface="Titillium Web" panose="020B0604020202020204" charset="0"/>
                        </a:rPr>
                        <a:t>45/2d: -</a:t>
                      </a:r>
                    </a:p>
                  </a:txBody>
                  <a:tcPr/>
                </a:tc>
                <a:tc>
                  <a:txBody>
                    <a:bodyPr/>
                    <a:lstStyle/>
                    <a:p>
                      <a:r>
                        <a:rPr lang="en-US" sz="1400" b="1" dirty="0">
                          <a:latin typeface="Titillium Web" panose="020B0604020202020204" charset="0"/>
                        </a:rPr>
                        <a:t>58/3a: :</a:t>
                      </a:r>
                    </a:p>
                  </a:txBody>
                  <a:tcPr/>
                </a:tc>
                <a:tc>
                  <a:txBody>
                    <a:bodyPr/>
                    <a:lstStyle/>
                    <a:p>
                      <a:r>
                        <a:rPr lang="en-US" sz="1400" b="1" dirty="0">
                          <a:latin typeface="Titillium Web" panose="020B0604020202020204" charset="0"/>
                        </a:rPr>
                        <a:t>77/4d: M</a:t>
                      </a:r>
                    </a:p>
                  </a:txBody>
                  <a:tcPr/>
                </a:tc>
                <a:tc>
                  <a:txBody>
                    <a:bodyPr/>
                    <a:lstStyle/>
                    <a:p>
                      <a:r>
                        <a:rPr lang="en-US" sz="1400" b="1" dirty="0">
                          <a:latin typeface="Titillium Web" panose="020B0604020202020204" charset="0"/>
                        </a:rPr>
                        <a:t>90/5a: Z</a:t>
                      </a:r>
                    </a:p>
                  </a:txBody>
                  <a:tcPr/>
                </a:tc>
                <a:tc>
                  <a:txBody>
                    <a:bodyPr/>
                    <a:lstStyle/>
                    <a:p>
                      <a:r>
                        <a:rPr lang="en-US" sz="1400" b="1" dirty="0">
                          <a:latin typeface="Titillium Web" panose="020B0604020202020204" charset="0"/>
                        </a:rPr>
                        <a:t>109/6d: m</a:t>
                      </a:r>
                    </a:p>
                  </a:txBody>
                  <a:tcPr/>
                </a:tc>
                <a:tc>
                  <a:txBody>
                    <a:bodyPr/>
                    <a:lstStyle/>
                    <a:p>
                      <a:r>
                        <a:rPr lang="en-US" sz="1400" b="1" dirty="0">
                          <a:latin typeface="Titillium Web" panose="020B0604020202020204" charset="0"/>
                        </a:rPr>
                        <a:t>122/7a: z</a:t>
                      </a:r>
                    </a:p>
                  </a:txBody>
                  <a:tcPr/>
                </a:tc>
                <a:extLst>
                  <a:ext uri="{0D108BD9-81ED-4DB2-BD59-A6C34878D82A}">
                    <a16:rowId xmlns:a16="http://schemas.microsoft.com/office/drawing/2014/main" val="253230164"/>
                  </a:ext>
                </a:extLst>
              </a:tr>
            </a:tbl>
          </a:graphicData>
        </a:graphic>
      </p:graphicFrame>
    </p:spTree>
    <p:extLst>
      <p:ext uri="{BB962C8B-B14F-4D97-AF65-F5344CB8AC3E}">
        <p14:creationId xmlns:p14="http://schemas.microsoft.com/office/powerpoint/2010/main" val="255105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828081" y="925674"/>
            <a:ext cx="6761100" cy="67124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latin typeface="Titillium Web Light" panose="020B0604020202020204" charset="0"/>
              </a:rPr>
              <a:t>Plaintext → Cleartext → Plaintext</a:t>
            </a:r>
            <a:endParaRPr sz="3200" dirty="0">
              <a:latin typeface="Titillium Web Light" panose="020B0604020202020204" charset="0"/>
            </a:endParaRPr>
          </a:p>
        </p:txBody>
      </p:sp>
      <p:sp>
        <p:nvSpPr>
          <p:cNvPr id="3977" name="Google Shape;3977;p29"/>
          <p:cNvSpPr/>
          <p:nvPr/>
        </p:nvSpPr>
        <p:spPr>
          <a:xfrm>
            <a:off x="828081" y="1914042"/>
            <a:ext cx="1562700" cy="943382"/>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8" name="Google Shape;3978;p29"/>
          <p:cNvSpPr/>
          <p:nvPr/>
        </p:nvSpPr>
        <p:spPr>
          <a:xfrm>
            <a:off x="5314581" y="1914042"/>
            <a:ext cx="1562700" cy="943382"/>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cxnSp>
        <p:nvCxnSpPr>
          <p:cNvPr id="3980" name="Google Shape;3980;p29"/>
          <p:cNvCxnSpPr>
            <a:cxnSpLocks/>
            <a:stCxn id="3977" idx="2"/>
          </p:cNvCxnSpPr>
          <p:nvPr/>
        </p:nvCxnSpPr>
        <p:spPr>
          <a:xfrm>
            <a:off x="1609431" y="2857424"/>
            <a:ext cx="0" cy="226739"/>
          </a:xfrm>
          <a:prstGeom prst="straightConnector1">
            <a:avLst/>
          </a:prstGeom>
          <a:noFill/>
          <a:ln w="38100" cap="flat" cmpd="sng">
            <a:solidFill>
              <a:srgbClr val="D3EBD5"/>
            </a:solidFill>
            <a:prstDash val="solid"/>
            <a:round/>
            <a:headEnd type="diamond" w="sm" len="sm"/>
            <a:tailEnd type="diamond" w="sm" len="sm"/>
          </a:ln>
        </p:spPr>
      </p:cxnSp>
      <p:cxnSp>
        <p:nvCxnSpPr>
          <p:cNvPr id="3981" name="Google Shape;3981;p29"/>
          <p:cNvCxnSpPr>
            <a:cxnSpLocks/>
            <a:stCxn id="16" idx="0"/>
          </p:cNvCxnSpPr>
          <p:nvPr/>
        </p:nvCxnSpPr>
        <p:spPr>
          <a:xfrm flipV="1">
            <a:off x="6095931" y="2974707"/>
            <a:ext cx="0" cy="239760"/>
          </a:xfrm>
          <a:prstGeom prst="straightConnector1">
            <a:avLst/>
          </a:prstGeom>
          <a:noFill/>
          <a:ln w="38100" cap="flat" cmpd="sng">
            <a:solidFill>
              <a:schemeClr val="bg2">
                <a:lumMod val="75000"/>
              </a:schemeClr>
            </a:solidFill>
            <a:prstDash val="solid"/>
            <a:round/>
            <a:headEnd type="diamond"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endParaRPr/>
          </a:p>
        </p:txBody>
      </p:sp>
      <p:sp>
        <p:nvSpPr>
          <p:cNvPr id="9" name="TextBox 8">
            <a:extLst>
              <a:ext uri="{FF2B5EF4-FFF2-40B4-BE49-F238E27FC236}">
                <a16:creationId xmlns:a16="http://schemas.microsoft.com/office/drawing/2014/main" id="{ACC64A8D-4735-4740-AC5E-DD2F83E45EFC}"/>
              </a:ext>
            </a:extLst>
          </p:cNvPr>
          <p:cNvSpPr txBox="1"/>
          <p:nvPr/>
        </p:nvSpPr>
        <p:spPr>
          <a:xfrm>
            <a:off x="6131650" y="431598"/>
            <a:ext cx="1347750" cy="307777"/>
          </a:xfrm>
          <a:prstGeom prst="rect">
            <a:avLst/>
          </a:prstGeom>
          <a:noFill/>
        </p:spPr>
        <p:txBody>
          <a:bodyPr wrap="square">
            <a:spAutoFit/>
          </a:bodyPr>
          <a:lstStyle/>
          <a:p>
            <a:r>
              <a:rPr lang="en-US" b="1" i="1" dirty="0">
                <a:solidFill>
                  <a:schemeClr val="tx2">
                    <a:lumMod val="90000"/>
                  </a:schemeClr>
                </a:solidFill>
                <a:latin typeface="Titillium Web Light" panose="020B0604020202020204" charset="0"/>
              </a:rPr>
              <a:t>ASCII/Unicode</a:t>
            </a:r>
          </a:p>
        </p:txBody>
      </p:sp>
      <p:sp>
        <p:nvSpPr>
          <p:cNvPr id="16" name="Google Shape;3978;p29">
            <a:extLst>
              <a:ext uri="{FF2B5EF4-FFF2-40B4-BE49-F238E27FC236}">
                <a16:creationId xmlns:a16="http://schemas.microsoft.com/office/drawing/2014/main" id="{41E1817A-E380-4A98-AA1A-D5F97E53C0E4}"/>
              </a:ext>
            </a:extLst>
          </p:cNvPr>
          <p:cNvSpPr/>
          <p:nvPr/>
        </p:nvSpPr>
        <p:spPr>
          <a:xfrm>
            <a:off x="5314581" y="3214467"/>
            <a:ext cx="1562700" cy="1182474"/>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algn="ctr"/>
            <a:r>
              <a:rPr lang="en-US" sz="1800" dirty="0">
                <a:solidFill>
                  <a:srgbClr val="003B55"/>
                </a:solidFill>
                <a:latin typeface="Titillium Web Light"/>
                <a:ea typeface="Titillium Web Light"/>
                <a:cs typeface="Titillium Web Light"/>
                <a:sym typeface="Titillium Web Light"/>
              </a:rPr>
              <a:t>53 70 65 6e 63 65 72</a:t>
            </a:r>
          </a:p>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4b 69 6d 62 61 6c 6c</a:t>
            </a:r>
            <a:endParaRPr sz="1800" dirty="0">
              <a:solidFill>
                <a:srgbClr val="003B55"/>
              </a:solidFill>
              <a:latin typeface="Titillium Web Light"/>
              <a:ea typeface="Titillium Web Light"/>
              <a:cs typeface="Titillium Web Light"/>
              <a:sym typeface="Titillium Web Light"/>
            </a:endParaRPr>
          </a:p>
        </p:txBody>
      </p:sp>
      <p:sp>
        <p:nvSpPr>
          <p:cNvPr id="24" name="Google Shape;3979;p29">
            <a:extLst>
              <a:ext uri="{FF2B5EF4-FFF2-40B4-BE49-F238E27FC236}">
                <a16:creationId xmlns:a16="http://schemas.microsoft.com/office/drawing/2014/main" id="{6421E8CB-FF6C-4708-9FB9-16225C402033}"/>
              </a:ext>
            </a:extLst>
          </p:cNvPr>
          <p:cNvSpPr/>
          <p:nvPr/>
        </p:nvSpPr>
        <p:spPr>
          <a:xfrm>
            <a:off x="828081" y="3214466"/>
            <a:ext cx="1562700" cy="1182475"/>
          </a:xfrm>
          <a:prstGeom prst="rect">
            <a:avLst/>
          </a:prstGeom>
          <a:noFill/>
          <a:ln w="76200" cap="flat" cmpd="sng">
            <a:solidFill>
              <a:schemeClr val="accent2">
                <a:lumMod val="60000"/>
                <a:lumOff val="40000"/>
              </a:schemeClr>
            </a:solidFill>
            <a:prstDash val="solid"/>
            <a:miter lim="8000"/>
            <a:headEnd type="none" w="sm" len="sm"/>
            <a:tailEnd type="none" w="sm" len="sm"/>
          </a:ln>
        </p:spPr>
        <p:txBody>
          <a:bodyPr spcFirstLastPara="1" wrap="square" lIns="91425" tIns="91425" rIns="91425" bIns="91425" anchor="ctr" anchorCtr="0">
            <a:noAutofit/>
          </a:bodyPr>
          <a:lstStyle/>
          <a:p>
            <a:pPr algn="ctr"/>
            <a:r>
              <a:rPr lang="en-US" sz="1800" dirty="0">
                <a:solidFill>
                  <a:srgbClr val="003B55"/>
                </a:solidFill>
                <a:latin typeface="Titillium Web Light"/>
                <a:ea typeface="Titillium Web Light"/>
                <a:cs typeface="Titillium Web Light"/>
                <a:sym typeface="Titillium Web Light"/>
              </a:rPr>
              <a:t>53 70 65 6e 63 65 72</a:t>
            </a:r>
          </a:p>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4b 69 6d 62 61 6c </a:t>
            </a:r>
            <a:r>
              <a:rPr lang="en-US" sz="1800" dirty="0" err="1">
                <a:solidFill>
                  <a:srgbClr val="003B55"/>
                </a:solidFill>
                <a:latin typeface="Titillium Web Light"/>
                <a:ea typeface="Titillium Web Light"/>
                <a:cs typeface="Titillium Web Light"/>
                <a:sym typeface="Titillium Web Light"/>
              </a:rPr>
              <a:t>6c</a:t>
            </a:r>
            <a:endParaRPr sz="1800" dirty="0">
              <a:solidFill>
                <a:srgbClr val="003B55"/>
              </a:solidFill>
              <a:latin typeface="Titillium Web Light"/>
              <a:ea typeface="Titillium Web Light"/>
              <a:cs typeface="Titillium Web Light"/>
              <a:sym typeface="Titillium Web Light"/>
            </a:endParaRPr>
          </a:p>
        </p:txBody>
      </p:sp>
      <p:cxnSp>
        <p:nvCxnSpPr>
          <p:cNvPr id="25" name="Google Shape;3981;p29">
            <a:extLst>
              <a:ext uri="{FF2B5EF4-FFF2-40B4-BE49-F238E27FC236}">
                <a16:creationId xmlns:a16="http://schemas.microsoft.com/office/drawing/2014/main" id="{48B609BE-2A43-4437-B10E-1B42E81E76D7}"/>
              </a:ext>
            </a:extLst>
          </p:cNvPr>
          <p:cNvCxnSpPr>
            <a:cxnSpLocks/>
            <a:endCxn id="24" idx="3"/>
          </p:cNvCxnSpPr>
          <p:nvPr/>
        </p:nvCxnSpPr>
        <p:spPr>
          <a:xfrm flipH="1">
            <a:off x="2390781" y="3805704"/>
            <a:ext cx="2808900" cy="0"/>
          </a:xfrm>
          <a:prstGeom prst="straightConnector1">
            <a:avLst/>
          </a:prstGeom>
          <a:noFill/>
          <a:ln w="38100" cap="flat" cmpd="sng">
            <a:solidFill>
              <a:schemeClr val="accent2">
                <a:lumMod val="60000"/>
                <a:lumOff val="40000"/>
              </a:schemeClr>
            </a:solidFill>
            <a:prstDash val="solid"/>
            <a:round/>
            <a:headEnd type="diamond" w="sm" len="sm"/>
            <a:tailEnd type="diamond" w="sm" len="sm"/>
          </a:ln>
        </p:spPr>
      </p:cxnSp>
      <p:sp>
        <p:nvSpPr>
          <p:cNvPr id="22" name="TextBox 21">
            <a:extLst>
              <a:ext uri="{FF2B5EF4-FFF2-40B4-BE49-F238E27FC236}">
                <a16:creationId xmlns:a16="http://schemas.microsoft.com/office/drawing/2014/main" id="{618B0405-F0F1-4EB0-83A0-2A7E965BF935}"/>
              </a:ext>
            </a:extLst>
          </p:cNvPr>
          <p:cNvSpPr txBox="1"/>
          <p:nvPr/>
        </p:nvSpPr>
        <p:spPr>
          <a:xfrm>
            <a:off x="2505681" y="3528704"/>
            <a:ext cx="2624258" cy="276999"/>
          </a:xfrm>
          <a:prstGeom prst="rect">
            <a:avLst/>
          </a:prstGeom>
          <a:noFill/>
        </p:spPr>
        <p:txBody>
          <a:bodyPr wrap="square" rtlCol="0">
            <a:spAutoFit/>
          </a:bodyPr>
          <a:lstStyle/>
          <a:p>
            <a:r>
              <a:rPr lang="en-US" sz="1200" i="1" dirty="0">
                <a:latin typeface="Titillium Web" panose="020B0604020202020204" charset="0"/>
              </a:rPr>
              <a:t>5370656e636572 4b696d62616c6c</a:t>
            </a:r>
          </a:p>
        </p:txBody>
      </p:sp>
      <p:sp>
        <p:nvSpPr>
          <p:cNvPr id="32" name="Google Shape;3976;p29">
            <a:extLst>
              <a:ext uri="{FF2B5EF4-FFF2-40B4-BE49-F238E27FC236}">
                <a16:creationId xmlns:a16="http://schemas.microsoft.com/office/drawing/2014/main" id="{E962A25A-43B9-402E-957C-519DA70CF8D5}"/>
              </a:ext>
            </a:extLst>
          </p:cNvPr>
          <p:cNvSpPr txBox="1">
            <a:spLocks/>
          </p:cNvSpPr>
          <p:nvPr/>
        </p:nvSpPr>
        <p:spPr>
          <a:xfrm>
            <a:off x="2430767" y="1520083"/>
            <a:ext cx="2843827" cy="67124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en-US" sz="2800" i="1" dirty="0">
                <a:latin typeface="Titillium Web Light" panose="020B0604020202020204" charset="0"/>
              </a:rPr>
              <a:t>Sender</a:t>
            </a:r>
            <a:r>
              <a:rPr lang="en" sz="2800" i="1" dirty="0">
                <a:latin typeface="Titillium Web Light" panose="020B0604020202020204" charset="0"/>
              </a:rPr>
              <a:t> →</a:t>
            </a:r>
            <a:r>
              <a:rPr lang="en-US" sz="2800" i="1" dirty="0">
                <a:latin typeface="Titillium Web Light" panose="020B0604020202020204" charset="0"/>
              </a:rPr>
              <a:t> Receiver</a:t>
            </a:r>
          </a:p>
        </p:txBody>
      </p:sp>
      <p:sp>
        <p:nvSpPr>
          <p:cNvPr id="49" name="TextBox 48">
            <a:extLst>
              <a:ext uri="{FF2B5EF4-FFF2-40B4-BE49-F238E27FC236}">
                <a16:creationId xmlns:a16="http://schemas.microsoft.com/office/drawing/2014/main" id="{8714A2AC-C691-4994-B9A1-632893BD0EE4}"/>
              </a:ext>
            </a:extLst>
          </p:cNvPr>
          <p:cNvSpPr txBox="1"/>
          <p:nvPr/>
        </p:nvSpPr>
        <p:spPr>
          <a:xfrm>
            <a:off x="2576788" y="3278626"/>
            <a:ext cx="2436886" cy="307777"/>
          </a:xfrm>
          <a:prstGeom prst="rect">
            <a:avLst/>
          </a:prstGeom>
          <a:noFill/>
        </p:spPr>
        <p:txBody>
          <a:bodyPr wrap="none" rtlCol="0">
            <a:spAutoFit/>
          </a:bodyPr>
          <a:lstStyle/>
          <a:p>
            <a:r>
              <a:rPr lang="en-US" i="1" dirty="0">
                <a:latin typeface="Titillium Web" panose="020B0604020202020204" charset="0"/>
              </a:rPr>
              <a:t>S  p  e  n  c  e  r     K  </a:t>
            </a:r>
            <a:r>
              <a:rPr lang="en-US" i="1" dirty="0" err="1">
                <a:latin typeface="Titillium Web" panose="020B0604020202020204" charset="0"/>
              </a:rPr>
              <a:t>i</a:t>
            </a:r>
            <a:r>
              <a:rPr lang="en-US" i="1" dirty="0">
                <a:latin typeface="Titillium Web" panose="020B0604020202020204" charset="0"/>
              </a:rPr>
              <a:t>  m  b  a  l  </a:t>
            </a:r>
            <a:r>
              <a:rPr lang="en-US" i="1" dirty="0" err="1">
                <a:latin typeface="Titillium Web" panose="020B0604020202020204" charset="0"/>
              </a:rPr>
              <a:t>l</a:t>
            </a:r>
            <a:endParaRPr lang="en-US" i="1" dirty="0">
              <a:latin typeface="Titillium Web" panose="020B0604020202020204" charset="0"/>
            </a:endParaRPr>
          </a:p>
        </p:txBody>
      </p:sp>
    </p:spTree>
    <p:extLst>
      <p:ext uri="{BB962C8B-B14F-4D97-AF65-F5344CB8AC3E}">
        <p14:creationId xmlns:p14="http://schemas.microsoft.com/office/powerpoint/2010/main" val="2346729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3048688" y="2369801"/>
            <a:ext cx="4093369" cy="163341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solidFill>
                  <a:srgbClr val="D3EBD5"/>
                </a:solidFill>
                <a:latin typeface="Titillium Web Light" panose="020B0604020202020204" charset="0"/>
              </a:rPr>
              <a:t>SYMMETRIC</a:t>
            </a:r>
            <a:br>
              <a:rPr lang="en" sz="5400" dirty="0">
                <a:solidFill>
                  <a:srgbClr val="D3EBD5"/>
                </a:solidFill>
                <a:latin typeface="Titillium Web Light" panose="020B0604020202020204" charset="0"/>
              </a:rPr>
            </a:br>
            <a:r>
              <a:rPr lang="en" sz="5400" dirty="0">
                <a:solidFill>
                  <a:srgbClr val="D3EBD5"/>
                </a:solidFill>
                <a:latin typeface="Titillium Web Light" panose="020B0604020202020204" charset="0"/>
              </a:rPr>
              <a:t>ENCRYPTION</a:t>
            </a:r>
            <a:endParaRPr sz="5400" dirty="0">
              <a:solidFill>
                <a:srgbClr val="D3EBD5"/>
              </a:solidFill>
              <a:latin typeface="Titillium Web Light" panose="020B0604020202020204" charset="0"/>
            </a:endParaRPr>
          </a:p>
        </p:txBody>
      </p:sp>
      <p:sp>
        <p:nvSpPr>
          <p:cNvPr id="3878" name="Google Shape;3878;p19"/>
          <p:cNvSpPr txBox="1">
            <a:spLocks noGrp="1"/>
          </p:cNvSpPr>
          <p:nvPr>
            <p:ph type="subTitle" idx="4294967295"/>
          </p:nvPr>
        </p:nvSpPr>
        <p:spPr>
          <a:xfrm>
            <a:off x="3133014" y="3935401"/>
            <a:ext cx="2157413"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solidFill>
                  <a:srgbClr val="80BFB7"/>
                </a:solidFill>
              </a:rPr>
              <a:t>Confidentiality</a:t>
            </a:r>
            <a:endParaRPr dirty="0">
              <a:solidFill>
                <a:srgbClr val="80BFB7"/>
              </a:solidFill>
            </a:endParaRPr>
          </a:p>
        </p:txBody>
      </p:sp>
      <p:sp>
        <p:nvSpPr>
          <p:cNvPr id="3879" name="Google Shape;3879;p19"/>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2011275" y="703738"/>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057001">
            <a:off x="892483" y="1616446"/>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685799" y="2878750"/>
            <a:ext cx="569118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tillium Web Light" panose="020B0604020202020204" charset="0"/>
              </a:rPr>
              <a:t>1.</a:t>
            </a:r>
            <a:br>
              <a:rPr lang="en" dirty="0">
                <a:latin typeface="Titillium Web Light" panose="020B0604020202020204" charset="0"/>
              </a:rPr>
            </a:br>
            <a:r>
              <a:rPr lang="en" dirty="0">
                <a:latin typeface="Titillium Web Light" panose="020B0604020202020204" charset="0"/>
              </a:rPr>
              <a:t>CRYPTOGRAPHY SOLVES WHAT PROBLEMS?</a:t>
            </a:r>
            <a:endParaRPr dirty="0">
              <a:latin typeface="Titillium Web Light" panose="020B0604020202020204" charset="0"/>
            </a:endParaRPr>
          </a:p>
        </p:txBody>
      </p:sp>
      <p:sp>
        <p:nvSpPr>
          <p:cNvPr id="3859" name="Google Shape;3859;p16"/>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  ··-  ··</a:t>
            </a:r>
            <a:endParaRPr dirty="0"/>
          </a:p>
        </p:txBody>
      </p:sp>
      <p:sp>
        <p:nvSpPr>
          <p:cNvPr id="4" name="Google Shape;3858;p16">
            <a:extLst>
              <a:ext uri="{FF2B5EF4-FFF2-40B4-BE49-F238E27FC236}">
                <a16:creationId xmlns:a16="http://schemas.microsoft.com/office/drawing/2014/main" id="{97FEF397-DC16-46C8-87D5-EBD10918BD00}"/>
              </a:ext>
            </a:extLst>
          </p:cNvPr>
          <p:cNvSpPr txBox="1">
            <a:spLocks/>
          </p:cNvSpPr>
          <p:nvPr/>
        </p:nvSpPr>
        <p:spPr>
          <a:xfrm>
            <a:off x="4572000" y="375645"/>
            <a:ext cx="1804987"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9pPr>
          </a:lstStyle>
          <a:p>
            <a:r>
              <a:rPr lang="en-US" b="1" i="1" dirty="0">
                <a:solidFill>
                  <a:schemeClr val="tx2">
                    <a:lumMod val="90000"/>
                  </a:schemeClr>
                </a:solidFill>
                <a:latin typeface="Titillium Web Light" panose="020B0604020202020204" charset="0"/>
              </a:rPr>
              <a:t>WHY?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57"/>
        <p:cNvGrpSpPr/>
        <p:nvPr/>
      </p:nvGrpSpPr>
      <p:grpSpPr>
        <a:xfrm>
          <a:off x="0" y="0"/>
          <a:ext cx="0" cy="0"/>
          <a:chOff x="0" y="0"/>
          <a:chExt cx="0" cy="0"/>
        </a:xfrm>
      </p:grpSpPr>
      <p:sp>
        <p:nvSpPr>
          <p:cNvPr id="3958" name="Google Shape;3958;p27"/>
          <p:cNvSpPr txBox="1">
            <a:spLocks noGrp="1"/>
          </p:cNvSpPr>
          <p:nvPr>
            <p:ph type="ctrTitle" idx="4294967295"/>
          </p:nvPr>
        </p:nvSpPr>
        <p:spPr>
          <a:xfrm>
            <a:off x="685800" y="1723546"/>
            <a:ext cx="61032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latin typeface="Titillium Web" panose="020B0604020202020204" charset="0"/>
              </a:rPr>
              <a:t>SUBSTITUTION</a:t>
            </a:r>
            <a:endParaRPr sz="7200" dirty="0">
              <a:latin typeface="Titillium Web" panose="020B0604020202020204" charset="0"/>
            </a:endParaRPr>
          </a:p>
        </p:txBody>
      </p:sp>
      <p:sp>
        <p:nvSpPr>
          <p:cNvPr id="3959" name="Google Shape;3959;p27"/>
          <p:cNvSpPr txBox="1">
            <a:spLocks noGrp="1"/>
          </p:cNvSpPr>
          <p:nvPr>
            <p:ph type="subTitle" idx="4294967295"/>
          </p:nvPr>
        </p:nvSpPr>
        <p:spPr>
          <a:xfrm>
            <a:off x="685800" y="2995037"/>
            <a:ext cx="61032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200" dirty="0"/>
              <a:t>symbol replacement</a:t>
            </a:r>
            <a:endParaRPr sz="3200" dirty="0"/>
          </a:p>
        </p:txBody>
      </p:sp>
      <p:sp>
        <p:nvSpPr>
          <p:cNvPr id="3960" name="Google Shape;3960;p2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3093185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718300" y="2143050"/>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latin typeface="Titillium Web Light" panose="020B0604020202020204" charset="0"/>
              </a:rPr>
              <a:t>Plaintext → Ciphertext → Plaintext</a:t>
            </a:r>
            <a:endParaRPr sz="3200" dirty="0">
              <a:latin typeface="Titillium Web Light" panose="020B0604020202020204" charset="0"/>
            </a:endParaRPr>
          </a:p>
        </p:txBody>
      </p:sp>
      <p:sp>
        <p:nvSpPr>
          <p:cNvPr id="3977" name="Google Shape;3977;p29"/>
          <p:cNvSpPr/>
          <p:nvPr/>
        </p:nvSpPr>
        <p:spPr>
          <a:xfrm>
            <a:off x="718300" y="3432875"/>
            <a:ext cx="1562700" cy="953146"/>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8" name="Google Shape;3978;p29"/>
          <p:cNvSpPr/>
          <p:nvPr/>
        </p:nvSpPr>
        <p:spPr>
          <a:xfrm>
            <a:off x="5204800" y="3432875"/>
            <a:ext cx="1562700" cy="953146"/>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9" name="Google Shape;3979;p29"/>
          <p:cNvSpPr/>
          <p:nvPr/>
        </p:nvSpPr>
        <p:spPr>
          <a:xfrm>
            <a:off x="2961550" y="3432875"/>
            <a:ext cx="1562700" cy="953146"/>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Pigpen Cipher" panose="02000509000000000000" pitchFamily="49" charset="0"/>
                <a:ea typeface="Titillium Web Light"/>
                <a:cs typeface="Titillium Web Light"/>
                <a:sym typeface="Titillium Web Light"/>
              </a:rPr>
              <a:t>spencer</a:t>
            </a:r>
          </a:p>
          <a:p>
            <a:pPr marL="0" lvl="0" indent="0" algn="ctr" rtl="0">
              <a:spcBef>
                <a:spcPts val="0"/>
              </a:spcBef>
              <a:spcAft>
                <a:spcPts val="0"/>
              </a:spcAft>
              <a:buNone/>
            </a:pPr>
            <a:r>
              <a:rPr lang="en-US" sz="1800" dirty="0" err="1">
                <a:solidFill>
                  <a:srgbClr val="003B55"/>
                </a:solidFill>
                <a:latin typeface="Pigpen Cipher" panose="02000509000000000000" pitchFamily="49" charset="0"/>
                <a:ea typeface="Titillium Web Light"/>
                <a:cs typeface="Titillium Web Light"/>
                <a:sym typeface="Titillium Web Light"/>
              </a:rPr>
              <a:t>kimball</a:t>
            </a:r>
            <a:endParaRPr sz="1800" dirty="0">
              <a:solidFill>
                <a:srgbClr val="003B55"/>
              </a:solidFill>
              <a:latin typeface="Pigpen Cipher" panose="02000509000000000000" pitchFamily="49" charset="0"/>
              <a:ea typeface="Titillium Web Light"/>
              <a:cs typeface="Titillium Web Light"/>
              <a:sym typeface="Titillium Web Light"/>
            </a:endParaRPr>
          </a:p>
        </p:txBody>
      </p:sp>
      <p:cxnSp>
        <p:nvCxnSpPr>
          <p:cNvPr id="3980" name="Google Shape;3980;p29"/>
          <p:cNvCxnSpPr>
            <a:cxnSpLocks/>
            <a:stCxn id="3977" idx="3"/>
            <a:endCxn id="3979" idx="1"/>
          </p:cNvCxnSpPr>
          <p:nvPr/>
        </p:nvCxnSpPr>
        <p:spPr>
          <a:xfrm>
            <a:off x="2281000" y="3909448"/>
            <a:ext cx="680550" cy="0"/>
          </a:xfrm>
          <a:prstGeom prst="straightConnector1">
            <a:avLst/>
          </a:prstGeom>
          <a:noFill/>
          <a:ln w="38100" cap="flat" cmpd="sng">
            <a:solidFill>
              <a:srgbClr val="D3EBD5"/>
            </a:solidFill>
            <a:prstDash val="solid"/>
            <a:round/>
            <a:headEnd type="diamond" w="sm" len="sm"/>
            <a:tailEnd type="diamond" w="sm" len="sm"/>
          </a:ln>
        </p:spPr>
      </p:cxnSp>
      <p:cxnSp>
        <p:nvCxnSpPr>
          <p:cNvPr id="3981" name="Google Shape;3981;p29"/>
          <p:cNvCxnSpPr>
            <a:cxnSpLocks/>
            <a:stCxn id="3979" idx="3"/>
            <a:endCxn id="3978" idx="1"/>
          </p:cNvCxnSpPr>
          <p:nvPr/>
        </p:nvCxnSpPr>
        <p:spPr>
          <a:xfrm>
            <a:off x="4524250" y="3909448"/>
            <a:ext cx="680550" cy="0"/>
          </a:xfrm>
          <a:prstGeom prst="straightConnector1">
            <a:avLst/>
          </a:prstGeom>
          <a:noFill/>
          <a:ln w="38100" cap="flat" cmpd="sng">
            <a:solidFill>
              <a:srgbClr val="80BFB7"/>
            </a:solidFill>
            <a:prstDash val="solid"/>
            <a:round/>
            <a:headEnd type="diamond"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21</a:t>
            </a:fld>
            <a:endParaRPr/>
          </a:p>
        </p:txBody>
      </p:sp>
      <p:sp>
        <p:nvSpPr>
          <p:cNvPr id="9" name="TextBox 8">
            <a:extLst>
              <a:ext uri="{FF2B5EF4-FFF2-40B4-BE49-F238E27FC236}">
                <a16:creationId xmlns:a16="http://schemas.microsoft.com/office/drawing/2014/main" id="{11420D9D-1EEE-4CD5-ACEE-B0BFB65D6974}"/>
              </a:ext>
            </a:extLst>
          </p:cNvPr>
          <p:cNvSpPr txBox="1"/>
          <p:nvPr/>
        </p:nvSpPr>
        <p:spPr>
          <a:xfrm>
            <a:off x="6131650" y="431598"/>
            <a:ext cx="1190694" cy="307777"/>
          </a:xfrm>
          <a:prstGeom prst="rect">
            <a:avLst/>
          </a:prstGeom>
          <a:noFill/>
        </p:spPr>
        <p:txBody>
          <a:bodyPr wrap="square">
            <a:spAutoFit/>
          </a:bodyPr>
          <a:lstStyle/>
          <a:p>
            <a:r>
              <a:rPr lang="en-US" b="1" i="1" dirty="0">
                <a:solidFill>
                  <a:schemeClr val="tx2">
                    <a:lumMod val="75000"/>
                  </a:schemeClr>
                </a:solidFill>
                <a:latin typeface="Titillium Web Light" panose="020B0604020202020204" charset="0"/>
              </a:rPr>
              <a:t>Pig Pen</a:t>
            </a:r>
          </a:p>
        </p:txBody>
      </p:sp>
    </p:spTree>
    <p:extLst>
      <p:ext uri="{BB962C8B-B14F-4D97-AF65-F5344CB8AC3E}">
        <p14:creationId xmlns:p14="http://schemas.microsoft.com/office/powerpoint/2010/main" val="2893210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718300" y="2143050"/>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latin typeface="Titillium Web Light" panose="020B0604020202020204" charset="0"/>
              </a:rPr>
              <a:t>Plaintext → Ciphertext → Plaintext</a:t>
            </a:r>
            <a:endParaRPr sz="3200" dirty="0">
              <a:latin typeface="Titillium Web Light" panose="020B0604020202020204" charset="0"/>
            </a:endParaRPr>
          </a:p>
        </p:txBody>
      </p:sp>
      <p:sp>
        <p:nvSpPr>
          <p:cNvPr id="3977" name="Google Shape;3977;p29"/>
          <p:cNvSpPr/>
          <p:nvPr/>
        </p:nvSpPr>
        <p:spPr>
          <a:xfrm>
            <a:off x="718300" y="3432875"/>
            <a:ext cx="1562700" cy="953146"/>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8" name="Google Shape;3978;p29"/>
          <p:cNvSpPr/>
          <p:nvPr/>
        </p:nvSpPr>
        <p:spPr>
          <a:xfrm>
            <a:off x="5204800" y="3432875"/>
            <a:ext cx="1562700" cy="953146"/>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9" name="Google Shape;3979;p29"/>
          <p:cNvSpPr/>
          <p:nvPr/>
        </p:nvSpPr>
        <p:spPr>
          <a:xfrm>
            <a:off x="2961550" y="3432875"/>
            <a:ext cx="1562700" cy="953146"/>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Pigpen Cipher" panose="02000509000000000000" pitchFamily="49" charset="0"/>
                <a:ea typeface="Titillium Web Light"/>
                <a:cs typeface="Titillium Web Light"/>
                <a:sym typeface="Titillium Web Light"/>
              </a:rPr>
              <a:t>spencer</a:t>
            </a:r>
          </a:p>
          <a:p>
            <a:pPr marL="0" lvl="0" indent="0" algn="ctr" rtl="0">
              <a:spcBef>
                <a:spcPts val="0"/>
              </a:spcBef>
              <a:spcAft>
                <a:spcPts val="0"/>
              </a:spcAft>
              <a:buNone/>
            </a:pPr>
            <a:r>
              <a:rPr lang="en-US" sz="1800" dirty="0" err="1">
                <a:solidFill>
                  <a:srgbClr val="003B55"/>
                </a:solidFill>
                <a:latin typeface="Pigpen Cipher" panose="02000509000000000000" pitchFamily="49" charset="0"/>
                <a:ea typeface="Titillium Web Light"/>
                <a:cs typeface="Titillium Web Light"/>
                <a:sym typeface="Titillium Web Light"/>
              </a:rPr>
              <a:t>kimball</a:t>
            </a:r>
            <a:endParaRPr sz="1800" dirty="0">
              <a:solidFill>
                <a:srgbClr val="003B55"/>
              </a:solidFill>
              <a:latin typeface="Pigpen Cipher" panose="02000509000000000000" pitchFamily="49" charset="0"/>
              <a:ea typeface="Titillium Web Light"/>
              <a:cs typeface="Titillium Web Light"/>
              <a:sym typeface="Titillium Web Light"/>
            </a:endParaRPr>
          </a:p>
        </p:txBody>
      </p:sp>
      <p:cxnSp>
        <p:nvCxnSpPr>
          <p:cNvPr id="3980" name="Google Shape;3980;p29"/>
          <p:cNvCxnSpPr>
            <a:cxnSpLocks/>
            <a:stCxn id="3977" idx="3"/>
            <a:endCxn id="3979" idx="1"/>
          </p:cNvCxnSpPr>
          <p:nvPr/>
        </p:nvCxnSpPr>
        <p:spPr>
          <a:xfrm>
            <a:off x="2281000" y="3909448"/>
            <a:ext cx="680550" cy="0"/>
          </a:xfrm>
          <a:prstGeom prst="straightConnector1">
            <a:avLst/>
          </a:prstGeom>
          <a:noFill/>
          <a:ln w="38100" cap="flat" cmpd="sng">
            <a:solidFill>
              <a:srgbClr val="D3EBD5"/>
            </a:solidFill>
            <a:prstDash val="solid"/>
            <a:round/>
            <a:headEnd type="diamond" w="sm" len="sm"/>
            <a:tailEnd type="diamond" w="sm" len="sm"/>
          </a:ln>
        </p:spPr>
      </p:cxnSp>
      <p:cxnSp>
        <p:nvCxnSpPr>
          <p:cNvPr id="3981" name="Google Shape;3981;p29"/>
          <p:cNvCxnSpPr>
            <a:cxnSpLocks/>
            <a:stCxn id="3979" idx="3"/>
            <a:endCxn id="3978" idx="1"/>
          </p:cNvCxnSpPr>
          <p:nvPr/>
        </p:nvCxnSpPr>
        <p:spPr>
          <a:xfrm>
            <a:off x="4524250" y="3909448"/>
            <a:ext cx="680550" cy="0"/>
          </a:xfrm>
          <a:prstGeom prst="straightConnector1">
            <a:avLst/>
          </a:prstGeom>
          <a:noFill/>
          <a:ln w="38100" cap="flat" cmpd="sng">
            <a:solidFill>
              <a:srgbClr val="80BFB7"/>
            </a:solidFill>
            <a:prstDash val="solid"/>
            <a:round/>
            <a:headEnd type="diamond"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22</a:t>
            </a:fld>
            <a:endParaRPr/>
          </a:p>
        </p:txBody>
      </p:sp>
      <p:sp>
        <p:nvSpPr>
          <p:cNvPr id="9" name="TextBox 8">
            <a:extLst>
              <a:ext uri="{FF2B5EF4-FFF2-40B4-BE49-F238E27FC236}">
                <a16:creationId xmlns:a16="http://schemas.microsoft.com/office/drawing/2014/main" id="{11420D9D-1EEE-4CD5-ACEE-B0BFB65D6974}"/>
              </a:ext>
            </a:extLst>
          </p:cNvPr>
          <p:cNvSpPr txBox="1"/>
          <p:nvPr/>
        </p:nvSpPr>
        <p:spPr>
          <a:xfrm>
            <a:off x="6131650" y="431598"/>
            <a:ext cx="1190694" cy="523220"/>
          </a:xfrm>
          <a:prstGeom prst="rect">
            <a:avLst/>
          </a:prstGeom>
          <a:noFill/>
        </p:spPr>
        <p:txBody>
          <a:bodyPr wrap="square">
            <a:spAutoFit/>
          </a:bodyPr>
          <a:lstStyle/>
          <a:p>
            <a:r>
              <a:rPr lang="en-US" b="1" i="1" dirty="0">
                <a:solidFill>
                  <a:schemeClr val="tx2">
                    <a:lumMod val="90000"/>
                  </a:schemeClr>
                </a:solidFill>
                <a:latin typeface="Titillium Web Light" panose="020B0604020202020204" charset="0"/>
              </a:rPr>
              <a:t>Pig Pen</a:t>
            </a:r>
          </a:p>
          <a:p>
            <a:r>
              <a:rPr lang="en-US" b="1" i="1" dirty="0">
                <a:solidFill>
                  <a:schemeClr val="tx2">
                    <a:lumMod val="75000"/>
                  </a:schemeClr>
                </a:solidFill>
                <a:latin typeface="Titillium Web Light" panose="020B0604020202020204" charset="0"/>
              </a:rPr>
              <a:t>key: (diagram)</a:t>
            </a:r>
          </a:p>
        </p:txBody>
      </p:sp>
      <p:pic>
        <p:nvPicPr>
          <p:cNvPr id="3" name="Graphic 2">
            <a:extLst>
              <a:ext uri="{FF2B5EF4-FFF2-40B4-BE49-F238E27FC236}">
                <a16:creationId xmlns:a16="http://schemas.microsoft.com/office/drawing/2014/main" id="{F664491E-3856-47F7-BAF4-C70EF51D91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60588" y="231814"/>
            <a:ext cx="1938262" cy="1938262"/>
          </a:xfrm>
          <a:prstGeom prst="rect">
            <a:avLst/>
          </a:prstGeom>
        </p:spPr>
      </p:pic>
      <p:sp>
        <p:nvSpPr>
          <p:cNvPr id="6" name="TextBox 5">
            <a:extLst>
              <a:ext uri="{FF2B5EF4-FFF2-40B4-BE49-F238E27FC236}">
                <a16:creationId xmlns:a16="http://schemas.microsoft.com/office/drawing/2014/main" id="{7B9BE7CE-7B41-44E3-92C0-7AD4A7B8A26B}"/>
              </a:ext>
            </a:extLst>
          </p:cNvPr>
          <p:cNvSpPr txBox="1"/>
          <p:nvPr/>
        </p:nvSpPr>
        <p:spPr>
          <a:xfrm rot="17762745">
            <a:off x="2143419" y="3271446"/>
            <a:ext cx="955711" cy="400110"/>
          </a:xfrm>
          <a:prstGeom prst="rect">
            <a:avLst/>
          </a:prstGeom>
          <a:noFill/>
        </p:spPr>
        <p:txBody>
          <a:bodyPr wrap="none" rtlCol="0">
            <a:spAutoFit/>
          </a:bodyPr>
          <a:lstStyle/>
          <a:p>
            <a:r>
              <a:rPr lang="en-US" sz="2000" i="1" dirty="0">
                <a:latin typeface="Titillium Web" panose="020B0604020202020204" charset="0"/>
              </a:rPr>
              <a:t>Encrypt</a:t>
            </a:r>
          </a:p>
        </p:txBody>
      </p:sp>
      <p:sp>
        <p:nvSpPr>
          <p:cNvPr id="15" name="TextBox 14">
            <a:extLst>
              <a:ext uri="{FF2B5EF4-FFF2-40B4-BE49-F238E27FC236}">
                <a16:creationId xmlns:a16="http://schemas.microsoft.com/office/drawing/2014/main" id="{8076BFD8-66F7-4048-B226-C78439032AAB}"/>
              </a:ext>
            </a:extLst>
          </p:cNvPr>
          <p:cNvSpPr txBox="1"/>
          <p:nvPr/>
        </p:nvSpPr>
        <p:spPr>
          <a:xfrm rot="17752165">
            <a:off x="4378654" y="3278251"/>
            <a:ext cx="971741" cy="400110"/>
          </a:xfrm>
          <a:prstGeom prst="rect">
            <a:avLst/>
          </a:prstGeom>
          <a:noFill/>
        </p:spPr>
        <p:txBody>
          <a:bodyPr wrap="none" rtlCol="0">
            <a:spAutoFit/>
          </a:bodyPr>
          <a:lstStyle/>
          <a:p>
            <a:r>
              <a:rPr lang="en-US" sz="2000" i="1" dirty="0">
                <a:latin typeface="Titillium Web" panose="020B0604020202020204" charset="0"/>
              </a:rPr>
              <a:t>Decrypt</a:t>
            </a:r>
          </a:p>
        </p:txBody>
      </p:sp>
    </p:spTree>
    <p:extLst>
      <p:ext uri="{BB962C8B-B14F-4D97-AF65-F5344CB8AC3E}">
        <p14:creationId xmlns:p14="http://schemas.microsoft.com/office/powerpoint/2010/main" val="50046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718300" y="784501"/>
            <a:ext cx="6761100" cy="69787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latin typeface="Titillium Web Light" panose="020B0604020202020204" charset="0"/>
              </a:rPr>
              <a:t>Plaintext → Ciphertext → Plaintext</a:t>
            </a:r>
            <a:endParaRPr sz="3200" dirty="0">
              <a:latin typeface="Titillium Web Light" panose="020B0604020202020204" charset="0"/>
            </a:endParaRPr>
          </a:p>
        </p:txBody>
      </p:sp>
      <p:sp>
        <p:nvSpPr>
          <p:cNvPr id="3977" name="Google Shape;3977;p29"/>
          <p:cNvSpPr/>
          <p:nvPr/>
        </p:nvSpPr>
        <p:spPr>
          <a:xfrm>
            <a:off x="863800" y="1596773"/>
            <a:ext cx="1562700" cy="822577"/>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8" name="Google Shape;3978;p29"/>
          <p:cNvSpPr/>
          <p:nvPr/>
        </p:nvSpPr>
        <p:spPr>
          <a:xfrm>
            <a:off x="5350300" y="1596775"/>
            <a:ext cx="1562700" cy="822577"/>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9" name="Google Shape;3979;p29"/>
          <p:cNvSpPr/>
          <p:nvPr/>
        </p:nvSpPr>
        <p:spPr>
          <a:xfrm>
            <a:off x="3107050" y="1596776"/>
            <a:ext cx="1562700" cy="822577"/>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err="1">
                <a:solidFill>
                  <a:srgbClr val="003B55"/>
                </a:solidFill>
                <a:latin typeface="Titillium Web Light"/>
                <a:ea typeface="Titillium Web Light"/>
                <a:cs typeface="Titillium Web Light"/>
                <a:sym typeface="Titillium Web Light"/>
              </a:rPr>
              <a:t>Fcrapre</a:t>
            </a:r>
            <a:r>
              <a:rPr lang="en-US" sz="1800" dirty="0">
                <a:solidFill>
                  <a:srgbClr val="003B55"/>
                </a:solidFill>
                <a:latin typeface="Titillium Web Light"/>
                <a:ea typeface="Titillium Web Light"/>
                <a:cs typeface="Titillium Web Light"/>
                <a:sym typeface="Titillium Web Light"/>
              </a:rPr>
              <a:t> </a:t>
            </a:r>
            <a:r>
              <a:rPr lang="en-US" sz="1800" dirty="0" err="1">
                <a:solidFill>
                  <a:srgbClr val="003B55"/>
                </a:solidFill>
                <a:latin typeface="Titillium Web Light"/>
                <a:ea typeface="Titillium Web Light"/>
                <a:cs typeface="Titillium Web Light"/>
                <a:sym typeface="Titillium Web Light"/>
              </a:rPr>
              <a:t>Xvzonyy</a:t>
            </a:r>
            <a:endParaRPr sz="1800" dirty="0">
              <a:solidFill>
                <a:srgbClr val="003B55"/>
              </a:solidFill>
              <a:latin typeface="Titillium Web Light"/>
              <a:ea typeface="Titillium Web Light"/>
              <a:cs typeface="Titillium Web Light"/>
              <a:sym typeface="Titillium Web Light"/>
            </a:endParaRPr>
          </a:p>
        </p:txBody>
      </p:sp>
      <p:cxnSp>
        <p:nvCxnSpPr>
          <p:cNvPr id="3980" name="Google Shape;3980;p29"/>
          <p:cNvCxnSpPr>
            <a:cxnSpLocks/>
          </p:cNvCxnSpPr>
          <p:nvPr/>
        </p:nvCxnSpPr>
        <p:spPr>
          <a:xfrm>
            <a:off x="2426500" y="3789470"/>
            <a:ext cx="556924" cy="0"/>
          </a:xfrm>
          <a:prstGeom prst="straightConnector1">
            <a:avLst/>
          </a:prstGeom>
          <a:noFill/>
          <a:ln w="38100" cap="flat" cmpd="sng">
            <a:solidFill>
              <a:srgbClr val="D3EBD5"/>
            </a:solidFill>
            <a:prstDash val="solid"/>
            <a:round/>
            <a:headEnd type="diamond" w="sm" len="sm"/>
            <a:tailEnd type="diamond" w="sm" len="sm"/>
          </a:ln>
        </p:spPr>
      </p:cxnSp>
      <p:cxnSp>
        <p:nvCxnSpPr>
          <p:cNvPr id="3981" name="Google Shape;3981;p29"/>
          <p:cNvCxnSpPr>
            <a:cxnSpLocks/>
          </p:cNvCxnSpPr>
          <p:nvPr/>
        </p:nvCxnSpPr>
        <p:spPr>
          <a:xfrm flipV="1">
            <a:off x="4669750" y="3790501"/>
            <a:ext cx="537681" cy="1"/>
          </a:xfrm>
          <a:prstGeom prst="straightConnector1">
            <a:avLst/>
          </a:prstGeom>
          <a:noFill/>
          <a:ln w="38100" cap="flat" cmpd="sng">
            <a:solidFill>
              <a:srgbClr val="80BFB7"/>
            </a:solidFill>
            <a:prstDash val="solid"/>
            <a:round/>
            <a:headEnd type="diamond"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23</a:t>
            </a:fld>
            <a:endParaRPr/>
          </a:p>
        </p:txBody>
      </p:sp>
      <p:sp>
        <p:nvSpPr>
          <p:cNvPr id="9" name="TextBox 8">
            <a:extLst>
              <a:ext uri="{FF2B5EF4-FFF2-40B4-BE49-F238E27FC236}">
                <a16:creationId xmlns:a16="http://schemas.microsoft.com/office/drawing/2014/main" id="{ACC64A8D-4735-4740-AC5E-DD2F83E45EFC}"/>
              </a:ext>
            </a:extLst>
          </p:cNvPr>
          <p:cNvSpPr txBox="1"/>
          <p:nvPr/>
        </p:nvSpPr>
        <p:spPr>
          <a:xfrm>
            <a:off x="6131650" y="431598"/>
            <a:ext cx="1347750" cy="307777"/>
          </a:xfrm>
          <a:prstGeom prst="rect">
            <a:avLst/>
          </a:prstGeom>
          <a:noFill/>
        </p:spPr>
        <p:txBody>
          <a:bodyPr wrap="square">
            <a:spAutoFit/>
          </a:bodyPr>
          <a:lstStyle/>
          <a:p>
            <a:r>
              <a:rPr lang="en-US" b="1" i="1" dirty="0">
                <a:solidFill>
                  <a:schemeClr val="tx2">
                    <a:lumMod val="75000"/>
                  </a:schemeClr>
                </a:solidFill>
                <a:latin typeface="Titillium Web Light" panose="020B0604020202020204" charset="0"/>
              </a:rPr>
              <a:t>rot13 (Caesar)</a:t>
            </a:r>
          </a:p>
        </p:txBody>
      </p:sp>
      <p:sp>
        <p:nvSpPr>
          <p:cNvPr id="10" name="Google Shape;3977;p29">
            <a:extLst>
              <a:ext uri="{FF2B5EF4-FFF2-40B4-BE49-F238E27FC236}">
                <a16:creationId xmlns:a16="http://schemas.microsoft.com/office/drawing/2014/main" id="{DD785A36-D268-454E-BA54-2870EF763DC5}"/>
              </a:ext>
            </a:extLst>
          </p:cNvPr>
          <p:cNvSpPr/>
          <p:nvPr/>
        </p:nvSpPr>
        <p:spPr>
          <a:xfrm>
            <a:off x="863800" y="3014421"/>
            <a:ext cx="1562700" cy="1389702"/>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53 70 65 6e 63 65 72</a:t>
            </a:r>
          </a:p>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4b 69 6d 62 61 6c </a:t>
            </a:r>
            <a:r>
              <a:rPr lang="en-US" sz="1800" dirty="0" err="1">
                <a:solidFill>
                  <a:srgbClr val="003B55"/>
                </a:solidFill>
                <a:latin typeface="Titillium Web Light"/>
                <a:ea typeface="Titillium Web Light"/>
                <a:cs typeface="Titillium Web Light"/>
                <a:sym typeface="Titillium Web Light"/>
              </a:rPr>
              <a:t>6c</a:t>
            </a:r>
            <a:endParaRPr sz="1800" dirty="0">
              <a:solidFill>
                <a:srgbClr val="003B55"/>
              </a:solidFill>
              <a:latin typeface="Titillium Web Light"/>
              <a:ea typeface="Titillium Web Light"/>
              <a:cs typeface="Titillium Web Light"/>
              <a:sym typeface="Titillium Web Light"/>
            </a:endParaRPr>
          </a:p>
        </p:txBody>
      </p:sp>
      <p:sp>
        <p:nvSpPr>
          <p:cNvPr id="11" name="Google Shape;3978;p29">
            <a:extLst>
              <a:ext uri="{FF2B5EF4-FFF2-40B4-BE49-F238E27FC236}">
                <a16:creationId xmlns:a16="http://schemas.microsoft.com/office/drawing/2014/main" id="{93529782-3355-4B62-9764-CB11B113F632}"/>
              </a:ext>
            </a:extLst>
          </p:cNvPr>
          <p:cNvSpPr/>
          <p:nvPr/>
        </p:nvSpPr>
        <p:spPr>
          <a:xfrm>
            <a:off x="5350300" y="3014421"/>
            <a:ext cx="1562700" cy="1389696"/>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53 70 65 6e 63 65 72</a:t>
            </a:r>
          </a:p>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4b 69 6d 62 61 6c 6c</a:t>
            </a:r>
            <a:endParaRPr sz="1800" dirty="0">
              <a:solidFill>
                <a:srgbClr val="003B55"/>
              </a:solidFill>
              <a:latin typeface="Titillium Web Light"/>
              <a:ea typeface="Titillium Web Light"/>
              <a:cs typeface="Titillium Web Light"/>
              <a:sym typeface="Titillium Web Light"/>
            </a:endParaRPr>
          </a:p>
        </p:txBody>
      </p:sp>
      <p:sp>
        <p:nvSpPr>
          <p:cNvPr id="12" name="Google Shape;3979;p29">
            <a:extLst>
              <a:ext uri="{FF2B5EF4-FFF2-40B4-BE49-F238E27FC236}">
                <a16:creationId xmlns:a16="http://schemas.microsoft.com/office/drawing/2014/main" id="{CE5E3DC9-FCC3-4AE9-9988-049838E59C3C}"/>
              </a:ext>
            </a:extLst>
          </p:cNvPr>
          <p:cNvSpPr/>
          <p:nvPr/>
        </p:nvSpPr>
        <p:spPr>
          <a:xfrm>
            <a:off x="3107050" y="3014421"/>
            <a:ext cx="1562700" cy="1389701"/>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46 63 72 61 70 72 65</a:t>
            </a:r>
          </a:p>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58 76 7a 6f 6e 79 79</a:t>
            </a:r>
            <a:endParaRPr sz="1800" dirty="0">
              <a:solidFill>
                <a:srgbClr val="003B55"/>
              </a:solidFill>
              <a:latin typeface="Titillium Web Light"/>
              <a:ea typeface="Titillium Web Light"/>
              <a:cs typeface="Titillium Web Light"/>
              <a:sym typeface="Titillium Web Light"/>
            </a:endParaRPr>
          </a:p>
        </p:txBody>
      </p:sp>
    </p:spTree>
    <p:extLst>
      <p:ext uri="{BB962C8B-B14F-4D97-AF65-F5344CB8AC3E}">
        <p14:creationId xmlns:p14="http://schemas.microsoft.com/office/powerpoint/2010/main" val="2483616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718300" y="784501"/>
            <a:ext cx="6761100" cy="69787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latin typeface="Titillium Web Light" panose="020B0604020202020204" charset="0"/>
              </a:rPr>
              <a:t>Plaintext → Ciphertext → Plaintext</a:t>
            </a:r>
            <a:endParaRPr sz="3200" dirty="0">
              <a:latin typeface="Titillium Web Light" panose="020B0604020202020204" charset="0"/>
            </a:endParaRPr>
          </a:p>
        </p:txBody>
      </p:sp>
      <p:sp>
        <p:nvSpPr>
          <p:cNvPr id="3977" name="Google Shape;3977;p29"/>
          <p:cNvSpPr/>
          <p:nvPr/>
        </p:nvSpPr>
        <p:spPr>
          <a:xfrm>
            <a:off x="863800" y="1596773"/>
            <a:ext cx="1562700" cy="822577"/>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8" name="Google Shape;3978;p29"/>
          <p:cNvSpPr/>
          <p:nvPr/>
        </p:nvSpPr>
        <p:spPr>
          <a:xfrm>
            <a:off x="5350300" y="1596775"/>
            <a:ext cx="1562700" cy="822577"/>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9" name="Google Shape;3979;p29"/>
          <p:cNvSpPr/>
          <p:nvPr/>
        </p:nvSpPr>
        <p:spPr>
          <a:xfrm>
            <a:off x="3107050" y="1596776"/>
            <a:ext cx="1562700" cy="822577"/>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err="1">
                <a:solidFill>
                  <a:srgbClr val="003B55"/>
                </a:solidFill>
                <a:latin typeface="Titillium Web Light"/>
                <a:ea typeface="Titillium Web Light"/>
                <a:cs typeface="Titillium Web Light"/>
                <a:sym typeface="Titillium Web Light"/>
              </a:rPr>
              <a:t>Fcrapre</a:t>
            </a:r>
            <a:r>
              <a:rPr lang="en-US" sz="1800" dirty="0">
                <a:solidFill>
                  <a:srgbClr val="003B55"/>
                </a:solidFill>
                <a:latin typeface="Titillium Web Light"/>
                <a:ea typeface="Titillium Web Light"/>
                <a:cs typeface="Titillium Web Light"/>
                <a:sym typeface="Titillium Web Light"/>
              </a:rPr>
              <a:t> </a:t>
            </a:r>
            <a:r>
              <a:rPr lang="en-US" sz="1800" dirty="0" err="1">
                <a:solidFill>
                  <a:srgbClr val="003B55"/>
                </a:solidFill>
                <a:latin typeface="Titillium Web Light"/>
                <a:ea typeface="Titillium Web Light"/>
                <a:cs typeface="Titillium Web Light"/>
                <a:sym typeface="Titillium Web Light"/>
              </a:rPr>
              <a:t>Xvzonyy</a:t>
            </a:r>
            <a:endParaRPr sz="1800" dirty="0">
              <a:solidFill>
                <a:srgbClr val="003B55"/>
              </a:solidFill>
              <a:latin typeface="Titillium Web Light"/>
              <a:ea typeface="Titillium Web Light"/>
              <a:cs typeface="Titillium Web Light"/>
              <a:sym typeface="Titillium Web Light"/>
            </a:endParaRPr>
          </a:p>
        </p:txBody>
      </p:sp>
      <p:cxnSp>
        <p:nvCxnSpPr>
          <p:cNvPr id="3980" name="Google Shape;3980;p29"/>
          <p:cNvCxnSpPr>
            <a:cxnSpLocks/>
          </p:cNvCxnSpPr>
          <p:nvPr/>
        </p:nvCxnSpPr>
        <p:spPr>
          <a:xfrm>
            <a:off x="2426500" y="3789470"/>
            <a:ext cx="556924" cy="0"/>
          </a:xfrm>
          <a:prstGeom prst="straightConnector1">
            <a:avLst/>
          </a:prstGeom>
          <a:noFill/>
          <a:ln w="38100" cap="flat" cmpd="sng">
            <a:solidFill>
              <a:srgbClr val="D3EBD5"/>
            </a:solidFill>
            <a:prstDash val="solid"/>
            <a:round/>
            <a:headEnd type="diamond" w="sm" len="sm"/>
            <a:tailEnd type="diamond" w="sm" len="sm"/>
          </a:ln>
        </p:spPr>
      </p:cxnSp>
      <p:cxnSp>
        <p:nvCxnSpPr>
          <p:cNvPr id="3981" name="Google Shape;3981;p29"/>
          <p:cNvCxnSpPr>
            <a:cxnSpLocks/>
          </p:cNvCxnSpPr>
          <p:nvPr/>
        </p:nvCxnSpPr>
        <p:spPr>
          <a:xfrm flipV="1">
            <a:off x="4669750" y="3790501"/>
            <a:ext cx="537681" cy="1"/>
          </a:xfrm>
          <a:prstGeom prst="straightConnector1">
            <a:avLst/>
          </a:prstGeom>
          <a:noFill/>
          <a:ln w="38100" cap="flat" cmpd="sng">
            <a:solidFill>
              <a:srgbClr val="80BFB7"/>
            </a:solidFill>
            <a:prstDash val="solid"/>
            <a:round/>
            <a:headEnd type="diamond"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24</a:t>
            </a:fld>
            <a:endParaRPr/>
          </a:p>
        </p:txBody>
      </p:sp>
      <p:sp>
        <p:nvSpPr>
          <p:cNvPr id="9" name="TextBox 8">
            <a:extLst>
              <a:ext uri="{FF2B5EF4-FFF2-40B4-BE49-F238E27FC236}">
                <a16:creationId xmlns:a16="http://schemas.microsoft.com/office/drawing/2014/main" id="{ACC64A8D-4735-4740-AC5E-DD2F83E45EFC}"/>
              </a:ext>
            </a:extLst>
          </p:cNvPr>
          <p:cNvSpPr txBox="1"/>
          <p:nvPr/>
        </p:nvSpPr>
        <p:spPr>
          <a:xfrm>
            <a:off x="6131650" y="431598"/>
            <a:ext cx="1347750" cy="523220"/>
          </a:xfrm>
          <a:prstGeom prst="rect">
            <a:avLst/>
          </a:prstGeom>
          <a:noFill/>
        </p:spPr>
        <p:txBody>
          <a:bodyPr wrap="square">
            <a:spAutoFit/>
          </a:bodyPr>
          <a:lstStyle/>
          <a:p>
            <a:r>
              <a:rPr lang="en-US" b="1" i="1" dirty="0">
                <a:solidFill>
                  <a:schemeClr val="tx2">
                    <a:lumMod val="90000"/>
                  </a:schemeClr>
                </a:solidFill>
                <a:latin typeface="Titillium Web Light" panose="020B0604020202020204" charset="0"/>
              </a:rPr>
              <a:t>rot13 (Caesar)</a:t>
            </a:r>
          </a:p>
          <a:p>
            <a:r>
              <a:rPr lang="en-US" b="1" i="1" dirty="0">
                <a:solidFill>
                  <a:schemeClr val="tx2">
                    <a:lumMod val="75000"/>
                  </a:schemeClr>
                </a:solidFill>
                <a:latin typeface="Titillium Web Light" panose="020B0604020202020204" charset="0"/>
              </a:rPr>
              <a:t>key: 13</a:t>
            </a:r>
          </a:p>
        </p:txBody>
      </p:sp>
      <p:sp>
        <p:nvSpPr>
          <p:cNvPr id="10" name="Google Shape;3977;p29">
            <a:extLst>
              <a:ext uri="{FF2B5EF4-FFF2-40B4-BE49-F238E27FC236}">
                <a16:creationId xmlns:a16="http://schemas.microsoft.com/office/drawing/2014/main" id="{DD785A36-D268-454E-BA54-2870EF763DC5}"/>
              </a:ext>
            </a:extLst>
          </p:cNvPr>
          <p:cNvSpPr/>
          <p:nvPr/>
        </p:nvSpPr>
        <p:spPr>
          <a:xfrm>
            <a:off x="863800" y="3014421"/>
            <a:ext cx="1562700" cy="1389702"/>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53 70 65 6e 63 65 72</a:t>
            </a:r>
          </a:p>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4b 69 6d 62 61 6c </a:t>
            </a:r>
            <a:r>
              <a:rPr lang="en-US" sz="1800" dirty="0" err="1">
                <a:solidFill>
                  <a:srgbClr val="003B55"/>
                </a:solidFill>
                <a:latin typeface="Titillium Web Light"/>
                <a:ea typeface="Titillium Web Light"/>
                <a:cs typeface="Titillium Web Light"/>
                <a:sym typeface="Titillium Web Light"/>
              </a:rPr>
              <a:t>6c</a:t>
            </a:r>
            <a:endParaRPr sz="1800" dirty="0">
              <a:solidFill>
                <a:srgbClr val="003B55"/>
              </a:solidFill>
              <a:latin typeface="Titillium Web Light"/>
              <a:ea typeface="Titillium Web Light"/>
              <a:cs typeface="Titillium Web Light"/>
              <a:sym typeface="Titillium Web Light"/>
            </a:endParaRPr>
          </a:p>
        </p:txBody>
      </p:sp>
      <p:sp>
        <p:nvSpPr>
          <p:cNvPr id="11" name="Google Shape;3978;p29">
            <a:extLst>
              <a:ext uri="{FF2B5EF4-FFF2-40B4-BE49-F238E27FC236}">
                <a16:creationId xmlns:a16="http://schemas.microsoft.com/office/drawing/2014/main" id="{93529782-3355-4B62-9764-CB11B113F632}"/>
              </a:ext>
            </a:extLst>
          </p:cNvPr>
          <p:cNvSpPr/>
          <p:nvPr/>
        </p:nvSpPr>
        <p:spPr>
          <a:xfrm>
            <a:off x="5350300" y="3014421"/>
            <a:ext cx="1562700" cy="1389696"/>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53 70 65 6e 63 65 72</a:t>
            </a:r>
          </a:p>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4b 69 6d 62 61 6c 6c</a:t>
            </a:r>
            <a:endParaRPr sz="1800" dirty="0">
              <a:solidFill>
                <a:srgbClr val="003B55"/>
              </a:solidFill>
              <a:latin typeface="Titillium Web Light"/>
              <a:ea typeface="Titillium Web Light"/>
              <a:cs typeface="Titillium Web Light"/>
              <a:sym typeface="Titillium Web Light"/>
            </a:endParaRPr>
          </a:p>
        </p:txBody>
      </p:sp>
      <p:sp>
        <p:nvSpPr>
          <p:cNvPr id="12" name="Google Shape;3979;p29">
            <a:extLst>
              <a:ext uri="{FF2B5EF4-FFF2-40B4-BE49-F238E27FC236}">
                <a16:creationId xmlns:a16="http://schemas.microsoft.com/office/drawing/2014/main" id="{CE5E3DC9-FCC3-4AE9-9988-049838E59C3C}"/>
              </a:ext>
            </a:extLst>
          </p:cNvPr>
          <p:cNvSpPr/>
          <p:nvPr/>
        </p:nvSpPr>
        <p:spPr>
          <a:xfrm>
            <a:off x="3107050" y="3014421"/>
            <a:ext cx="1562700" cy="1389701"/>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46 63 72 61 70 72 65</a:t>
            </a:r>
          </a:p>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58 76 7a 6f 6e 79 79</a:t>
            </a:r>
            <a:endParaRPr sz="1800" dirty="0">
              <a:solidFill>
                <a:srgbClr val="003B55"/>
              </a:solidFill>
              <a:latin typeface="Titillium Web Light"/>
              <a:ea typeface="Titillium Web Light"/>
              <a:cs typeface="Titillium Web Light"/>
              <a:sym typeface="Titillium Web Light"/>
            </a:endParaRPr>
          </a:p>
        </p:txBody>
      </p:sp>
      <p:sp>
        <p:nvSpPr>
          <p:cNvPr id="32" name="TextBox 31">
            <a:extLst>
              <a:ext uri="{FF2B5EF4-FFF2-40B4-BE49-F238E27FC236}">
                <a16:creationId xmlns:a16="http://schemas.microsoft.com/office/drawing/2014/main" id="{4D15393D-C688-4817-B298-EFD95BA158EE}"/>
              </a:ext>
            </a:extLst>
          </p:cNvPr>
          <p:cNvSpPr txBox="1"/>
          <p:nvPr/>
        </p:nvSpPr>
        <p:spPr>
          <a:xfrm rot="17762745">
            <a:off x="2290035" y="3110200"/>
            <a:ext cx="955711" cy="400110"/>
          </a:xfrm>
          <a:prstGeom prst="rect">
            <a:avLst/>
          </a:prstGeom>
          <a:noFill/>
        </p:spPr>
        <p:txBody>
          <a:bodyPr wrap="none" rtlCol="0">
            <a:spAutoFit/>
          </a:bodyPr>
          <a:lstStyle/>
          <a:p>
            <a:r>
              <a:rPr lang="en-US" sz="2000" i="1" dirty="0">
                <a:latin typeface="Titillium Web" panose="020B0604020202020204" charset="0"/>
              </a:rPr>
              <a:t>Encrypt</a:t>
            </a:r>
          </a:p>
        </p:txBody>
      </p:sp>
      <p:sp>
        <p:nvSpPr>
          <p:cNvPr id="33" name="TextBox 32">
            <a:extLst>
              <a:ext uri="{FF2B5EF4-FFF2-40B4-BE49-F238E27FC236}">
                <a16:creationId xmlns:a16="http://schemas.microsoft.com/office/drawing/2014/main" id="{9C385750-5309-43C2-B97D-82E4179AC596}"/>
              </a:ext>
            </a:extLst>
          </p:cNvPr>
          <p:cNvSpPr txBox="1"/>
          <p:nvPr/>
        </p:nvSpPr>
        <p:spPr>
          <a:xfrm rot="17752165">
            <a:off x="4521498" y="3117501"/>
            <a:ext cx="971741" cy="400110"/>
          </a:xfrm>
          <a:prstGeom prst="rect">
            <a:avLst/>
          </a:prstGeom>
          <a:noFill/>
        </p:spPr>
        <p:txBody>
          <a:bodyPr wrap="none" rtlCol="0">
            <a:spAutoFit/>
          </a:bodyPr>
          <a:lstStyle/>
          <a:p>
            <a:r>
              <a:rPr lang="en-US" sz="2000" i="1" dirty="0">
                <a:latin typeface="Titillium Web" panose="020B0604020202020204" charset="0"/>
              </a:rPr>
              <a:t>Decrypt</a:t>
            </a:r>
          </a:p>
        </p:txBody>
      </p:sp>
      <p:sp>
        <p:nvSpPr>
          <p:cNvPr id="2" name="TextBox 1">
            <a:extLst>
              <a:ext uri="{FF2B5EF4-FFF2-40B4-BE49-F238E27FC236}">
                <a16:creationId xmlns:a16="http://schemas.microsoft.com/office/drawing/2014/main" id="{70896853-27BD-4EC3-9040-FC7E318546A3}"/>
              </a:ext>
            </a:extLst>
          </p:cNvPr>
          <p:cNvSpPr txBox="1"/>
          <p:nvPr/>
        </p:nvSpPr>
        <p:spPr>
          <a:xfrm>
            <a:off x="2889568" y="239240"/>
            <a:ext cx="1997663" cy="646331"/>
          </a:xfrm>
          <a:prstGeom prst="rect">
            <a:avLst/>
          </a:prstGeom>
          <a:noFill/>
        </p:spPr>
        <p:txBody>
          <a:bodyPr wrap="none" rtlCol="0">
            <a:spAutoFit/>
          </a:bodyPr>
          <a:lstStyle/>
          <a:p>
            <a:r>
              <a:rPr lang="en-US" sz="1800" dirty="0">
                <a:latin typeface="Lucida Console" panose="020B0609040504020204" pitchFamily="49" charset="0"/>
              </a:rPr>
              <a:t>ABCDEFGHIJKLM</a:t>
            </a:r>
          </a:p>
          <a:p>
            <a:r>
              <a:rPr lang="en-US" sz="1800" dirty="0">
                <a:latin typeface="Lucida Console" panose="020B0609040504020204" pitchFamily="49" charset="0"/>
              </a:rPr>
              <a:t>NOPQRSTUVWXYZ</a:t>
            </a:r>
          </a:p>
        </p:txBody>
      </p:sp>
    </p:spTree>
    <p:extLst>
      <p:ext uri="{BB962C8B-B14F-4D97-AF65-F5344CB8AC3E}">
        <p14:creationId xmlns:p14="http://schemas.microsoft.com/office/powerpoint/2010/main" val="4037766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36"/>
        <p:cNvGrpSpPr/>
        <p:nvPr/>
      </p:nvGrpSpPr>
      <p:grpSpPr>
        <a:xfrm>
          <a:off x="0" y="0"/>
          <a:ext cx="0" cy="0"/>
          <a:chOff x="0" y="0"/>
          <a:chExt cx="0" cy="0"/>
        </a:xfrm>
      </p:grpSpPr>
      <p:sp>
        <p:nvSpPr>
          <p:cNvPr id="3937" name="Google Shape;3937;p2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tillium Web" panose="020B0604020202020204" charset="0"/>
              </a:rPr>
              <a:t>Binary substitution with</a:t>
            </a:r>
            <a:br>
              <a:rPr lang="en" dirty="0">
                <a:latin typeface="Titillium Web" panose="020B0604020202020204" charset="0"/>
              </a:rPr>
            </a:br>
            <a:r>
              <a:rPr lang="en" i="1" dirty="0">
                <a:latin typeface="Titillium Web" panose="020B0604020202020204" charset="0"/>
              </a:rPr>
              <a:t>Exclusive-Or</a:t>
            </a:r>
            <a:r>
              <a:rPr lang="en" dirty="0">
                <a:latin typeface="Titillium Web" panose="020B0604020202020204" charset="0"/>
              </a:rPr>
              <a:t> </a:t>
            </a:r>
            <a:r>
              <a:rPr lang="en" i="1" dirty="0">
                <a:latin typeface="Titillium Web" panose="020B0604020202020204" charset="0"/>
              </a:rPr>
              <a:t>(XOR)</a:t>
            </a:r>
            <a:endParaRPr i="1" dirty="0">
              <a:latin typeface="Titillium Web" panose="020B0604020202020204" charset="0"/>
            </a:endParaRPr>
          </a:p>
        </p:txBody>
      </p:sp>
      <p:sp>
        <p:nvSpPr>
          <p:cNvPr id="3939" name="Google Shape;3939;p2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25</a:t>
            </a:fld>
            <a:endParaRPr/>
          </a:p>
        </p:txBody>
      </p:sp>
      <p:sp>
        <p:nvSpPr>
          <p:cNvPr id="4" name="TextBox 3">
            <a:extLst>
              <a:ext uri="{FF2B5EF4-FFF2-40B4-BE49-F238E27FC236}">
                <a16:creationId xmlns:a16="http://schemas.microsoft.com/office/drawing/2014/main" id="{33B9F597-D3B3-4CC9-882E-0E6699116EBD}"/>
              </a:ext>
            </a:extLst>
          </p:cNvPr>
          <p:cNvSpPr txBox="1"/>
          <p:nvPr/>
        </p:nvSpPr>
        <p:spPr>
          <a:xfrm>
            <a:off x="5564527" y="2264205"/>
            <a:ext cx="1707357" cy="2246769"/>
          </a:xfrm>
          <a:prstGeom prst="rect">
            <a:avLst/>
          </a:prstGeom>
          <a:noFill/>
        </p:spPr>
        <p:txBody>
          <a:bodyPr wrap="square" rtlCol="0">
            <a:spAutoFit/>
          </a:bodyPr>
          <a:lstStyle/>
          <a:p>
            <a:r>
              <a:rPr lang="en-US" sz="2000" dirty="0">
                <a:latin typeface="Titillium Web" panose="020B0604020202020204" charset="0"/>
              </a:rPr>
              <a:t>0  XOR  0 → 0</a:t>
            </a:r>
          </a:p>
          <a:p>
            <a:endParaRPr lang="en-US" sz="2000" dirty="0">
              <a:latin typeface="Titillium Web" panose="020B0604020202020204" charset="0"/>
            </a:endParaRPr>
          </a:p>
          <a:p>
            <a:r>
              <a:rPr lang="en-US" sz="2000" dirty="0">
                <a:latin typeface="Titillium Web" panose="020B0604020202020204" charset="0"/>
              </a:rPr>
              <a:t>0  XOR  1 → 1</a:t>
            </a:r>
          </a:p>
          <a:p>
            <a:endParaRPr lang="en-US" sz="2000" dirty="0">
              <a:latin typeface="Titillium Web" panose="020B0604020202020204" charset="0"/>
            </a:endParaRPr>
          </a:p>
          <a:p>
            <a:r>
              <a:rPr lang="en-US" sz="2000" dirty="0">
                <a:latin typeface="Titillium Web" panose="020B0604020202020204" charset="0"/>
              </a:rPr>
              <a:t>1  XOR  0 → 1</a:t>
            </a:r>
          </a:p>
          <a:p>
            <a:endParaRPr lang="en-US" sz="2000" dirty="0">
              <a:latin typeface="Titillium Web" panose="020B0604020202020204" charset="0"/>
            </a:endParaRPr>
          </a:p>
          <a:p>
            <a:r>
              <a:rPr lang="en-US" sz="2000" dirty="0">
                <a:latin typeface="Titillium Web" panose="020B0604020202020204" charset="0"/>
              </a:rPr>
              <a:t>1  XOR  1 → 0</a:t>
            </a:r>
          </a:p>
        </p:txBody>
      </p:sp>
    </p:spTree>
    <p:extLst>
      <p:ext uri="{BB962C8B-B14F-4D97-AF65-F5344CB8AC3E}">
        <p14:creationId xmlns:p14="http://schemas.microsoft.com/office/powerpoint/2010/main" val="4201257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36"/>
        <p:cNvGrpSpPr/>
        <p:nvPr/>
      </p:nvGrpSpPr>
      <p:grpSpPr>
        <a:xfrm>
          <a:off x="0" y="0"/>
          <a:ext cx="0" cy="0"/>
          <a:chOff x="0" y="0"/>
          <a:chExt cx="0" cy="0"/>
        </a:xfrm>
      </p:grpSpPr>
      <p:sp>
        <p:nvSpPr>
          <p:cNvPr id="3937" name="Google Shape;3937;p2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tillium Web" panose="020B0604020202020204" charset="0"/>
              </a:rPr>
              <a:t>Binary substitution with</a:t>
            </a:r>
            <a:br>
              <a:rPr lang="en" dirty="0">
                <a:latin typeface="Titillium Web" panose="020B0604020202020204" charset="0"/>
              </a:rPr>
            </a:br>
            <a:r>
              <a:rPr lang="en" i="1" dirty="0">
                <a:latin typeface="Titillium Web" panose="020B0604020202020204" charset="0"/>
              </a:rPr>
              <a:t>Exclusive-Or</a:t>
            </a:r>
            <a:r>
              <a:rPr lang="en" dirty="0">
                <a:latin typeface="Titillium Web" panose="020B0604020202020204" charset="0"/>
              </a:rPr>
              <a:t> </a:t>
            </a:r>
            <a:r>
              <a:rPr lang="en" i="1" dirty="0">
                <a:latin typeface="Titillium Web" panose="020B0604020202020204" charset="0"/>
              </a:rPr>
              <a:t>(XOR)</a:t>
            </a:r>
            <a:endParaRPr i="1" dirty="0">
              <a:latin typeface="Titillium Web" panose="020B0604020202020204" charset="0"/>
            </a:endParaRPr>
          </a:p>
        </p:txBody>
      </p:sp>
      <p:sp>
        <p:nvSpPr>
          <p:cNvPr id="3939" name="Google Shape;3939;p2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26</a:t>
            </a:fld>
            <a:endParaRPr/>
          </a:p>
        </p:txBody>
      </p:sp>
      <p:graphicFrame>
        <p:nvGraphicFramePr>
          <p:cNvPr id="3" name="Table 3">
            <a:extLst>
              <a:ext uri="{FF2B5EF4-FFF2-40B4-BE49-F238E27FC236}">
                <a16:creationId xmlns:a16="http://schemas.microsoft.com/office/drawing/2014/main" id="{B9EB7EDC-5619-4059-B09C-7E040A8FDD9D}"/>
              </a:ext>
            </a:extLst>
          </p:cNvPr>
          <p:cNvGraphicFramePr>
            <a:graphicFrameLocks noGrp="1"/>
          </p:cNvGraphicFramePr>
          <p:nvPr/>
        </p:nvGraphicFramePr>
        <p:xfrm>
          <a:off x="4909330" y="993996"/>
          <a:ext cx="2570070" cy="1095042"/>
        </p:xfrm>
        <a:graphic>
          <a:graphicData uri="http://schemas.openxmlformats.org/drawingml/2006/table">
            <a:tbl>
              <a:tblPr firstRow="1" bandRow="1">
                <a:tableStyleId>{3C2FFA5D-87B4-456A-9821-1D502468CF0F}</a:tableStyleId>
              </a:tblPr>
              <a:tblGrid>
                <a:gridCol w="856690">
                  <a:extLst>
                    <a:ext uri="{9D8B030D-6E8A-4147-A177-3AD203B41FA5}">
                      <a16:colId xmlns:a16="http://schemas.microsoft.com/office/drawing/2014/main" val="2840124858"/>
                    </a:ext>
                  </a:extLst>
                </a:gridCol>
                <a:gridCol w="856690">
                  <a:extLst>
                    <a:ext uri="{9D8B030D-6E8A-4147-A177-3AD203B41FA5}">
                      <a16:colId xmlns:a16="http://schemas.microsoft.com/office/drawing/2014/main" val="2739809009"/>
                    </a:ext>
                  </a:extLst>
                </a:gridCol>
                <a:gridCol w="856690">
                  <a:extLst>
                    <a:ext uri="{9D8B030D-6E8A-4147-A177-3AD203B41FA5}">
                      <a16:colId xmlns:a16="http://schemas.microsoft.com/office/drawing/2014/main" val="3750198127"/>
                    </a:ext>
                  </a:extLst>
                </a:gridCol>
              </a:tblGrid>
              <a:tr h="312231">
                <a:tc>
                  <a:txBody>
                    <a:bodyPr/>
                    <a:lstStyle/>
                    <a:p>
                      <a:pPr algn="ctr"/>
                      <a:r>
                        <a:rPr lang="en-US" sz="1600" b="0" i="1" dirty="0">
                          <a:solidFill>
                            <a:schemeClr val="tx1"/>
                          </a:solidFill>
                          <a:latin typeface="Titillium Web" panose="020B0604020202020204" charset="0"/>
                        </a:rPr>
                        <a:t>XOR</a:t>
                      </a:r>
                    </a:p>
                  </a:txBody>
                  <a:tcPr/>
                </a:tc>
                <a:tc>
                  <a:txBody>
                    <a:bodyPr/>
                    <a:lstStyle/>
                    <a:p>
                      <a:pPr algn="ctr"/>
                      <a:r>
                        <a:rPr lang="en-US" sz="1600" b="0" dirty="0">
                          <a:solidFill>
                            <a:schemeClr val="tx1"/>
                          </a:solidFill>
                          <a:latin typeface="Titillium Web" panose="020B0604020202020204" charset="0"/>
                        </a:rPr>
                        <a:t>0</a:t>
                      </a:r>
                    </a:p>
                  </a:txBody>
                  <a:tcPr/>
                </a:tc>
                <a:tc>
                  <a:txBody>
                    <a:bodyPr/>
                    <a:lstStyle/>
                    <a:p>
                      <a:pPr algn="ctr"/>
                      <a:r>
                        <a:rPr lang="en-US" sz="1600" b="0" i="0" dirty="0">
                          <a:solidFill>
                            <a:schemeClr val="tx1"/>
                          </a:solidFill>
                          <a:latin typeface="Titillium Web" panose="020B0604020202020204" charset="0"/>
                        </a:rPr>
                        <a:t>1</a:t>
                      </a:r>
                    </a:p>
                  </a:txBody>
                  <a:tcPr/>
                </a:tc>
                <a:extLst>
                  <a:ext uri="{0D108BD9-81ED-4DB2-BD59-A6C34878D82A}">
                    <a16:rowId xmlns:a16="http://schemas.microsoft.com/office/drawing/2014/main" val="710375869"/>
                  </a:ext>
                </a:extLst>
              </a:tr>
              <a:tr h="379881">
                <a:tc>
                  <a:txBody>
                    <a:bodyPr/>
                    <a:lstStyle/>
                    <a:p>
                      <a:pPr algn="ctr"/>
                      <a:r>
                        <a:rPr lang="en-US" sz="1600" dirty="0">
                          <a:latin typeface="Titillium Web" panose="020B0604020202020204" charset="0"/>
                        </a:rPr>
                        <a:t>0</a:t>
                      </a:r>
                    </a:p>
                  </a:txBody>
                  <a:tcPr/>
                </a:tc>
                <a:tc>
                  <a:txBody>
                    <a:bodyPr/>
                    <a:lstStyle/>
                    <a:p>
                      <a:pPr algn="ctr"/>
                      <a:r>
                        <a:rPr lang="en-US" sz="1600" b="1" dirty="0">
                          <a:latin typeface="Titillium Web" panose="020B0604020202020204" charset="0"/>
                        </a:rPr>
                        <a:t>0</a:t>
                      </a:r>
                    </a:p>
                  </a:txBody>
                  <a:tcPr/>
                </a:tc>
                <a:tc>
                  <a:txBody>
                    <a:bodyPr/>
                    <a:lstStyle/>
                    <a:p>
                      <a:pPr algn="ctr"/>
                      <a:r>
                        <a:rPr lang="en-US" sz="1600" b="1" dirty="0">
                          <a:latin typeface="Titillium Web" panose="020B0604020202020204" charset="0"/>
                        </a:rPr>
                        <a:t>1</a:t>
                      </a:r>
                    </a:p>
                  </a:txBody>
                  <a:tcPr/>
                </a:tc>
                <a:extLst>
                  <a:ext uri="{0D108BD9-81ED-4DB2-BD59-A6C34878D82A}">
                    <a16:rowId xmlns:a16="http://schemas.microsoft.com/office/drawing/2014/main" val="1530720970"/>
                  </a:ext>
                </a:extLst>
              </a:tr>
              <a:tr h="379881">
                <a:tc>
                  <a:txBody>
                    <a:bodyPr/>
                    <a:lstStyle/>
                    <a:p>
                      <a:pPr algn="ctr"/>
                      <a:r>
                        <a:rPr lang="en-US" sz="1600" dirty="0">
                          <a:latin typeface="Titillium Web" panose="020B0604020202020204" charset="0"/>
                        </a:rPr>
                        <a:t>1</a:t>
                      </a:r>
                    </a:p>
                  </a:txBody>
                  <a:tcPr/>
                </a:tc>
                <a:tc>
                  <a:txBody>
                    <a:bodyPr/>
                    <a:lstStyle/>
                    <a:p>
                      <a:pPr algn="ctr"/>
                      <a:r>
                        <a:rPr lang="en-US" sz="1600" b="1" dirty="0">
                          <a:latin typeface="Titillium Web" panose="020B0604020202020204" charset="0"/>
                        </a:rPr>
                        <a:t>1</a:t>
                      </a:r>
                    </a:p>
                  </a:txBody>
                  <a:tcPr/>
                </a:tc>
                <a:tc>
                  <a:txBody>
                    <a:bodyPr/>
                    <a:lstStyle/>
                    <a:p>
                      <a:pPr algn="ctr"/>
                      <a:r>
                        <a:rPr lang="en-US" sz="1600" b="1" dirty="0">
                          <a:latin typeface="Titillium Web" panose="020B0604020202020204" charset="0"/>
                        </a:rPr>
                        <a:t>0</a:t>
                      </a:r>
                    </a:p>
                  </a:txBody>
                  <a:tcPr/>
                </a:tc>
                <a:extLst>
                  <a:ext uri="{0D108BD9-81ED-4DB2-BD59-A6C34878D82A}">
                    <a16:rowId xmlns:a16="http://schemas.microsoft.com/office/drawing/2014/main" val="3427489667"/>
                  </a:ext>
                </a:extLst>
              </a:tr>
            </a:tbl>
          </a:graphicData>
        </a:graphic>
      </p:graphicFrame>
      <p:sp>
        <p:nvSpPr>
          <p:cNvPr id="4" name="TextBox 3">
            <a:extLst>
              <a:ext uri="{FF2B5EF4-FFF2-40B4-BE49-F238E27FC236}">
                <a16:creationId xmlns:a16="http://schemas.microsoft.com/office/drawing/2014/main" id="{33B9F597-D3B3-4CC9-882E-0E6699116EBD}"/>
              </a:ext>
            </a:extLst>
          </p:cNvPr>
          <p:cNvSpPr txBox="1"/>
          <p:nvPr/>
        </p:nvSpPr>
        <p:spPr>
          <a:xfrm>
            <a:off x="5564527" y="2264205"/>
            <a:ext cx="1707357" cy="2246769"/>
          </a:xfrm>
          <a:prstGeom prst="rect">
            <a:avLst/>
          </a:prstGeom>
          <a:noFill/>
        </p:spPr>
        <p:txBody>
          <a:bodyPr wrap="square" rtlCol="0">
            <a:spAutoFit/>
          </a:bodyPr>
          <a:lstStyle/>
          <a:p>
            <a:r>
              <a:rPr lang="en-US" sz="2000" dirty="0">
                <a:latin typeface="Titillium Web" panose="020B0604020202020204" charset="0"/>
              </a:rPr>
              <a:t>0  XOR  0 → 0</a:t>
            </a:r>
          </a:p>
          <a:p>
            <a:endParaRPr lang="en-US" sz="2000" dirty="0">
              <a:latin typeface="Titillium Web" panose="020B0604020202020204" charset="0"/>
            </a:endParaRPr>
          </a:p>
          <a:p>
            <a:r>
              <a:rPr lang="en-US" sz="2000" dirty="0">
                <a:latin typeface="Titillium Web" panose="020B0604020202020204" charset="0"/>
              </a:rPr>
              <a:t>0  XOR  1 → 1</a:t>
            </a:r>
          </a:p>
          <a:p>
            <a:endParaRPr lang="en-US" sz="2000" dirty="0">
              <a:latin typeface="Titillium Web" panose="020B0604020202020204" charset="0"/>
            </a:endParaRPr>
          </a:p>
          <a:p>
            <a:r>
              <a:rPr lang="en-US" sz="2000" dirty="0">
                <a:latin typeface="Titillium Web" panose="020B0604020202020204" charset="0"/>
              </a:rPr>
              <a:t>1  XOR  0 → 1</a:t>
            </a:r>
          </a:p>
          <a:p>
            <a:endParaRPr lang="en-US" sz="2000" dirty="0">
              <a:latin typeface="Titillium Web" panose="020B0604020202020204" charset="0"/>
            </a:endParaRPr>
          </a:p>
          <a:p>
            <a:r>
              <a:rPr lang="en-US" sz="2000" dirty="0">
                <a:latin typeface="Titillium Web" panose="020B0604020202020204" charset="0"/>
              </a:rPr>
              <a:t>1  XOR  1 → 0</a:t>
            </a:r>
          </a:p>
        </p:txBody>
      </p:sp>
    </p:spTree>
    <p:extLst>
      <p:ext uri="{BB962C8B-B14F-4D97-AF65-F5344CB8AC3E}">
        <p14:creationId xmlns:p14="http://schemas.microsoft.com/office/powerpoint/2010/main" val="3796273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36"/>
        <p:cNvGrpSpPr/>
        <p:nvPr/>
      </p:nvGrpSpPr>
      <p:grpSpPr>
        <a:xfrm>
          <a:off x="0" y="0"/>
          <a:ext cx="0" cy="0"/>
          <a:chOff x="0" y="0"/>
          <a:chExt cx="0" cy="0"/>
        </a:xfrm>
      </p:grpSpPr>
      <p:sp>
        <p:nvSpPr>
          <p:cNvPr id="3937" name="Google Shape;3937;p2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tillium Web" panose="020B0604020202020204" charset="0"/>
              </a:rPr>
              <a:t>Binary substitution with</a:t>
            </a:r>
            <a:br>
              <a:rPr lang="en" dirty="0">
                <a:latin typeface="Titillium Web" panose="020B0604020202020204" charset="0"/>
              </a:rPr>
            </a:br>
            <a:r>
              <a:rPr lang="en" i="1" dirty="0">
                <a:latin typeface="Titillium Web" panose="020B0604020202020204" charset="0"/>
              </a:rPr>
              <a:t>Exclusive-Or</a:t>
            </a:r>
            <a:r>
              <a:rPr lang="en" dirty="0">
                <a:latin typeface="Titillium Web" panose="020B0604020202020204" charset="0"/>
              </a:rPr>
              <a:t> </a:t>
            </a:r>
            <a:r>
              <a:rPr lang="en" i="1" dirty="0">
                <a:latin typeface="Titillium Web" panose="020B0604020202020204" charset="0"/>
              </a:rPr>
              <a:t>(XOR)</a:t>
            </a:r>
            <a:endParaRPr i="1" dirty="0">
              <a:latin typeface="Titillium Web" panose="020B0604020202020204" charset="0"/>
            </a:endParaRPr>
          </a:p>
        </p:txBody>
      </p:sp>
      <p:sp>
        <p:nvSpPr>
          <p:cNvPr id="3939" name="Google Shape;3939;p2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27</a:t>
            </a:fld>
            <a:endParaRPr/>
          </a:p>
        </p:txBody>
      </p:sp>
      <p:graphicFrame>
        <p:nvGraphicFramePr>
          <p:cNvPr id="3" name="Table 3">
            <a:extLst>
              <a:ext uri="{FF2B5EF4-FFF2-40B4-BE49-F238E27FC236}">
                <a16:creationId xmlns:a16="http://schemas.microsoft.com/office/drawing/2014/main" id="{B9EB7EDC-5619-4059-B09C-7E040A8FDD9D}"/>
              </a:ext>
            </a:extLst>
          </p:cNvPr>
          <p:cNvGraphicFramePr>
            <a:graphicFrameLocks noGrp="1"/>
          </p:cNvGraphicFramePr>
          <p:nvPr/>
        </p:nvGraphicFramePr>
        <p:xfrm>
          <a:off x="4909330" y="993996"/>
          <a:ext cx="2570070" cy="1095042"/>
        </p:xfrm>
        <a:graphic>
          <a:graphicData uri="http://schemas.openxmlformats.org/drawingml/2006/table">
            <a:tbl>
              <a:tblPr firstRow="1" bandRow="1">
                <a:tableStyleId>{3C2FFA5D-87B4-456A-9821-1D502468CF0F}</a:tableStyleId>
              </a:tblPr>
              <a:tblGrid>
                <a:gridCol w="856690">
                  <a:extLst>
                    <a:ext uri="{9D8B030D-6E8A-4147-A177-3AD203B41FA5}">
                      <a16:colId xmlns:a16="http://schemas.microsoft.com/office/drawing/2014/main" val="2840124858"/>
                    </a:ext>
                  </a:extLst>
                </a:gridCol>
                <a:gridCol w="856690">
                  <a:extLst>
                    <a:ext uri="{9D8B030D-6E8A-4147-A177-3AD203B41FA5}">
                      <a16:colId xmlns:a16="http://schemas.microsoft.com/office/drawing/2014/main" val="2739809009"/>
                    </a:ext>
                  </a:extLst>
                </a:gridCol>
                <a:gridCol w="856690">
                  <a:extLst>
                    <a:ext uri="{9D8B030D-6E8A-4147-A177-3AD203B41FA5}">
                      <a16:colId xmlns:a16="http://schemas.microsoft.com/office/drawing/2014/main" val="3750198127"/>
                    </a:ext>
                  </a:extLst>
                </a:gridCol>
              </a:tblGrid>
              <a:tr h="312231">
                <a:tc>
                  <a:txBody>
                    <a:bodyPr/>
                    <a:lstStyle/>
                    <a:p>
                      <a:pPr algn="ctr"/>
                      <a:r>
                        <a:rPr lang="en-US" sz="1600" b="0" i="1" dirty="0">
                          <a:solidFill>
                            <a:schemeClr val="tx1"/>
                          </a:solidFill>
                          <a:latin typeface="Titillium Web" panose="020B0604020202020204" charset="0"/>
                        </a:rPr>
                        <a:t>XOR</a:t>
                      </a:r>
                    </a:p>
                  </a:txBody>
                  <a:tcPr/>
                </a:tc>
                <a:tc>
                  <a:txBody>
                    <a:bodyPr/>
                    <a:lstStyle/>
                    <a:p>
                      <a:pPr algn="ctr"/>
                      <a:r>
                        <a:rPr lang="en-US" sz="1600" b="0" dirty="0">
                          <a:solidFill>
                            <a:schemeClr val="tx1"/>
                          </a:solidFill>
                          <a:latin typeface="Titillium Web" panose="020B0604020202020204" charset="0"/>
                        </a:rPr>
                        <a:t>0</a:t>
                      </a:r>
                    </a:p>
                  </a:txBody>
                  <a:tcPr/>
                </a:tc>
                <a:tc>
                  <a:txBody>
                    <a:bodyPr/>
                    <a:lstStyle/>
                    <a:p>
                      <a:pPr algn="ctr"/>
                      <a:r>
                        <a:rPr lang="en-US" sz="1600" b="0" i="0" dirty="0">
                          <a:solidFill>
                            <a:schemeClr val="tx1"/>
                          </a:solidFill>
                          <a:latin typeface="Titillium Web" panose="020B0604020202020204" charset="0"/>
                        </a:rPr>
                        <a:t>1</a:t>
                      </a:r>
                    </a:p>
                  </a:txBody>
                  <a:tcPr/>
                </a:tc>
                <a:extLst>
                  <a:ext uri="{0D108BD9-81ED-4DB2-BD59-A6C34878D82A}">
                    <a16:rowId xmlns:a16="http://schemas.microsoft.com/office/drawing/2014/main" val="710375869"/>
                  </a:ext>
                </a:extLst>
              </a:tr>
              <a:tr h="379881">
                <a:tc>
                  <a:txBody>
                    <a:bodyPr/>
                    <a:lstStyle/>
                    <a:p>
                      <a:pPr algn="ctr"/>
                      <a:r>
                        <a:rPr lang="en-US" sz="1600" dirty="0">
                          <a:latin typeface="Titillium Web" panose="020B0604020202020204" charset="0"/>
                        </a:rPr>
                        <a:t>0</a:t>
                      </a:r>
                    </a:p>
                  </a:txBody>
                  <a:tcPr/>
                </a:tc>
                <a:tc>
                  <a:txBody>
                    <a:bodyPr/>
                    <a:lstStyle/>
                    <a:p>
                      <a:pPr algn="ctr"/>
                      <a:r>
                        <a:rPr lang="en-US" sz="1600" b="1" dirty="0">
                          <a:latin typeface="Titillium Web" panose="020B0604020202020204" charset="0"/>
                        </a:rPr>
                        <a:t>0</a:t>
                      </a:r>
                    </a:p>
                  </a:txBody>
                  <a:tcPr/>
                </a:tc>
                <a:tc>
                  <a:txBody>
                    <a:bodyPr/>
                    <a:lstStyle/>
                    <a:p>
                      <a:pPr algn="ctr"/>
                      <a:r>
                        <a:rPr lang="en-US" sz="1600" b="1" dirty="0">
                          <a:latin typeface="Titillium Web" panose="020B0604020202020204" charset="0"/>
                        </a:rPr>
                        <a:t>1</a:t>
                      </a:r>
                    </a:p>
                  </a:txBody>
                  <a:tcPr/>
                </a:tc>
                <a:extLst>
                  <a:ext uri="{0D108BD9-81ED-4DB2-BD59-A6C34878D82A}">
                    <a16:rowId xmlns:a16="http://schemas.microsoft.com/office/drawing/2014/main" val="1530720970"/>
                  </a:ext>
                </a:extLst>
              </a:tr>
              <a:tr h="379881">
                <a:tc>
                  <a:txBody>
                    <a:bodyPr/>
                    <a:lstStyle/>
                    <a:p>
                      <a:pPr algn="ctr"/>
                      <a:r>
                        <a:rPr lang="en-US" sz="1600" dirty="0">
                          <a:latin typeface="Titillium Web" panose="020B0604020202020204" charset="0"/>
                        </a:rPr>
                        <a:t>1</a:t>
                      </a:r>
                    </a:p>
                  </a:txBody>
                  <a:tcPr/>
                </a:tc>
                <a:tc>
                  <a:txBody>
                    <a:bodyPr/>
                    <a:lstStyle/>
                    <a:p>
                      <a:pPr algn="ctr"/>
                      <a:r>
                        <a:rPr lang="en-US" sz="1600" b="1" dirty="0">
                          <a:latin typeface="Titillium Web" panose="020B0604020202020204" charset="0"/>
                        </a:rPr>
                        <a:t>1</a:t>
                      </a:r>
                    </a:p>
                  </a:txBody>
                  <a:tcPr/>
                </a:tc>
                <a:tc>
                  <a:txBody>
                    <a:bodyPr/>
                    <a:lstStyle/>
                    <a:p>
                      <a:pPr algn="ctr"/>
                      <a:r>
                        <a:rPr lang="en-US" sz="1600" b="1" dirty="0">
                          <a:latin typeface="Titillium Web" panose="020B0604020202020204" charset="0"/>
                        </a:rPr>
                        <a:t>0</a:t>
                      </a:r>
                    </a:p>
                  </a:txBody>
                  <a:tcPr/>
                </a:tc>
                <a:extLst>
                  <a:ext uri="{0D108BD9-81ED-4DB2-BD59-A6C34878D82A}">
                    <a16:rowId xmlns:a16="http://schemas.microsoft.com/office/drawing/2014/main" val="3427489667"/>
                  </a:ext>
                </a:extLst>
              </a:tr>
            </a:tbl>
          </a:graphicData>
        </a:graphic>
      </p:graphicFrame>
      <p:sp>
        <p:nvSpPr>
          <p:cNvPr id="4" name="TextBox 3">
            <a:extLst>
              <a:ext uri="{FF2B5EF4-FFF2-40B4-BE49-F238E27FC236}">
                <a16:creationId xmlns:a16="http://schemas.microsoft.com/office/drawing/2014/main" id="{33B9F597-D3B3-4CC9-882E-0E6699116EBD}"/>
              </a:ext>
            </a:extLst>
          </p:cNvPr>
          <p:cNvSpPr txBox="1"/>
          <p:nvPr/>
        </p:nvSpPr>
        <p:spPr>
          <a:xfrm>
            <a:off x="5564527" y="2264205"/>
            <a:ext cx="1707357" cy="2246769"/>
          </a:xfrm>
          <a:prstGeom prst="rect">
            <a:avLst/>
          </a:prstGeom>
          <a:noFill/>
        </p:spPr>
        <p:txBody>
          <a:bodyPr wrap="square" rtlCol="0">
            <a:spAutoFit/>
          </a:bodyPr>
          <a:lstStyle/>
          <a:p>
            <a:r>
              <a:rPr lang="en-US" sz="2000" dirty="0">
                <a:latin typeface="Titillium Web" panose="020B0604020202020204" charset="0"/>
              </a:rPr>
              <a:t>0  XOR  0 → 0</a:t>
            </a:r>
          </a:p>
          <a:p>
            <a:endParaRPr lang="en-US" sz="2000" dirty="0">
              <a:latin typeface="Titillium Web" panose="020B0604020202020204" charset="0"/>
            </a:endParaRPr>
          </a:p>
          <a:p>
            <a:r>
              <a:rPr lang="en-US" sz="2000" dirty="0">
                <a:latin typeface="Titillium Web" panose="020B0604020202020204" charset="0"/>
              </a:rPr>
              <a:t>0  XOR  1 → 1</a:t>
            </a:r>
          </a:p>
          <a:p>
            <a:endParaRPr lang="en-US" sz="2000" dirty="0">
              <a:latin typeface="Titillium Web" panose="020B0604020202020204" charset="0"/>
            </a:endParaRPr>
          </a:p>
          <a:p>
            <a:r>
              <a:rPr lang="en-US" sz="2000" dirty="0">
                <a:latin typeface="Titillium Web" panose="020B0604020202020204" charset="0"/>
              </a:rPr>
              <a:t>1  XOR  0 → 1</a:t>
            </a:r>
          </a:p>
          <a:p>
            <a:endParaRPr lang="en-US" sz="2000" dirty="0">
              <a:latin typeface="Titillium Web" panose="020B0604020202020204" charset="0"/>
            </a:endParaRPr>
          </a:p>
          <a:p>
            <a:r>
              <a:rPr lang="en-US" sz="2000" dirty="0">
                <a:latin typeface="Titillium Web" panose="020B0604020202020204" charset="0"/>
              </a:rPr>
              <a:t>1  XOR  1 → 0</a:t>
            </a:r>
          </a:p>
        </p:txBody>
      </p:sp>
      <p:sp>
        <p:nvSpPr>
          <p:cNvPr id="5" name="TextBox 4">
            <a:extLst>
              <a:ext uri="{FF2B5EF4-FFF2-40B4-BE49-F238E27FC236}">
                <a16:creationId xmlns:a16="http://schemas.microsoft.com/office/drawing/2014/main" id="{6BCE091C-D6A2-46F3-AD2B-B69195E02901}"/>
              </a:ext>
            </a:extLst>
          </p:cNvPr>
          <p:cNvSpPr txBox="1"/>
          <p:nvPr/>
        </p:nvSpPr>
        <p:spPr>
          <a:xfrm>
            <a:off x="1282194" y="1617351"/>
            <a:ext cx="1005403" cy="369332"/>
          </a:xfrm>
          <a:prstGeom prst="rect">
            <a:avLst/>
          </a:prstGeom>
          <a:noFill/>
        </p:spPr>
        <p:txBody>
          <a:bodyPr wrap="none" rtlCol="0">
            <a:spAutoFit/>
          </a:bodyPr>
          <a:lstStyle/>
          <a:p>
            <a:r>
              <a:rPr lang="en-US" sz="1800" i="1" dirty="0">
                <a:latin typeface="Titillium Web" panose="020B0604020202020204" charset="0"/>
              </a:rPr>
              <a:t>Example:</a:t>
            </a:r>
          </a:p>
        </p:txBody>
      </p:sp>
      <p:graphicFrame>
        <p:nvGraphicFramePr>
          <p:cNvPr id="7" name="Table 7">
            <a:extLst>
              <a:ext uri="{FF2B5EF4-FFF2-40B4-BE49-F238E27FC236}">
                <a16:creationId xmlns:a16="http://schemas.microsoft.com/office/drawing/2014/main" id="{847D9573-732B-46FD-9F8C-CC7ED426AFE5}"/>
              </a:ext>
            </a:extLst>
          </p:cNvPr>
          <p:cNvGraphicFramePr>
            <a:graphicFrameLocks noGrp="1"/>
          </p:cNvGraphicFramePr>
          <p:nvPr/>
        </p:nvGraphicFramePr>
        <p:xfrm>
          <a:off x="562313" y="1986683"/>
          <a:ext cx="4203292" cy="1112520"/>
        </p:xfrm>
        <a:graphic>
          <a:graphicData uri="http://schemas.openxmlformats.org/drawingml/2006/table">
            <a:tbl>
              <a:tblPr firstRow="1" bandRow="1">
                <a:tableStyleId>{2D5ABB26-0587-4C30-8999-92F81FD0307C}</a:tableStyleId>
              </a:tblPr>
              <a:tblGrid>
                <a:gridCol w="1401097">
                  <a:extLst>
                    <a:ext uri="{9D8B030D-6E8A-4147-A177-3AD203B41FA5}">
                      <a16:colId xmlns:a16="http://schemas.microsoft.com/office/drawing/2014/main" val="1599641897"/>
                    </a:ext>
                  </a:extLst>
                </a:gridCol>
                <a:gridCol w="936862">
                  <a:extLst>
                    <a:ext uri="{9D8B030D-6E8A-4147-A177-3AD203B41FA5}">
                      <a16:colId xmlns:a16="http://schemas.microsoft.com/office/drawing/2014/main" val="1612230568"/>
                    </a:ext>
                  </a:extLst>
                </a:gridCol>
                <a:gridCol w="1865333">
                  <a:extLst>
                    <a:ext uri="{9D8B030D-6E8A-4147-A177-3AD203B41FA5}">
                      <a16:colId xmlns:a16="http://schemas.microsoft.com/office/drawing/2014/main" val="1569196298"/>
                    </a:ext>
                  </a:extLst>
                </a:gridCol>
              </a:tblGrid>
              <a:tr h="370840">
                <a:tc>
                  <a:txBody>
                    <a:bodyPr/>
                    <a:lstStyle/>
                    <a:p>
                      <a:pPr algn="r"/>
                      <a:r>
                        <a:rPr lang="en-US" sz="1800" dirty="0"/>
                        <a:t>Plaintext:</a:t>
                      </a:r>
                      <a:endParaRPr lang="en-US" sz="1800" dirty="0">
                        <a:latin typeface="Titillium Web" panose="020B0604020202020204" charset="0"/>
                      </a:endParaRPr>
                    </a:p>
                  </a:txBody>
                  <a:tcPr/>
                </a:tc>
                <a:tc>
                  <a:txBody>
                    <a:bodyPr/>
                    <a:lstStyle/>
                    <a:p>
                      <a:pPr algn="ctr"/>
                      <a:r>
                        <a:rPr lang="en-US" sz="1800" dirty="0"/>
                        <a:t>p</a:t>
                      </a:r>
                      <a:endParaRPr lang="en-US" sz="1800" dirty="0">
                        <a:latin typeface="Titillium Web" panose="020B0604020202020204" charset="0"/>
                      </a:endParaRPr>
                    </a:p>
                  </a:txBody>
                  <a:tcPr/>
                </a:tc>
                <a:tc>
                  <a:txBody>
                    <a:bodyPr/>
                    <a:lstStyle/>
                    <a:p>
                      <a:r>
                        <a:rPr lang="en-US" sz="1800" dirty="0"/>
                        <a:t>70 ≡ 0111 0000</a:t>
                      </a:r>
                      <a:endParaRPr lang="en-US" sz="1800" dirty="0">
                        <a:latin typeface="Titillium Web" panose="020B0604020202020204" charset="0"/>
                      </a:endParaRPr>
                    </a:p>
                  </a:txBody>
                  <a:tcPr/>
                </a:tc>
                <a:extLst>
                  <a:ext uri="{0D108BD9-81ED-4DB2-BD59-A6C34878D82A}">
                    <a16:rowId xmlns:a16="http://schemas.microsoft.com/office/drawing/2014/main" val="403003277"/>
                  </a:ext>
                </a:extLst>
              </a:tr>
              <a:tr h="370840">
                <a:tc>
                  <a:txBody>
                    <a:bodyPr/>
                    <a:lstStyle/>
                    <a:p>
                      <a:pPr algn="r"/>
                      <a:r>
                        <a:rPr lang="en-US" sz="1800" dirty="0"/>
                        <a:t>Key:</a:t>
                      </a:r>
                      <a:endParaRPr lang="en-US" sz="1800" dirty="0">
                        <a:latin typeface="Titillium Web" panose="020B0604020202020204" charset="0"/>
                      </a:endParaRPr>
                    </a:p>
                  </a:txBody>
                  <a:tcPr/>
                </a:tc>
                <a:tc>
                  <a:txBody>
                    <a:bodyPr/>
                    <a:lstStyle/>
                    <a:p>
                      <a:pPr algn="ctr"/>
                      <a:r>
                        <a:rPr lang="en-US" sz="1800" dirty="0"/>
                        <a:t>K</a:t>
                      </a:r>
                      <a:endParaRPr lang="en-US" sz="1800" dirty="0">
                        <a:latin typeface="Titillium Web" panose="020B0604020202020204" charset="0"/>
                      </a:endParaRPr>
                    </a:p>
                  </a:txBody>
                  <a:tcPr/>
                </a:tc>
                <a:tc>
                  <a:txBody>
                    <a:bodyPr/>
                    <a:lstStyle/>
                    <a:p>
                      <a:r>
                        <a:rPr lang="en-US" sz="1800" dirty="0"/>
                        <a:t>4b ≡ 0100 1011</a:t>
                      </a:r>
                      <a:endParaRPr lang="en-US" sz="1800" dirty="0">
                        <a:latin typeface="Titillium Web" panose="020B0604020202020204" charset="0"/>
                      </a:endParaRPr>
                    </a:p>
                  </a:txBody>
                  <a:tcPr/>
                </a:tc>
                <a:extLst>
                  <a:ext uri="{0D108BD9-81ED-4DB2-BD59-A6C34878D82A}">
                    <a16:rowId xmlns:a16="http://schemas.microsoft.com/office/drawing/2014/main" val="781696483"/>
                  </a:ext>
                </a:extLst>
              </a:tr>
              <a:tr h="370840">
                <a:tc>
                  <a:txBody>
                    <a:bodyPr/>
                    <a:lstStyle/>
                    <a:p>
                      <a:pPr algn="r"/>
                      <a:r>
                        <a:rPr lang="en-US" sz="1800" dirty="0"/>
                        <a:t>Ciphertext:</a:t>
                      </a:r>
                      <a:endParaRPr lang="en-US" sz="1800" dirty="0">
                        <a:latin typeface="Titillium Web" panose="020B0604020202020204" charset="0"/>
                      </a:endParaRPr>
                    </a:p>
                  </a:txBody>
                  <a:tcPr/>
                </a:tc>
                <a:tc>
                  <a:txBody>
                    <a:bodyPr/>
                    <a:lstStyle/>
                    <a:p>
                      <a:pPr algn="ctr"/>
                      <a:r>
                        <a:rPr lang="en-US" sz="1800" dirty="0"/>
                        <a:t>;</a:t>
                      </a:r>
                      <a:endParaRPr lang="en-US" sz="1800" dirty="0">
                        <a:latin typeface="Titillium Web" panose="020B0604020202020204" charset="0"/>
                      </a:endParaRPr>
                    </a:p>
                  </a:txBody>
                  <a:tcPr/>
                </a:tc>
                <a:tc>
                  <a:txBody>
                    <a:bodyPr/>
                    <a:lstStyle/>
                    <a:p>
                      <a:r>
                        <a:rPr lang="en-US" sz="1800" dirty="0"/>
                        <a:t>3b ≡ 0011 1011</a:t>
                      </a:r>
                      <a:endParaRPr lang="en-US" sz="1800" dirty="0">
                        <a:latin typeface="Titillium Web" panose="020B0604020202020204" charset="0"/>
                      </a:endParaRPr>
                    </a:p>
                  </a:txBody>
                  <a:tcPr/>
                </a:tc>
                <a:extLst>
                  <a:ext uri="{0D108BD9-81ED-4DB2-BD59-A6C34878D82A}">
                    <a16:rowId xmlns:a16="http://schemas.microsoft.com/office/drawing/2014/main" val="3675757007"/>
                  </a:ext>
                </a:extLst>
              </a:tr>
            </a:tbl>
          </a:graphicData>
        </a:graphic>
      </p:graphicFrame>
      <p:sp>
        <p:nvSpPr>
          <p:cNvPr id="12" name="Google Shape;3977;p29">
            <a:extLst>
              <a:ext uri="{FF2B5EF4-FFF2-40B4-BE49-F238E27FC236}">
                <a16:creationId xmlns:a16="http://schemas.microsoft.com/office/drawing/2014/main" id="{E88578F9-15D6-4A3B-BF1F-6EDCD6B68D5F}"/>
              </a:ext>
            </a:extLst>
          </p:cNvPr>
          <p:cNvSpPr/>
          <p:nvPr/>
        </p:nvSpPr>
        <p:spPr>
          <a:xfrm>
            <a:off x="749748" y="3556481"/>
            <a:ext cx="837668" cy="847644"/>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p</a:t>
            </a:r>
            <a:endParaRPr sz="1800" dirty="0">
              <a:solidFill>
                <a:srgbClr val="003B55"/>
              </a:solidFill>
              <a:latin typeface="Titillium Web Light"/>
              <a:ea typeface="Titillium Web Light"/>
              <a:cs typeface="Titillium Web Light"/>
              <a:sym typeface="Titillium Web Light"/>
            </a:endParaRPr>
          </a:p>
        </p:txBody>
      </p:sp>
      <p:sp>
        <p:nvSpPr>
          <p:cNvPr id="13" name="Google Shape;3978;p29">
            <a:extLst>
              <a:ext uri="{FF2B5EF4-FFF2-40B4-BE49-F238E27FC236}">
                <a16:creationId xmlns:a16="http://schemas.microsoft.com/office/drawing/2014/main" id="{E89FF394-6E21-4B99-818E-9B73505901E2}"/>
              </a:ext>
            </a:extLst>
          </p:cNvPr>
          <p:cNvSpPr/>
          <p:nvPr/>
        </p:nvSpPr>
        <p:spPr>
          <a:xfrm>
            <a:off x="3523621" y="3599793"/>
            <a:ext cx="837668" cy="804332"/>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p</a:t>
            </a:r>
            <a:endParaRPr sz="1800" dirty="0">
              <a:solidFill>
                <a:srgbClr val="003B55"/>
              </a:solidFill>
              <a:latin typeface="Titillium Web Light"/>
              <a:ea typeface="Titillium Web Light"/>
              <a:cs typeface="Titillium Web Light"/>
              <a:sym typeface="Titillium Web Light"/>
            </a:endParaRPr>
          </a:p>
        </p:txBody>
      </p:sp>
      <p:sp>
        <p:nvSpPr>
          <p:cNvPr id="14" name="Google Shape;3979;p29">
            <a:extLst>
              <a:ext uri="{FF2B5EF4-FFF2-40B4-BE49-F238E27FC236}">
                <a16:creationId xmlns:a16="http://schemas.microsoft.com/office/drawing/2014/main" id="{FBAFB215-A663-4538-84C9-17736CCDA65B}"/>
              </a:ext>
            </a:extLst>
          </p:cNvPr>
          <p:cNvSpPr/>
          <p:nvPr/>
        </p:nvSpPr>
        <p:spPr>
          <a:xfrm>
            <a:off x="2160502" y="3577670"/>
            <a:ext cx="837668" cy="804332"/>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a:t>
            </a:r>
          </a:p>
        </p:txBody>
      </p:sp>
      <p:cxnSp>
        <p:nvCxnSpPr>
          <p:cNvPr id="15" name="Google Shape;3980;p29">
            <a:extLst>
              <a:ext uri="{FF2B5EF4-FFF2-40B4-BE49-F238E27FC236}">
                <a16:creationId xmlns:a16="http://schemas.microsoft.com/office/drawing/2014/main" id="{BC549162-61D3-4C54-81B0-6956880A29D1}"/>
              </a:ext>
            </a:extLst>
          </p:cNvPr>
          <p:cNvCxnSpPr>
            <a:cxnSpLocks/>
            <a:stCxn id="12" idx="3"/>
          </p:cNvCxnSpPr>
          <p:nvPr/>
        </p:nvCxnSpPr>
        <p:spPr>
          <a:xfrm>
            <a:off x="1587416" y="3980303"/>
            <a:ext cx="447861" cy="0"/>
          </a:xfrm>
          <a:prstGeom prst="straightConnector1">
            <a:avLst/>
          </a:prstGeom>
          <a:noFill/>
          <a:ln w="38100" cap="flat" cmpd="sng">
            <a:solidFill>
              <a:srgbClr val="D3EBD5"/>
            </a:solidFill>
            <a:prstDash val="solid"/>
            <a:round/>
            <a:headEnd type="diamond" w="sm" len="sm"/>
            <a:tailEnd type="diamond" w="sm" len="sm"/>
          </a:ln>
        </p:spPr>
      </p:cxnSp>
      <p:cxnSp>
        <p:nvCxnSpPr>
          <p:cNvPr id="23" name="Google Shape;3980;p29">
            <a:extLst>
              <a:ext uri="{FF2B5EF4-FFF2-40B4-BE49-F238E27FC236}">
                <a16:creationId xmlns:a16="http://schemas.microsoft.com/office/drawing/2014/main" id="{8CED43AB-EDC3-4192-A097-394D0AB24190}"/>
              </a:ext>
            </a:extLst>
          </p:cNvPr>
          <p:cNvCxnSpPr>
            <a:cxnSpLocks/>
          </p:cNvCxnSpPr>
          <p:nvPr/>
        </p:nvCxnSpPr>
        <p:spPr>
          <a:xfrm>
            <a:off x="2998170" y="3979836"/>
            <a:ext cx="408707" cy="0"/>
          </a:xfrm>
          <a:prstGeom prst="straightConnector1">
            <a:avLst/>
          </a:prstGeom>
          <a:noFill/>
          <a:ln w="38100" cap="flat" cmpd="sng">
            <a:solidFill>
              <a:schemeClr val="accent2"/>
            </a:solidFill>
            <a:prstDash val="solid"/>
            <a:round/>
            <a:headEnd type="diamond" w="sm" len="sm"/>
            <a:tailEnd type="diamond" w="sm" len="sm"/>
          </a:ln>
        </p:spPr>
      </p:cxnSp>
    </p:spTree>
    <p:extLst>
      <p:ext uri="{BB962C8B-B14F-4D97-AF65-F5344CB8AC3E}">
        <p14:creationId xmlns:p14="http://schemas.microsoft.com/office/powerpoint/2010/main" val="3159018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57"/>
        <p:cNvGrpSpPr/>
        <p:nvPr/>
      </p:nvGrpSpPr>
      <p:grpSpPr>
        <a:xfrm>
          <a:off x="0" y="0"/>
          <a:ext cx="0" cy="0"/>
          <a:chOff x="0" y="0"/>
          <a:chExt cx="0" cy="0"/>
        </a:xfrm>
      </p:grpSpPr>
      <p:sp>
        <p:nvSpPr>
          <p:cNvPr id="3958" name="Google Shape;3958;p27"/>
          <p:cNvSpPr txBox="1">
            <a:spLocks noGrp="1"/>
          </p:cNvSpPr>
          <p:nvPr>
            <p:ph type="ctrTitle" idx="4294967295"/>
          </p:nvPr>
        </p:nvSpPr>
        <p:spPr>
          <a:xfrm>
            <a:off x="685800" y="1723546"/>
            <a:ext cx="61032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latin typeface="Titillium Web" panose="020B0604020202020204" charset="0"/>
              </a:rPr>
              <a:t>PERMUTATION</a:t>
            </a:r>
            <a:endParaRPr sz="7200" dirty="0">
              <a:latin typeface="Titillium Web" panose="020B0604020202020204" charset="0"/>
            </a:endParaRPr>
          </a:p>
        </p:txBody>
      </p:sp>
      <p:sp>
        <p:nvSpPr>
          <p:cNvPr id="3959" name="Google Shape;3959;p27"/>
          <p:cNvSpPr txBox="1">
            <a:spLocks noGrp="1"/>
          </p:cNvSpPr>
          <p:nvPr>
            <p:ph type="subTitle" idx="4294967295"/>
          </p:nvPr>
        </p:nvSpPr>
        <p:spPr>
          <a:xfrm>
            <a:off x="685800" y="2995037"/>
            <a:ext cx="61032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200" dirty="0"/>
              <a:t>symbol rearrangement</a:t>
            </a:r>
            <a:endParaRPr sz="3200" dirty="0"/>
          </a:p>
        </p:txBody>
      </p:sp>
      <p:sp>
        <p:nvSpPr>
          <p:cNvPr id="3960" name="Google Shape;3960;p2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2881845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718300" y="2363156"/>
            <a:ext cx="6761100" cy="6190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latin typeface="Titillium Web Light" panose="020B0604020202020204" charset="0"/>
              </a:rPr>
              <a:t>Plaintext → Ciphertext → Plaintext</a:t>
            </a:r>
            <a:endParaRPr sz="3200" dirty="0">
              <a:latin typeface="Titillium Web Light" panose="020B0604020202020204" charset="0"/>
            </a:endParaRPr>
          </a:p>
        </p:txBody>
      </p:sp>
      <p:sp>
        <p:nvSpPr>
          <p:cNvPr id="3977" name="Google Shape;3977;p29"/>
          <p:cNvSpPr/>
          <p:nvPr/>
        </p:nvSpPr>
        <p:spPr>
          <a:xfrm>
            <a:off x="718300" y="3471619"/>
            <a:ext cx="1562700" cy="922149"/>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8" name="Google Shape;3978;p29"/>
          <p:cNvSpPr/>
          <p:nvPr/>
        </p:nvSpPr>
        <p:spPr>
          <a:xfrm>
            <a:off x="5204800" y="3471621"/>
            <a:ext cx="1562700" cy="922149"/>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9" name="Google Shape;3979;p29"/>
          <p:cNvSpPr/>
          <p:nvPr/>
        </p:nvSpPr>
        <p:spPr>
          <a:xfrm>
            <a:off x="2961550" y="3471622"/>
            <a:ext cx="1562700" cy="922149"/>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err="1">
                <a:solidFill>
                  <a:srgbClr val="003B55"/>
                </a:solidFill>
                <a:latin typeface="Titillium Web Light"/>
                <a:ea typeface="Titillium Web Light"/>
                <a:cs typeface="Titillium Web Light"/>
                <a:sym typeface="Titillium Web Light"/>
              </a:rPr>
              <a:t>Sebprae</a:t>
            </a:r>
            <a:endParaRPr lang="en-US" sz="1800" dirty="0">
              <a:solidFill>
                <a:srgbClr val="003B55"/>
              </a:solidFill>
              <a:latin typeface="Titillium Web Light"/>
              <a:ea typeface="Titillium Web Light"/>
              <a:cs typeface="Titillium Web Light"/>
              <a:sym typeface="Titillium Web Light"/>
            </a:endParaRPr>
          </a:p>
          <a:p>
            <a:pPr marL="0" lvl="0" indent="0" algn="ctr" rtl="0">
              <a:spcBef>
                <a:spcPts val="0"/>
              </a:spcBef>
              <a:spcAft>
                <a:spcPts val="0"/>
              </a:spcAft>
              <a:buNone/>
            </a:pPr>
            <a:r>
              <a:rPr lang="en-US" sz="1800" dirty="0" err="1">
                <a:solidFill>
                  <a:srgbClr val="003B55"/>
                </a:solidFill>
                <a:latin typeface="Titillium Web Light"/>
                <a:ea typeface="Titillium Web Light"/>
                <a:cs typeface="Titillium Web Light"/>
                <a:sym typeface="Titillium Web Light"/>
              </a:rPr>
              <a:t>Klnilcm</a:t>
            </a:r>
            <a:endParaRPr sz="1800" dirty="0">
              <a:solidFill>
                <a:srgbClr val="003B55"/>
              </a:solidFill>
              <a:latin typeface="Titillium Web Light"/>
              <a:ea typeface="Titillium Web Light"/>
              <a:cs typeface="Titillium Web Light"/>
              <a:sym typeface="Titillium Web Light"/>
            </a:endParaRPr>
          </a:p>
        </p:txBody>
      </p:sp>
      <p:cxnSp>
        <p:nvCxnSpPr>
          <p:cNvPr id="3980" name="Google Shape;3980;p29"/>
          <p:cNvCxnSpPr>
            <a:cxnSpLocks/>
            <a:stCxn id="3977" idx="3"/>
          </p:cNvCxnSpPr>
          <p:nvPr/>
        </p:nvCxnSpPr>
        <p:spPr>
          <a:xfrm>
            <a:off x="2281000" y="3932694"/>
            <a:ext cx="547441" cy="9857"/>
          </a:xfrm>
          <a:prstGeom prst="straightConnector1">
            <a:avLst/>
          </a:prstGeom>
          <a:noFill/>
          <a:ln w="38100" cap="flat" cmpd="sng">
            <a:solidFill>
              <a:srgbClr val="D3EBD5"/>
            </a:solidFill>
            <a:prstDash val="solid"/>
            <a:round/>
            <a:headEnd type="diamond" w="sm" len="sm"/>
            <a:tailEnd type="diamond" w="sm" len="sm"/>
          </a:ln>
        </p:spPr>
      </p:cxnSp>
      <p:cxnSp>
        <p:nvCxnSpPr>
          <p:cNvPr id="3981" name="Google Shape;3981;p29"/>
          <p:cNvCxnSpPr>
            <a:cxnSpLocks/>
            <a:stCxn id="3979" idx="3"/>
          </p:cNvCxnSpPr>
          <p:nvPr/>
        </p:nvCxnSpPr>
        <p:spPr>
          <a:xfrm>
            <a:off x="4524250" y="3932697"/>
            <a:ext cx="551445" cy="9855"/>
          </a:xfrm>
          <a:prstGeom prst="straightConnector1">
            <a:avLst/>
          </a:prstGeom>
          <a:noFill/>
          <a:ln w="38100" cap="flat" cmpd="sng">
            <a:solidFill>
              <a:srgbClr val="80BFB7"/>
            </a:solidFill>
            <a:prstDash val="solid"/>
            <a:round/>
            <a:headEnd type="diamond"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29</a:t>
            </a:fld>
            <a:endParaRPr/>
          </a:p>
        </p:txBody>
      </p:sp>
      <p:sp>
        <p:nvSpPr>
          <p:cNvPr id="9" name="TextBox 8">
            <a:extLst>
              <a:ext uri="{FF2B5EF4-FFF2-40B4-BE49-F238E27FC236}">
                <a16:creationId xmlns:a16="http://schemas.microsoft.com/office/drawing/2014/main" id="{02EA4044-7C6C-4EEC-9413-B176C1CE209F}"/>
              </a:ext>
            </a:extLst>
          </p:cNvPr>
          <p:cNvSpPr txBox="1"/>
          <p:nvPr/>
        </p:nvSpPr>
        <p:spPr>
          <a:xfrm>
            <a:off x="6081538" y="544411"/>
            <a:ext cx="1397862" cy="523220"/>
          </a:xfrm>
          <a:prstGeom prst="rect">
            <a:avLst/>
          </a:prstGeom>
          <a:noFill/>
        </p:spPr>
        <p:txBody>
          <a:bodyPr wrap="square">
            <a:spAutoFit/>
          </a:bodyPr>
          <a:lstStyle/>
          <a:p>
            <a:r>
              <a:rPr lang="en-US" b="1" i="1" dirty="0">
                <a:solidFill>
                  <a:schemeClr val="tx2">
                    <a:lumMod val="75000"/>
                  </a:schemeClr>
                </a:solidFill>
                <a:latin typeface="Titillium Web Light" panose="020B0604020202020204" charset="0"/>
              </a:rPr>
              <a:t>scytale</a:t>
            </a:r>
          </a:p>
          <a:p>
            <a:endParaRPr lang="en-US" b="1" i="1" dirty="0">
              <a:solidFill>
                <a:schemeClr val="tx2">
                  <a:lumMod val="90000"/>
                </a:schemeClr>
              </a:solidFill>
              <a:latin typeface="Titillium Web Light" panose="020B0604020202020204" charset="0"/>
            </a:endParaRPr>
          </a:p>
        </p:txBody>
      </p:sp>
      <p:pic>
        <p:nvPicPr>
          <p:cNvPr id="3" name="Picture 2" descr="A close-up of a dollar bill&#10;&#10;Description automatically generated with medium confidence">
            <a:extLst>
              <a:ext uri="{FF2B5EF4-FFF2-40B4-BE49-F238E27FC236}">
                <a16:creationId xmlns:a16="http://schemas.microsoft.com/office/drawing/2014/main" id="{66EB7A7F-59EC-41FC-885D-7A3A430C0590}"/>
              </a:ext>
            </a:extLst>
          </p:cNvPr>
          <p:cNvPicPr>
            <a:picLocks noChangeAspect="1"/>
          </p:cNvPicPr>
          <p:nvPr/>
        </p:nvPicPr>
        <p:blipFill>
          <a:blip r:embed="rId3"/>
          <a:stretch>
            <a:fillRect/>
          </a:stretch>
        </p:blipFill>
        <p:spPr>
          <a:xfrm>
            <a:off x="2473338" y="261541"/>
            <a:ext cx="2819116" cy="1612181"/>
          </a:xfrm>
          <a:prstGeom prst="rect">
            <a:avLst/>
          </a:prstGeom>
        </p:spPr>
      </p:pic>
    </p:spTree>
    <p:extLst>
      <p:ext uri="{BB962C8B-B14F-4D97-AF65-F5344CB8AC3E}">
        <p14:creationId xmlns:p14="http://schemas.microsoft.com/office/powerpoint/2010/main" val="1886087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4" name="Google Shape;3864;p17"/>
          <p:cNvSpPr txBox="1">
            <a:spLocks noGrp="1"/>
          </p:cNvSpPr>
          <p:nvPr>
            <p:ph type="body" idx="1"/>
          </p:nvPr>
        </p:nvSpPr>
        <p:spPr>
          <a:xfrm>
            <a:off x="1278575" y="739550"/>
            <a:ext cx="2719988" cy="170918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What do I get by learning these things?</a:t>
            </a:r>
            <a:endParaRPr dirty="0"/>
          </a:p>
        </p:txBody>
      </p:sp>
      <p:sp>
        <p:nvSpPr>
          <p:cNvPr id="3865" name="Google Shape;3865;p1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718300" y="2363156"/>
            <a:ext cx="6761100" cy="6190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latin typeface="Titillium Web Light" panose="020B0604020202020204" charset="0"/>
              </a:rPr>
              <a:t>Plaintext → Ciphertext → Plaintext</a:t>
            </a:r>
            <a:endParaRPr sz="3200" dirty="0">
              <a:latin typeface="Titillium Web Light" panose="020B0604020202020204" charset="0"/>
            </a:endParaRPr>
          </a:p>
        </p:txBody>
      </p:sp>
      <p:sp>
        <p:nvSpPr>
          <p:cNvPr id="3977" name="Google Shape;3977;p29"/>
          <p:cNvSpPr/>
          <p:nvPr/>
        </p:nvSpPr>
        <p:spPr>
          <a:xfrm>
            <a:off x="718300" y="3471619"/>
            <a:ext cx="1562700" cy="922149"/>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8" name="Google Shape;3978;p29"/>
          <p:cNvSpPr/>
          <p:nvPr/>
        </p:nvSpPr>
        <p:spPr>
          <a:xfrm>
            <a:off x="5204800" y="3471621"/>
            <a:ext cx="1562700" cy="922149"/>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9" name="Google Shape;3979;p29"/>
          <p:cNvSpPr/>
          <p:nvPr/>
        </p:nvSpPr>
        <p:spPr>
          <a:xfrm>
            <a:off x="2961550" y="3471622"/>
            <a:ext cx="1562700" cy="922149"/>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err="1">
                <a:solidFill>
                  <a:srgbClr val="003B55"/>
                </a:solidFill>
                <a:latin typeface="Titillium Web Light"/>
                <a:ea typeface="Titillium Web Light"/>
                <a:cs typeface="Titillium Web Light"/>
                <a:sym typeface="Titillium Web Light"/>
              </a:rPr>
              <a:t>Sebprae</a:t>
            </a:r>
            <a:endParaRPr lang="en-US" sz="1800" dirty="0">
              <a:solidFill>
                <a:srgbClr val="003B55"/>
              </a:solidFill>
              <a:latin typeface="Titillium Web Light"/>
              <a:ea typeface="Titillium Web Light"/>
              <a:cs typeface="Titillium Web Light"/>
              <a:sym typeface="Titillium Web Light"/>
            </a:endParaRPr>
          </a:p>
          <a:p>
            <a:pPr marL="0" lvl="0" indent="0" algn="ctr" rtl="0">
              <a:spcBef>
                <a:spcPts val="0"/>
              </a:spcBef>
              <a:spcAft>
                <a:spcPts val="0"/>
              </a:spcAft>
              <a:buNone/>
            </a:pPr>
            <a:r>
              <a:rPr lang="en-US" sz="1800" dirty="0" err="1">
                <a:solidFill>
                  <a:srgbClr val="003B55"/>
                </a:solidFill>
                <a:latin typeface="Titillium Web Light"/>
                <a:ea typeface="Titillium Web Light"/>
                <a:cs typeface="Titillium Web Light"/>
                <a:sym typeface="Titillium Web Light"/>
              </a:rPr>
              <a:t>Klnilcm</a:t>
            </a:r>
            <a:endParaRPr sz="1800" dirty="0">
              <a:solidFill>
                <a:srgbClr val="003B55"/>
              </a:solidFill>
              <a:latin typeface="Titillium Web Light"/>
              <a:ea typeface="Titillium Web Light"/>
              <a:cs typeface="Titillium Web Light"/>
              <a:sym typeface="Titillium Web Light"/>
            </a:endParaRPr>
          </a:p>
        </p:txBody>
      </p:sp>
      <p:cxnSp>
        <p:nvCxnSpPr>
          <p:cNvPr id="3980" name="Google Shape;3980;p29"/>
          <p:cNvCxnSpPr>
            <a:cxnSpLocks/>
            <a:stCxn id="3977" idx="3"/>
          </p:cNvCxnSpPr>
          <p:nvPr/>
        </p:nvCxnSpPr>
        <p:spPr>
          <a:xfrm>
            <a:off x="2281000" y="3932694"/>
            <a:ext cx="547441" cy="9857"/>
          </a:xfrm>
          <a:prstGeom prst="straightConnector1">
            <a:avLst/>
          </a:prstGeom>
          <a:noFill/>
          <a:ln w="38100" cap="flat" cmpd="sng">
            <a:solidFill>
              <a:srgbClr val="D3EBD5"/>
            </a:solidFill>
            <a:prstDash val="solid"/>
            <a:round/>
            <a:headEnd type="diamond" w="sm" len="sm"/>
            <a:tailEnd type="diamond" w="sm" len="sm"/>
          </a:ln>
        </p:spPr>
      </p:cxnSp>
      <p:cxnSp>
        <p:nvCxnSpPr>
          <p:cNvPr id="3981" name="Google Shape;3981;p29"/>
          <p:cNvCxnSpPr>
            <a:cxnSpLocks/>
            <a:stCxn id="3979" idx="3"/>
          </p:cNvCxnSpPr>
          <p:nvPr/>
        </p:nvCxnSpPr>
        <p:spPr>
          <a:xfrm>
            <a:off x="4524250" y="3932697"/>
            <a:ext cx="551445" cy="9855"/>
          </a:xfrm>
          <a:prstGeom prst="straightConnector1">
            <a:avLst/>
          </a:prstGeom>
          <a:noFill/>
          <a:ln w="38100" cap="flat" cmpd="sng">
            <a:solidFill>
              <a:srgbClr val="80BFB7"/>
            </a:solidFill>
            <a:prstDash val="solid"/>
            <a:round/>
            <a:headEnd type="diamond"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30</a:t>
            </a:fld>
            <a:endParaRPr/>
          </a:p>
        </p:txBody>
      </p:sp>
      <p:sp>
        <p:nvSpPr>
          <p:cNvPr id="9" name="TextBox 8">
            <a:extLst>
              <a:ext uri="{FF2B5EF4-FFF2-40B4-BE49-F238E27FC236}">
                <a16:creationId xmlns:a16="http://schemas.microsoft.com/office/drawing/2014/main" id="{02EA4044-7C6C-4EEC-9413-B176C1CE209F}"/>
              </a:ext>
            </a:extLst>
          </p:cNvPr>
          <p:cNvSpPr txBox="1"/>
          <p:nvPr/>
        </p:nvSpPr>
        <p:spPr>
          <a:xfrm>
            <a:off x="6081538" y="544411"/>
            <a:ext cx="1397862" cy="523220"/>
          </a:xfrm>
          <a:prstGeom prst="rect">
            <a:avLst/>
          </a:prstGeom>
          <a:noFill/>
        </p:spPr>
        <p:txBody>
          <a:bodyPr wrap="square">
            <a:spAutoFit/>
          </a:bodyPr>
          <a:lstStyle/>
          <a:p>
            <a:r>
              <a:rPr lang="en-US" b="1" i="1" dirty="0">
                <a:solidFill>
                  <a:schemeClr val="tx2">
                    <a:lumMod val="90000"/>
                  </a:schemeClr>
                </a:solidFill>
                <a:latin typeface="Titillium Web Light" panose="020B0604020202020204" charset="0"/>
              </a:rPr>
              <a:t>scytale</a:t>
            </a:r>
          </a:p>
          <a:p>
            <a:r>
              <a:rPr lang="en-US" b="1" i="1" dirty="0">
                <a:solidFill>
                  <a:schemeClr val="tx2">
                    <a:lumMod val="75000"/>
                  </a:schemeClr>
                </a:solidFill>
                <a:latin typeface="Titillium Web Light" panose="020B0604020202020204" charset="0"/>
              </a:rPr>
              <a:t>key:  5</a:t>
            </a:r>
          </a:p>
        </p:txBody>
      </p:sp>
      <p:pic>
        <p:nvPicPr>
          <p:cNvPr id="3" name="Picture 2" descr="A close-up of a dollar bill&#10;&#10;Description automatically generated with medium confidence">
            <a:extLst>
              <a:ext uri="{FF2B5EF4-FFF2-40B4-BE49-F238E27FC236}">
                <a16:creationId xmlns:a16="http://schemas.microsoft.com/office/drawing/2014/main" id="{66EB7A7F-59EC-41FC-885D-7A3A430C0590}"/>
              </a:ext>
            </a:extLst>
          </p:cNvPr>
          <p:cNvPicPr>
            <a:picLocks noChangeAspect="1"/>
          </p:cNvPicPr>
          <p:nvPr/>
        </p:nvPicPr>
        <p:blipFill>
          <a:blip r:embed="rId3"/>
          <a:stretch>
            <a:fillRect/>
          </a:stretch>
        </p:blipFill>
        <p:spPr>
          <a:xfrm>
            <a:off x="2473338" y="261541"/>
            <a:ext cx="2819116" cy="1612181"/>
          </a:xfrm>
          <a:prstGeom prst="rect">
            <a:avLst/>
          </a:prstGeom>
        </p:spPr>
      </p:pic>
      <p:sp>
        <p:nvSpPr>
          <p:cNvPr id="14" name="TextBox 13">
            <a:extLst>
              <a:ext uri="{FF2B5EF4-FFF2-40B4-BE49-F238E27FC236}">
                <a16:creationId xmlns:a16="http://schemas.microsoft.com/office/drawing/2014/main" id="{2B2FBB14-3114-46D7-9EA9-25B6E47A7D13}"/>
              </a:ext>
            </a:extLst>
          </p:cNvPr>
          <p:cNvSpPr txBox="1"/>
          <p:nvPr/>
        </p:nvSpPr>
        <p:spPr>
          <a:xfrm rot="17762745">
            <a:off x="2143419" y="3271446"/>
            <a:ext cx="955711" cy="400110"/>
          </a:xfrm>
          <a:prstGeom prst="rect">
            <a:avLst/>
          </a:prstGeom>
          <a:noFill/>
        </p:spPr>
        <p:txBody>
          <a:bodyPr wrap="none" rtlCol="0">
            <a:spAutoFit/>
          </a:bodyPr>
          <a:lstStyle/>
          <a:p>
            <a:r>
              <a:rPr lang="en-US" sz="2000" i="1" dirty="0">
                <a:latin typeface="Titillium Web" panose="020B0604020202020204" charset="0"/>
              </a:rPr>
              <a:t>Encrypt</a:t>
            </a:r>
          </a:p>
        </p:txBody>
      </p:sp>
      <p:sp>
        <p:nvSpPr>
          <p:cNvPr id="15" name="TextBox 14">
            <a:extLst>
              <a:ext uri="{FF2B5EF4-FFF2-40B4-BE49-F238E27FC236}">
                <a16:creationId xmlns:a16="http://schemas.microsoft.com/office/drawing/2014/main" id="{E37D98F4-5144-49E5-AFCF-7F4712BAA19C}"/>
              </a:ext>
            </a:extLst>
          </p:cNvPr>
          <p:cNvSpPr txBox="1"/>
          <p:nvPr/>
        </p:nvSpPr>
        <p:spPr>
          <a:xfrm rot="17752165">
            <a:off x="4378654" y="3278251"/>
            <a:ext cx="971741" cy="400110"/>
          </a:xfrm>
          <a:prstGeom prst="rect">
            <a:avLst/>
          </a:prstGeom>
          <a:noFill/>
        </p:spPr>
        <p:txBody>
          <a:bodyPr wrap="none" rtlCol="0">
            <a:spAutoFit/>
          </a:bodyPr>
          <a:lstStyle/>
          <a:p>
            <a:r>
              <a:rPr lang="en-US" sz="2000" i="1" dirty="0">
                <a:latin typeface="Titillium Web" panose="020B0604020202020204" charset="0"/>
              </a:rPr>
              <a:t>Decrypt</a:t>
            </a:r>
          </a:p>
        </p:txBody>
      </p:sp>
    </p:spTree>
    <p:extLst>
      <p:ext uri="{BB962C8B-B14F-4D97-AF65-F5344CB8AC3E}">
        <p14:creationId xmlns:p14="http://schemas.microsoft.com/office/powerpoint/2010/main" val="3941561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latin typeface="Titillium Web Light" panose="020B0604020202020204" charset="0"/>
              </a:rPr>
              <a:t>Plaintext → Ciphertext → Plaintext</a:t>
            </a:r>
            <a:endParaRPr sz="3200" dirty="0">
              <a:latin typeface="Titillium Web Light" panose="020B0604020202020204" charset="0"/>
            </a:endParaRPr>
          </a:p>
        </p:txBody>
      </p:sp>
      <p:sp>
        <p:nvSpPr>
          <p:cNvPr id="3977" name="Google Shape;3977;p29"/>
          <p:cNvSpPr/>
          <p:nvPr/>
        </p:nvSpPr>
        <p:spPr>
          <a:xfrm>
            <a:off x="863085" y="1662516"/>
            <a:ext cx="1562700" cy="909234"/>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8" name="Google Shape;3978;p29"/>
          <p:cNvSpPr/>
          <p:nvPr/>
        </p:nvSpPr>
        <p:spPr>
          <a:xfrm>
            <a:off x="5349585" y="1662518"/>
            <a:ext cx="1562700" cy="909234"/>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9" name="Google Shape;3979;p29"/>
          <p:cNvSpPr/>
          <p:nvPr/>
        </p:nvSpPr>
        <p:spPr>
          <a:xfrm>
            <a:off x="3106335" y="1662519"/>
            <a:ext cx="1562700" cy="909234"/>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err="1">
                <a:solidFill>
                  <a:srgbClr val="003B55"/>
                </a:solidFill>
                <a:latin typeface="Titillium Web Light"/>
                <a:ea typeface="Titillium Web Light"/>
                <a:cs typeface="Titillium Web Light"/>
                <a:sym typeface="Titillium Web Light"/>
              </a:rPr>
              <a:t>crneSep</a:t>
            </a:r>
            <a:endParaRPr lang="en-US" sz="1800" dirty="0">
              <a:solidFill>
                <a:srgbClr val="003B55"/>
              </a:solidFill>
              <a:latin typeface="Titillium Web Light"/>
              <a:ea typeface="Titillium Web Light"/>
              <a:cs typeface="Titillium Web Light"/>
              <a:sym typeface="Titillium Web Light"/>
            </a:endParaRPr>
          </a:p>
          <a:p>
            <a:pPr marL="0" lvl="0" indent="0" algn="ctr" rtl="0">
              <a:spcBef>
                <a:spcPts val="0"/>
              </a:spcBef>
              <a:spcAft>
                <a:spcPts val="0"/>
              </a:spcAft>
              <a:buNone/>
            </a:pPr>
            <a:r>
              <a:rPr lang="en-US" sz="1800" dirty="0" err="1">
                <a:solidFill>
                  <a:srgbClr val="003B55"/>
                </a:solidFill>
                <a:latin typeface="Titillium Web Light"/>
                <a:ea typeface="Titillium Web Light"/>
                <a:cs typeface="Titillium Web Light"/>
                <a:sym typeface="Titillium Web Light"/>
              </a:rPr>
              <a:t>albmKli</a:t>
            </a:r>
            <a:endParaRPr sz="1800" dirty="0">
              <a:solidFill>
                <a:srgbClr val="003B55"/>
              </a:solidFill>
              <a:latin typeface="Titillium Web Light"/>
              <a:ea typeface="Titillium Web Light"/>
              <a:cs typeface="Titillium Web Light"/>
              <a:sym typeface="Titillium Web Light"/>
            </a:endParaRPr>
          </a:p>
        </p:txBody>
      </p:sp>
      <p:cxnSp>
        <p:nvCxnSpPr>
          <p:cNvPr id="3980" name="Google Shape;3980;p29"/>
          <p:cNvCxnSpPr>
            <a:cxnSpLocks/>
          </p:cNvCxnSpPr>
          <p:nvPr/>
        </p:nvCxnSpPr>
        <p:spPr>
          <a:xfrm>
            <a:off x="2426500" y="3709266"/>
            <a:ext cx="549175" cy="1"/>
          </a:xfrm>
          <a:prstGeom prst="straightConnector1">
            <a:avLst/>
          </a:prstGeom>
          <a:noFill/>
          <a:ln w="38100" cap="flat" cmpd="sng">
            <a:solidFill>
              <a:srgbClr val="D3EBD5"/>
            </a:solidFill>
            <a:prstDash val="solid"/>
            <a:round/>
            <a:headEnd type="diamond" w="sm" len="sm"/>
            <a:tailEnd type="diamond" w="sm" len="sm"/>
          </a:ln>
        </p:spPr>
      </p:cxnSp>
      <p:cxnSp>
        <p:nvCxnSpPr>
          <p:cNvPr id="3981" name="Google Shape;3981;p29"/>
          <p:cNvCxnSpPr>
            <a:cxnSpLocks/>
          </p:cNvCxnSpPr>
          <p:nvPr/>
        </p:nvCxnSpPr>
        <p:spPr>
          <a:xfrm flipV="1">
            <a:off x="4669035" y="3709267"/>
            <a:ext cx="546145" cy="1"/>
          </a:xfrm>
          <a:prstGeom prst="straightConnector1">
            <a:avLst/>
          </a:prstGeom>
          <a:noFill/>
          <a:ln w="38100" cap="flat" cmpd="sng">
            <a:solidFill>
              <a:srgbClr val="80BFB7"/>
            </a:solidFill>
            <a:prstDash val="solid"/>
            <a:round/>
            <a:headEnd type="diamond"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31</a:t>
            </a:fld>
            <a:endParaRPr/>
          </a:p>
        </p:txBody>
      </p:sp>
      <p:sp>
        <p:nvSpPr>
          <p:cNvPr id="9" name="TextBox 8">
            <a:extLst>
              <a:ext uri="{FF2B5EF4-FFF2-40B4-BE49-F238E27FC236}">
                <a16:creationId xmlns:a16="http://schemas.microsoft.com/office/drawing/2014/main" id="{02EA4044-7C6C-4EEC-9413-B176C1CE209F}"/>
              </a:ext>
            </a:extLst>
          </p:cNvPr>
          <p:cNvSpPr txBox="1"/>
          <p:nvPr/>
        </p:nvSpPr>
        <p:spPr>
          <a:xfrm>
            <a:off x="6138794" y="431598"/>
            <a:ext cx="1397862" cy="523220"/>
          </a:xfrm>
          <a:prstGeom prst="rect">
            <a:avLst/>
          </a:prstGeom>
          <a:noFill/>
        </p:spPr>
        <p:txBody>
          <a:bodyPr wrap="square">
            <a:spAutoFit/>
          </a:bodyPr>
          <a:lstStyle/>
          <a:p>
            <a:r>
              <a:rPr lang="en-US" b="1" i="1" dirty="0">
                <a:solidFill>
                  <a:schemeClr val="tx2">
                    <a:lumMod val="75000"/>
                  </a:schemeClr>
                </a:solidFill>
                <a:latin typeface="Titillium Web Light" panose="020B0604020202020204" charset="0"/>
              </a:rPr>
              <a:t>shuffle</a:t>
            </a:r>
          </a:p>
          <a:p>
            <a:endParaRPr lang="en-US" b="1" i="1" dirty="0">
              <a:solidFill>
                <a:schemeClr val="tx2">
                  <a:lumMod val="90000"/>
                </a:schemeClr>
              </a:solidFill>
              <a:latin typeface="Titillium Web Light" panose="020B0604020202020204" charset="0"/>
            </a:endParaRPr>
          </a:p>
        </p:txBody>
      </p:sp>
      <p:sp>
        <p:nvSpPr>
          <p:cNvPr id="16" name="Google Shape;3977;p29">
            <a:extLst>
              <a:ext uri="{FF2B5EF4-FFF2-40B4-BE49-F238E27FC236}">
                <a16:creationId xmlns:a16="http://schemas.microsoft.com/office/drawing/2014/main" id="{8E6271FA-AC7E-4D19-9EC6-F3535C08E32C}"/>
              </a:ext>
            </a:extLst>
          </p:cNvPr>
          <p:cNvSpPr/>
          <p:nvPr/>
        </p:nvSpPr>
        <p:spPr>
          <a:xfrm>
            <a:off x="863800" y="3014421"/>
            <a:ext cx="1562700" cy="1389702"/>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53 70 65 6e 63 65 72</a:t>
            </a:r>
          </a:p>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4b 69 6d 62 61 6c </a:t>
            </a:r>
            <a:r>
              <a:rPr lang="en-US" sz="1800" dirty="0" err="1">
                <a:solidFill>
                  <a:srgbClr val="003B55"/>
                </a:solidFill>
                <a:latin typeface="Titillium Web Light"/>
                <a:ea typeface="Titillium Web Light"/>
                <a:cs typeface="Titillium Web Light"/>
                <a:sym typeface="Titillium Web Light"/>
              </a:rPr>
              <a:t>6c</a:t>
            </a:r>
            <a:endParaRPr sz="1800" dirty="0">
              <a:solidFill>
                <a:srgbClr val="003B55"/>
              </a:solidFill>
              <a:latin typeface="Titillium Web Light"/>
              <a:ea typeface="Titillium Web Light"/>
              <a:cs typeface="Titillium Web Light"/>
              <a:sym typeface="Titillium Web Light"/>
            </a:endParaRPr>
          </a:p>
        </p:txBody>
      </p:sp>
      <p:sp>
        <p:nvSpPr>
          <p:cNvPr id="17" name="Google Shape;3978;p29">
            <a:extLst>
              <a:ext uri="{FF2B5EF4-FFF2-40B4-BE49-F238E27FC236}">
                <a16:creationId xmlns:a16="http://schemas.microsoft.com/office/drawing/2014/main" id="{AD5A6DCB-65BA-4A0E-860E-4D02386D9D14}"/>
              </a:ext>
            </a:extLst>
          </p:cNvPr>
          <p:cNvSpPr/>
          <p:nvPr/>
        </p:nvSpPr>
        <p:spPr>
          <a:xfrm>
            <a:off x="5350300" y="3014421"/>
            <a:ext cx="1562700" cy="1389696"/>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53 70 65 6e 63 65 72</a:t>
            </a:r>
          </a:p>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4b 69 6d 62 61 6c 6c</a:t>
            </a:r>
            <a:endParaRPr sz="1800" dirty="0">
              <a:solidFill>
                <a:srgbClr val="003B55"/>
              </a:solidFill>
              <a:latin typeface="Titillium Web Light"/>
              <a:ea typeface="Titillium Web Light"/>
              <a:cs typeface="Titillium Web Light"/>
              <a:sym typeface="Titillium Web Light"/>
            </a:endParaRPr>
          </a:p>
        </p:txBody>
      </p:sp>
      <p:sp>
        <p:nvSpPr>
          <p:cNvPr id="18" name="Google Shape;3979;p29">
            <a:extLst>
              <a:ext uri="{FF2B5EF4-FFF2-40B4-BE49-F238E27FC236}">
                <a16:creationId xmlns:a16="http://schemas.microsoft.com/office/drawing/2014/main" id="{45BDE0B8-5D3F-4A59-BD95-6120D08F373C}"/>
              </a:ext>
            </a:extLst>
          </p:cNvPr>
          <p:cNvSpPr/>
          <p:nvPr/>
        </p:nvSpPr>
        <p:spPr>
          <a:xfrm>
            <a:off x="3107050" y="3014421"/>
            <a:ext cx="1562700" cy="1389701"/>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63 72 6e 65 53 65 70</a:t>
            </a:r>
          </a:p>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61 6c 62 6d 4b 79 69</a:t>
            </a:r>
            <a:endParaRPr sz="1800" dirty="0">
              <a:solidFill>
                <a:srgbClr val="003B55"/>
              </a:solidFill>
              <a:latin typeface="Titillium Web Light"/>
              <a:ea typeface="Titillium Web Light"/>
              <a:cs typeface="Titillium Web Light"/>
              <a:sym typeface="Titillium Web Light"/>
            </a:endParaRPr>
          </a:p>
        </p:txBody>
      </p:sp>
    </p:spTree>
    <p:extLst>
      <p:ext uri="{BB962C8B-B14F-4D97-AF65-F5344CB8AC3E}">
        <p14:creationId xmlns:p14="http://schemas.microsoft.com/office/powerpoint/2010/main" val="3916953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latin typeface="Titillium Web Light" panose="020B0604020202020204" charset="0"/>
              </a:rPr>
              <a:t>Plaintext → Ciphertext → Plaintext</a:t>
            </a:r>
            <a:endParaRPr sz="3200" dirty="0">
              <a:latin typeface="Titillium Web Light" panose="020B0604020202020204" charset="0"/>
            </a:endParaRPr>
          </a:p>
        </p:txBody>
      </p:sp>
      <p:sp>
        <p:nvSpPr>
          <p:cNvPr id="3977" name="Google Shape;3977;p29"/>
          <p:cNvSpPr/>
          <p:nvPr/>
        </p:nvSpPr>
        <p:spPr>
          <a:xfrm>
            <a:off x="863085" y="1662516"/>
            <a:ext cx="1562700" cy="909234"/>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8" name="Google Shape;3978;p29"/>
          <p:cNvSpPr/>
          <p:nvPr/>
        </p:nvSpPr>
        <p:spPr>
          <a:xfrm>
            <a:off x="5349585" y="1662518"/>
            <a:ext cx="1562700" cy="909234"/>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9" name="Google Shape;3979;p29"/>
          <p:cNvSpPr/>
          <p:nvPr/>
        </p:nvSpPr>
        <p:spPr>
          <a:xfrm>
            <a:off x="3106335" y="1662519"/>
            <a:ext cx="1562700" cy="909234"/>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err="1">
                <a:solidFill>
                  <a:srgbClr val="003B55"/>
                </a:solidFill>
                <a:latin typeface="Titillium Web Light"/>
                <a:ea typeface="Titillium Web Light"/>
                <a:cs typeface="Titillium Web Light"/>
                <a:sym typeface="Titillium Web Light"/>
              </a:rPr>
              <a:t>crneSep</a:t>
            </a:r>
            <a:endParaRPr lang="en-US" sz="1800" dirty="0">
              <a:solidFill>
                <a:srgbClr val="003B55"/>
              </a:solidFill>
              <a:latin typeface="Titillium Web Light"/>
              <a:ea typeface="Titillium Web Light"/>
              <a:cs typeface="Titillium Web Light"/>
              <a:sym typeface="Titillium Web Light"/>
            </a:endParaRPr>
          </a:p>
          <a:p>
            <a:pPr marL="0" lvl="0" indent="0" algn="ctr" rtl="0">
              <a:spcBef>
                <a:spcPts val="0"/>
              </a:spcBef>
              <a:spcAft>
                <a:spcPts val="0"/>
              </a:spcAft>
              <a:buNone/>
            </a:pPr>
            <a:r>
              <a:rPr lang="en-US" sz="1800" dirty="0" err="1">
                <a:solidFill>
                  <a:srgbClr val="003B55"/>
                </a:solidFill>
                <a:latin typeface="Titillium Web Light"/>
                <a:ea typeface="Titillium Web Light"/>
                <a:cs typeface="Titillium Web Light"/>
                <a:sym typeface="Titillium Web Light"/>
              </a:rPr>
              <a:t>albmKli</a:t>
            </a:r>
            <a:endParaRPr sz="1800" dirty="0">
              <a:solidFill>
                <a:srgbClr val="003B55"/>
              </a:solidFill>
              <a:latin typeface="Titillium Web Light"/>
              <a:ea typeface="Titillium Web Light"/>
              <a:cs typeface="Titillium Web Light"/>
              <a:sym typeface="Titillium Web Light"/>
            </a:endParaRPr>
          </a:p>
        </p:txBody>
      </p:sp>
      <p:cxnSp>
        <p:nvCxnSpPr>
          <p:cNvPr id="3980" name="Google Shape;3980;p29"/>
          <p:cNvCxnSpPr>
            <a:cxnSpLocks/>
          </p:cNvCxnSpPr>
          <p:nvPr/>
        </p:nvCxnSpPr>
        <p:spPr>
          <a:xfrm>
            <a:off x="2426500" y="3709266"/>
            <a:ext cx="549175" cy="1"/>
          </a:xfrm>
          <a:prstGeom prst="straightConnector1">
            <a:avLst/>
          </a:prstGeom>
          <a:noFill/>
          <a:ln w="38100" cap="flat" cmpd="sng">
            <a:solidFill>
              <a:srgbClr val="D3EBD5"/>
            </a:solidFill>
            <a:prstDash val="solid"/>
            <a:round/>
            <a:headEnd type="diamond" w="sm" len="sm"/>
            <a:tailEnd type="diamond" w="sm" len="sm"/>
          </a:ln>
        </p:spPr>
      </p:cxnSp>
      <p:cxnSp>
        <p:nvCxnSpPr>
          <p:cNvPr id="3981" name="Google Shape;3981;p29"/>
          <p:cNvCxnSpPr>
            <a:cxnSpLocks/>
          </p:cNvCxnSpPr>
          <p:nvPr/>
        </p:nvCxnSpPr>
        <p:spPr>
          <a:xfrm flipV="1">
            <a:off x="4669035" y="3709267"/>
            <a:ext cx="546145" cy="1"/>
          </a:xfrm>
          <a:prstGeom prst="straightConnector1">
            <a:avLst/>
          </a:prstGeom>
          <a:noFill/>
          <a:ln w="38100" cap="flat" cmpd="sng">
            <a:solidFill>
              <a:srgbClr val="80BFB7"/>
            </a:solidFill>
            <a:prstDash val="solid"/>
            <a:round/>
            <a:headEnd type="diamond"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32</a:t>
            </a:fld>
            <a:endParaRPr/>
          </a:p>
        </p:txBody>
      </p:sp>
      <p:sp>
        <p:nvSpPr>
          <p:cNvPr id="9" name="TextBox 8">
            <a:extLst>
              <a:ext uri="{FF2B5EF4-FFF2-40B4-BE49-F238E27FC236}">
                <a16:creationId xmlns:a16="http://schemas.microsoft.com/office/drawing/2014/main" id="{02EA4044-7C6C-4EEC-9413-B176C1CE209F}"/>
              </a:ext>
            </a:extLst>
          </p:cNvPr>
          <p:cNvSpPr txBox="1"/>
          <p:nvPr/>
        </p:nvSpPr>
        <p:spPr>
          <a:xfrm>
            <a:off x="6138794" y="431598"/>
            <a:ext cx="1397862" cy="523220"/>
          </a:xfrm>
          <a:prstGeom prst="rect">
            <a:avLst/>
          </a:prstGeom>
          <a:noFill/>
        </p:spPr>
        <p:txBody>
          <a:bodyPr wrap="square">
            <a:spAutoFit/>
          </a:bodyPr>
          <a:lstStyle/>
          <a:p>
            <a:r>
              <a:rPr lang="en-US" b="1" i="1" dirty="0">
                <a:solidFill>
                  <a:schemeClr val="tx2">
                    <a:lumMod val="90000"/>
                  </a:schemeClr>
                </a:solidFill>
                <a:latin typeface="Titillium Web Light" panose="020B0604020202020204" charset="0"/>
              </a:rPr>
              <a:t>shuffle</a:t>
            </a:r>
          </a:p>
          <a:p>
            <a:r>
              <a:rPr lang="en-US" b="1" i="1" dirty="0">
                <a:solidFill>
                  <a:schemeClr val="tx2">
                    <a:lumMod val="75000"/>
                  </a:schemeClr>
                </a:solidFill>
                <a:latin typeface="Titillium Web Light" panose="020B0604020202020204" charset="0"/>
              </a:rPr>
              <a:t>key:  (15)(27)(34)</a:t>
            </a:r>
          </a:p>
        </p:txBody>
      </p:sp>
      <p:sp>
        <p:nvSpPr>
          <p:cNvPr id="10" name="TextBox 9">
            <a:extLst>
              <a:ext uri="{FF2B5EF4-FFF2-40B4-BE49-F238E27FC236}">
                <a16:creationId xmlns:a16="http://schemas.microsoft.com/office/drawing/2014/main" id="{5FFAE878-2D2F-4D5B-ABEA-85AE530EA7B0}"/>
              </a:ext>
            </a:extLst>
          </p:cNvPr>
          <p:cNvSpPr txBox="1"/>
          <p:nvPr/>
        </p:nvSpPr>
        <p:spPr>
          <a:xfrm rot="17762745">
            <a:off x="2288920" y="3093214"/>
            <a:ext cx="955711" cy="400110"/>
          </a:xfrm>
          <a:prstGeom prst="rect">
            <a:avLst/>
          </a:prstGeom>
          <a:noFill/>
        </p:spPr>
        <p:txBody>
          <a:bodyPr wrap="none" rtlCol="0">
            <a:spAutoFit/>
          </a:bodyPr>
          <a:lstStyle/>
          <a:p>
            <a:r>
              <a:rPr lang="en-US" sz="2000" i="1" dirty="0">
                <a:latin typeface="Titillium Web" panose="020B0604020202020204" charset="0"/>
              </a:rPr>
              <a:t>Encrypt</a:t>
            </a:r>
          </a:p>
        </p:txBody>
      </p:sp>
      <p:sp>
        <p:nvSpPr>
          <p:cNvPr id="11" name="TextBox 10">
            <a:extLst>
              <a:ext uri="{FF2B5EF4-FFF2-40B4-BE49-F238E27FC236}">
                <a16:creationId xmlns:a16="http://schemas.microsoft.com/office/drawing/2014/main" id="{5A38B228-BDC5-4DA7-9266-05A9EEA0B2B5}"/>
              </a:ext>
            </a:extLst>
          </p:cNvPr>
          <p:cNvSpPr txBox="1"/>
          <p:nvPr/>
        </p:nvSpPr>
        <p:spPr>
          <a:xfrm rot="17752165">
            <a:off x="4524155" y="3093214"/>
            <a:ext cx="971741" cy="400110"/>
          </a:xfrm>
          <a:prstGeom prst="rect">
            <a:avLst/>
          </a:prstGeom>
          <a:noFill/>
        </p:spPr>
        <p:txBody>
          <a:bodyPr wrap="none" rtlCol="0">
            <a:spAutoFit/>
          </a:bodyPr>
          <a:lstStyle/>
          <a:p>
            <a:r>
              <a:rPr lang="en-US" sz="2000" i="1" dirty="0">
                <a:latin typeface="Titillium Web" panose="020B0604020202020204" charset="0"/>
              </a:rPr>
              <a:t>Decrypt</a:t>
            </a:r>
          </a:p>
        </p:txBody>
      </p:sp>
      <p:sp>
        <p:nvSpPr>
          <p:cNvPr id="16" name="Google Shape;3977;p29">
            <a:extLst>
              <a:ext uri="{FF2B5EF4-FFF2-40B4-BE49-F238E27FC236}">
                <a16:creationId xmlns:a16="http://schemas.microsoft.com/office/drawing/2014/main" id="{8E6271FA-AC7E-4D19-9EC6-F3535C08E32C}"/>
              </a:ext>
            </a:extLst>
          </p:cNvPr>
          <p:cNvSpPr/>
          <p:nvPr/>
        </p:nvSpPr>
        <p:spPr>
          <a:xfrm>
            <a:off x="863800" y="3014421"/>
            <a:ext cx="1562700" cy="1389702"/>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53 70 65 6e 63 65 72</a:t>
            </a:r>
          </a:p>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4b 69 6d 62 61 6c </a:t>
            </a:r>
            <a:r>
              <a:rPr lang="en-US" sz="1800" dirty="0" err="1">
                <a:solidFill>
                  <a:srgbClr val="003B55"/>
                </a:solidFill>
                <a:latin typeface="Titillium Web Light"/>
                <a:ea typeface="Titillium Web Light"/>
                <a:cs typeface="Titillium Web Light"/>
                <a:sym typeface="Titillium Web Light"/>
              </a:rPr>
              <a:t>6c</a:t>
            </a:r>
            <a:endParaRPr sz="1800" dirty="0">
              <a:solidFill>
                <a:srgbClr val="003B55"/>
              </a:solidFill>
              <a:latin typeface="Titillium Web Light"/>
              <a:ea typeface="Titillium Web Light"/>
              <a:cs typeface="Titillium Web Light"/>
              <a:sym typeface="Titillium Web Light"/>
            </a:endParaRPr>
          </a:p>
        </p:txBody>
      </p:sp>
      <p:sp>
        <p:nvSpPr>
          <p:cNvPr id="17" name="Google Shape;3978;p29">
            <a:extLst>
              <a:ext uri="{FF2B5EF4-FFF2-40B4-BE49-F238E27FC236}">
                <a16:creationId xmlns:a16="http://schemas.microsoft.com/office/drawing/2014/main" id="{AD5A6DCB-65BA-4A0E-860E-4D02386D9D14}"/>
              </a:ext>
            </a:extLst>
          </p:cNvPr>
          <p:cNvSpPr/>
          <p:nvPr/>
        </p:nvSpPr>
        <p:spPr>
          <a:xfrm>
            <a:off x="5350300" y="3014421"/>
            <a:ext cx="1562700" cy="1389696"/>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53 70 65 6e 63 65 72</a:t>
            </a:r>
          </a:p>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4b 69 6d 62 61 6c 6c</a:t>
            </a:r>
            <a:endParaRPr sz="1800" dirty="0">
              <a:solidFill>
                <a:srgbClr val="003B55"/>
              </a:solidFill>
              <a:latin typeface="Titillium Web Light"/>
              <a:ea typeface="Titillium Web Light"/>
              <a:cs typeface="Titillium Web Light"/>
              <a:sym typeface="Titillium Web Light"/>
            </a:endParaRPr>
          </a:p>
        </p:txBody>
      </p:sp>
      <p:sp>
        <p:nvSpPr>
          <p:cNvPr id="18" name="Google Shape;3979;p29">
            <a:extLst>
              <a:ext uri="{FF2B5EF4-FFF2-40B4-BE49-F238E27FC236}">
                <a16:creationId xmlns:a16="http://schemas.microsoft.com/office/drawing/2014/main" id="{45BDE0B8-5D3F-4A59-BD95-6120D08F373C}"/>
              </a:ext>
            </a:extLst>
          </p:cNvPr>
          <p:cNvSpPr/>
          <p:nvPr/>
        </p:nvSpPr>
        <p:spPr>
          <a:xfrm>
            <a:off x="3107050" y="3014421"/>
            <a:ext cx="1562700" cy="1389701"/>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63 72 6e 65 53 65 70</a:t>
            </a:r>
          </a:p>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61 6c 62 6d 4b 79 69</a:t>
            </a:r>
            <a:endParaRPr sz="1800" dirty="0">
              <a:solidFill>
                <a:srgbClr val="003B55"/>
              </a:solidFill>
              <a:latin typeface="Titillium Web Light"/>
              <a:ea typeface="Titillium Web Light"/>
              <a:cs typeface="Titillium Web Light"/>
              <a:sym typeface="Titillium Web Light"/>
            </a:endParaRPr>
          </a:p>
        </p:txBody>
      </p:sp>
    </p:spTree>
    <p:extLst>
      <p:ext uri="{BB962C8B-B14F-4D97-AF65-F5344CB8AC3E}">
        <p14:creationId xmlns:p14="http://schemas.microsoft.com/office/powerpoint/2010/main" val="1712326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57"/>
        <p:cNvGrpSpPr/>
        <p:nvPr/>
      </p:nvGrpSpPr>
      <p:grpSpPr>
        <a:xfrm>
          <a:off x="0" y="0"/>
          <a:ext cx="0" cy="0"/>
          <a:chOff x="0" y="0"/>
          <a:chExt cx="0" cy="0"/>
        </a:xfrm>
      </p:grpSpPr>
      <p:sp>
        <p:nvSpPr>
          <p:cNvPr id="3958" name="Google Shape;3958;p27"/>
          <p:cNvSpPr txBox="1">
            <a:spLocks noGrp="1"/>
          </p:cNvSpPr>
          <p:nvPr>
            <p:ph type="ctrTitle" idx="4294967295"/>
          </p:nvPr>
        </p:nvSpPr>
        <p:spPr>
          <a:xfrm>
            <a:off x="685800" y="1723546"/>
            <a:ext cx="61032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400" dirty="0">
                <a:latin typeface="Titillium Web" panose="020B0604020202020204" charset="0"/>
              </a:rPr>
              <a:t>COMBINED</a:t>
            </a:r>
            <a:br>
              <a:rPr lang="en" sz="5400" dirty="0">
                <a:latin typeface="Titillium Web" panose="020B0604020202020204" charset="0"/>
              </a:rPr>
            </a:br>
            <a:r>
              <a:rPr lang="en" sz="5400" dirty="0">
                <a:latin typeface="Titillium Web" panose="020B0604020202020204" charset="0"/>
              </a:rPr>
              <a:t>SUBSTITUTION/</a:t>
            </a:r>
            <a:br>
              <a:rPr lang="en" sz="5400" dirty="0">
                <a:latin typeface="Titillium Web" panose="020B0604020202020204" charset="0"/>
              </a:rPr>
            </a:br>
            <a:r>
              <a:rPr lang="en" sz="5400" dirty="0">
                <a:latin typeface="Titillium Web" panose="020B0604020202020204" charset="0"/>
              </a:rPr>
              <a:t>PERMUTATION</a:t>
            </a:r>
            <a:endParaRPr sz="5400" dirty="0">
              <a:latin typeface="Titillium Web" panose="020B0604020202020204" charset="0"/>
            </a:endParaRPr>
          </a:p>
        </p:txBody>
      </p:sp>
      <p:sp>
        <p:nvSpPr>
          <p:cNvPr id="3959" name="Google Shape;3959;p27"/>
          <p:cNvSpPr txBox="1">
            <a:spLocks noGrp="1"/>
          </p:cNvSpPr>
          <p:nvPr>
            <p:ph type="subTitle" idx="4294967295"/>
          </p:nvPr>
        </p:nvSpPr>
        <p:spPr>
          <a:xfrm>
            <a:off x="685800" y="2995037"/>
            <a:ext cx="61032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3200" dirty="0"/>
              <a:t>contemporary encryption</a:t>
            </a:r>
            <a:endParaRPr sz="3200" dirty="0"/>
          </a:p>
        </p:txBody>
      </p:sp>
      <p:sp>
        <p:nvSpPr>
          <p:cNvPr id="3960" name="Google Shape;3960;p2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33</a:t>
            </a:fld>
            <a:endParaRPr/>
          </a:p>
        </p:txBody>
      </p:sp>
    </p:spTree>
    <p:extLst>
      <p:ext uri="{BB962C8B-B14F-4D97-AF65-F5344CB8AC3E}">
        <p14:creationId xmlns:p14="http://schemas.microsoft.com/office/powerpoint/2010/main" val="24282418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670711" y="309763"/>
            <a:ext cx="415132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latin typeface="Titillium Web Light" panose="020B0604020202020204" charset="0"/>
              </a:rPr>
              <a:t>Plaintext → Ciphertext</a:t>
            </a:r>
            <a:endParaRPr sz="3200" dirty="0">
              <a:latin typeface="Titillium Web Light" panose="020B0604020202020204" charset="0"/>
            </a:endParaRPr>
          </a:p>
        </p:txBody>
      </p:sp>
      <p:sp>
        <p:nvSpPr>
          <p:cNvPr id="3977" name="Google Shape;3977;p29"/>
          <p:cNvSpPr/>
          <p:nvPr/>
        </p:nvSpPr>
        <p:spPr>
          <a:xfrm>
            <a:off x="773272" y="1167160"/>
            <a:ext cx="1562700" cy="961606"/>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8" name="Google Shape;3978;p29"/>
          <p:cNvSpPr/>
          <p:nvPr/>
        </p:nvSpPr>
        <p:spPr>
          <a:xfrm>
            <a:off x="3009300" y="3181501"/>
            <a:ext cx="1562700" cy="961606"/>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9" name="Google Shape;3979;p29"/>
          <p:cNvSpPr/>
          <p:nvPr/>
        </p:nvSpPr>
        <p:spPr>
          <a:xfrm>
            <a:off x="3016522" y="1167163"/>
            <a:ext cx="1562700" cy="961606"/>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err="1">
                <a:solidFill>
                  <a:srgbClr val="003B55"/>
                </a:solidFill>
                <a:latin typeface="Titillium Web Light"/>
                <a:ea typeface="Titillium Web Light"/>
                <a:cs typeface="Titillium Web Light"/>
                <a:sym typeface="Titillium Web Light"/>
              </a:rPr>
              <a:t>Vf</a:t>
            </a:r>
            <a:r>
              <a:rPr lang="en-US" sz="1800" dirty="0">
                <a:solidFill>
                  <a:srgbClr val="003B55"/>
                </a:solidFill>
                <a:latin typeface="Titillium Web Light"/>
                <a:ea typeface="Titillium Web Light"/>
                <a:cs typeface="Titillium Web Light"/>
                <a:sym typeface="Titillium Web Light"/>
              </a:rPr>
              <a:t>].?±¸Ð</a:t>
            </a:r>
          </a:p>
          <a:p>
            <a:pPr marL="0" lvl="0" indent="0" algn="ctr" rtl="0">
              <a:spcBef>
                <a:spcPts val="0"/>
              </a:spcBef>
              <a:spcAft>
                <a:spcPts val="0"/>
              </a:spcAft>
              <a:buNone/>
            </a:pPr>
            <a:r>
              <a:rPr lang="en-US" sz="1800" dirty="0" err="1">
                <a:solidFill>
                  <a:srgbClr val="003B55"/>
                </a:solidFill>
                <a:latin typeface="Titillium Web Light"/>
                <a:ea typeface="Titillium Web Light"/>
                <a:cs typeface="Titillium Web Light"/>
                <a:sym typeface="Titillium Web Light"/>
              </a:rPr>
              <a:t>ØßPÆ</a:t>
            </a:r>
            <a:r>
              <a:rPr lang="en-US" sz="1800" dirty="0">
                <a:solidFill>
                  <a:srgbClr val="003B55"/>
                </a:solidFill>
                <a:latin typeface="Titillium Web Light"/>
                <a:ea typeface="Titillium Web Light"/>
                <a:cs typeface="Titillium Web Light"/>
                <a:sym typeface="Titillium Web Light"/>
              </a:rPr>
              <a:t>\ÍÚÒ</a:t>
            </a:r>
            <a:endParaRPr sz="1800" dirty="0">
              <a:solidFill>
                <a:srgbClr val="003B55"/>
              </a:solidFill>
              <a:latin typeface="Titillium Web Light"/>
              <a:ea typeface="Titillium Web Light"/>
              <a:cs typeface="Titillium Web Light"/>
              <a:sym typeface="Titillium Web Light"/>
            </a:endParaRPr>
          </a:p>
        </p:txBody>
      </p:sp>
      <p:cxnSp>
        <p:nvCxnSpPr>
          <p:cNvPr id="3980" name="Google Shape;3980;p29"/>
          <p:cNvCxnSpPr>
            <a:cxnSpLocks/>
          </p:cNvCxnSpPr>
          <p:nvPr/>
        </p:nvCxnSpPr>
        <p:spPr>
          <a:xfrm>
            <a:off x="2335972" y="1936510"/>
            <a:ext cx="550103" cy="0"/>
          </a:xfrm>
          <a:prstGeom prst="straightConnector1">
            <a:avLst/>
          </a:prstGeom>
          <a:noFill/>
          <a:ln w="38100" cap="flat" cmpd="sng">
            <a:solidFill>
              <a:srgbClr val="D3EBD5"/>
            </a:solidFill>
            <a:prstDash val="solid"/>
            <a:round/>
            <a:headEnd type="diamond" w="sm" len="sm"/>
            <a:tailEnd type="diamond" w="sm" len="sm"/>
          </a:ln>
        </p:spPr>
      </p:cxnSp>
      <p:cxnSp>
        <p:nvCxnSpPr>
          <p:cNvPr id="3981" name="Google Shape;3981;p29"/>
          <p:cNvCxnSpPr>
            <a:cxnSpLocks/>
          </p:cNvCxnSpPr>
          <p:nvPr/>
        </p:nvCxnSpPr>
        <p:spPr>
          <a:xfrm>
            <a:off x="2335972" y="3950851"/>
            <a:ext cx="550103" cy="0"/>
          </a:xfrm>
          <a:prstGeom prst="straightConnector1">
            <a:avLst/>
          </a:prstGeom>
          <a:noFill/>
          <a:ln w="38100" cap="flat" cmpd="sng">
            <a:solidFill>
              <a:srgbClr val="80BFB7"/>
            </a:solidFill>
            <a:prstDash val="solid"/>
            <a:round/>
            <a:headEnd type="diamond"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34</a:t>
            </a:fld>
            <a:endParaRPr/>
          </a:p>
        </p:txBody>
      </p:sp>
      <p:sp>
        <p:nvSpPr>
          <p:cNvPr id="10" name="TextBox 9">
            <a:extLst>
              <a:ext uri="{FF2B5EF4-FFF2-40B4-BE49-F238E27FC236}">
                <a16:creationId xmlns:a16="http://schemas.microsoft.com/office/drawing/2014/main" id="{16384A42-8136-4AE5-943A-8670193FF063}"/>
              </a:ext>
            </a:extLst>
          </p:cNvPr>
          <p:cNvSpPr txBox="1"/>
          <p:nvPr/>
        </p:nvSpPr>
        <p:spPr>
          <a:xfrm>
            <a:off x="6131650" y="431598"/>
            <a:ext cx="1254988" cy="307777"/>
          </a:xfrm>
          <a:prstGeom prst="rect">
            <a:avLst/>
          </a:prstGeom>
          <a:noFill/>
        </p:spPr>
        <p:txBody>
          <a:bodyPr wrap="square">
            <a:spAutoFit/>
          </a:bodyPr>
          <a:lstStyle/>
          <a:p>
            <a:r>
              <a:rPr lang="en-US" b="1" i="1" dirty="0">
                <a:solidFill>
                  <a:schemeClr val="tx2">
                    <a:lumMod val="75000"/>
                  </a:schemeClr>
                </a:solidFill>
                <a:latin typeface="Titillium Web Light" panose="020B0604020202020204" charset="0"/>
              </a:rPr>
              <a:t>AES (Rijndael)</a:t>
            </a:r>
          </a:p>
        </p:txBody>
      </p:sp>
      <p:sp>
        <p:nvSpPr>
          <p:cNvPr id="16" name="Google Shape;3979;p29">
            <a:extLst>
              <a:ext uri="{FF2B5EF4-FFF2-40B4-BE49-F238E27FC236}">
                <a16:creationId xmlns:a16="http://schemas.microsoft.com/office/drawing/2014/main" id="{0C77A1BC-23AC-43A1-ADD4-0274364ECF5C}"/>
              </a:ext>
            </a:extLst>
          </p:cNvPr>
          <p:cNvSpPr/>
          <p:nvPr/>
        </p:nvSpPr>
        <p:spPr>
          <a:xfrm>
            <a:off x="773272" y="3181501"/>
            <a:ext cx="1562700" cy="961606"/>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err="1">
                <a:solidFill>
                  <a:srgbClr val="003B55"/>
                </a:solidFill>
                <a:latin typeface="Titillium Web Light"/>
                <a:ea typeface="Titillium Web Light"/>
                <a:cs typeface="Titillium Web Light"/>
                <a:sym typeface="Titillium Web Light"/>
              </a:rPr>
              <a:t>Vf</a:t>
            </a:r>
            <a:r>
              <a:rPr lang="en-US" sz="1800" dirty="0">
                <a:solidFill>
                  <a:srgbClr val="003B55"/>
                </a:solidFill>
                <a:latin typeface="Titillium Web Light"/>
                <a:ea typeface="Titillium Web Light"/>
                <a:cs typeface="Titillium Web Light"/>
                <a:sym typeface="Titillium Web Light"/>
              </a:rPr>
              <a:t>].?±¸Ð</a:t>
            </a:r>
          </a:p>
          <a:p>
            <a:pPr marL="0" lvl="0" indent="0" algn="ctr" rtl="0">
              <a:spcBef>
                <a:spcPts val="0"/>
              </a:spcBef>
              <a:spcAft>
                <a:spcPts val="0"/>
              </a:spcAft>
              <a:buNone/>
            </a:pPr>
            <a:r>
              <a:rPr lang="en-US" sz="1800" dirty="0" err="1">
                <a:solidFill>
                  <a:srgbClr val="003B55"/>
                </a:solidFill>
                <a:latin typeface="Titillium Web Light"/>
                <a:ea typeface="Titillium Web Light"/>
                <a:cs typeface="Titillium Web Light"/>
                <a:sym typeface="Titillium Web Light"/>
              </a:rPr>
              <a:t>ØßPÆ</a:t>
            </a:r>
            <a:r>
              <a:rPr lang="en-US" sz="1800" dirty="0">
                <a:solidFill>
                  <a:srgbClr val="003B55"/>
                </a:solidFill>
                <a:latin typeface="Titillium Web Light"/>
                <a:ea typeface="Titillium Web Light"/>
                <a:cs typeface="Titillium Web Light"/>
                <a:sym typeface="Titillium Web Light"/>
              </a:rPr>
              <a:t>\ÍÚÒ</a:t>
            </a:r>
            <a:endParaRPr sz="1800" dirty="0">
              <a:solidFill>
                <a:srgbClr val="003B55"/>
              </a:solidFill>
              <a:latin typeface="Titillium Web Light"/>
              <a:ea typeface="Titillium Web Light"/>
              <a:cs typeface="Titillium Web Light"/>
              <a:sym typeface="Titillium Web Light"/>
            </a:endParaRPr>
          </a:p>
        </p:txBody>
      </p:sp>
      <p:sp>
        <p:nvSpPr>
          <p:cNvPr id="25" name="Google Shape;3976;p29">
            <a:extLst>
              <a:ext uri="{FF2B5EF4-FFF2-40B4-BE49-F238E27FC236}">
                <a16:creationId xmlns:a16="http://schemas.microsoft.com/office/drawing/2014/main" id="{F596E40F-0BFB-4DB5-86DC-8052FDD6C9EF}"/>
              </a:ext>
            </a:extLst>
          </p:cNvPr>
          <p:cNvSpPr txBox="1">
            <a:spLocks/>
          </p:cNvSpPr>
          <p:nvPr/>
        </p:nvSpPr>
        <p:spPr>
          <a:xfrm>
            <a:off x="640231" y="2237935"/>
            <a:ext cx="415132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en-US" sz="3200" dirty="0">
                <a:latin typeface="Titillium Web Light" panose="020B0604020202020204" charset="0"/>
              </a:rPr>
              <a:t>Ciphertext → Plaintext</a:t>
            </a:r>
          </a:p>
        </p:txBody>
      </p:sp>
    </p:spTree>
    <p:extLst>
      <p:ext uri="{BB962C8B-B14F-4D97-AF65-F5344CB8AC3E}">
        <p14:creationId xmlns:p14="http://schemas.microsoft.com/office/powerpoint/2010/main" val="12907216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670711" y="309763"/>
            <a:ext cx="415132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latin typeface="Titillium Web Light" panose="020B0604020202020204" charset="0"/>
              </a:rPr>
              <a:t>Plaintext → Ciphertext</a:t>
            </a:r>
            <a:endParaRPr sz="3200" dirty="0">
              <a:latin typeface="Titillium Web Light" panose="020B0604020202020204" charset="0"/>
            </a:endParaRPr>
          </a:p>
        </p:txBody>
      </p:sp>
      <p:sp>
        <p:nvSpPr>
          <p:cNvPr id="3977" name="Google Shape;3977;p29"/>
          <p:cNvSpPr/>
          <p:nvPr/>
        </p:nvSpPr>
        <p:spPr>
          <a:xfrm>
            <a:off x="773272" y="1167160"/>
            <a:ext cx="1562700" cy="961606"/>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8" name="Google Shape;3978;p29"/>
          <p:cNvSpPr/>
          <p:nvPr/>
        </p:nvSpPr>
        <p:spPr>
          <a:xfrm>
            <a:off x="3009300" y="3181501"/>
            <a:ext cx="1562700" cy="961606"/>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9" name="Google Shape;3979;p29"/>
          <p:cNvSpPr/>
          <p:nvPr/>
        </p:nvSpPr>
        <p:spPr>
          <a:xfrm>
            <a:off x="3016522" y="1167163"/>
            <a:ext cx="1562700" cy="961606"/>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err="1">
                <a:solidFill>
                  <a:srgbClr val="003B55"/>
                </a:solidFill>
                <a:latin typeface="Titillium Web Light"/>
                <a:ea typeface="Titillium Web Light"/>
                <a:cs typeface="Titillium Web Light"/>
                <a:sym typeface="Titillium Web Light"/>
              </a:rPr>
              <a:t>Vf</a:t>
            </a:r>
            <a:r>
              <a:rPr lang="en-US" sz="1800" dirty="0">
                <a:solidFill>
                  <a:srgbClr val="003B55"/>
                </a:solidFill>
                <a:latin typeface="Titillium Web Light"/>
                <a:ea typeface="Titillium Web Light"/>
                <a:cs typeface="Titillium Web Light"/>
                <a:sym typeface="Titillium Web Light"/>
              </a:rPr>
              <a:t>].?±¸Ð</a:t>
            </a:r>
          </a:p>
          <a:p>
            <a:pPr marL="0" lvl="0" indent="0" algn="ctr" rtl="0">
              <a:spcBef>
                <a:spcPts val="0"/>
              </a:spcBef>
              <a:spcAft>
                <a:spcPts val="0"/>
              </a:spcAft>
              <a:buNone/>
            </a:pPr>
            <a:r>
              <a:rPr lang="en-US" sz="1800" dirty="0" err="1">
                <a:solidFill>
                  <a:srgbClr val="003B55"/>
                </a:solidFill>
                <a:latin typeface="Titillium Web Light"/>
                <a:ea typeface="Titillium Web Light"/>
                <a:cs typeface="Titillium Web Light"/>
                <a:sym typeface="Titillium Web Light"/>
              </a:rPr>
              <a:t>ØßPÆ</a:t>
            </a:r>
            <a:r>
              <a:rPr lang="en-US" sz="1800" dirty="0">
                <a:solidFill>
                  <a:srgbClr val="003B55"/>
                </a:solidFill>
                <a:latin typeface="Titillium Web Light"/>
                <a:ea typeface="Titillium Web Light"/>
                <a:cs typeface="Titillium Web Light"/>
                <a:sym typeface="Titillium Web Light"/>
              </a:rPr>
              <a:t>\ÍÚÒ</a:t>
            </a:r>
            <a:endParaRPr sz="1800" dirty="0">
              <a:solidFill>
                <a:srgbClr val="003B55"/>
              </a:solidFill>
              <a:latin typeface="Titillium Web Light"/>
              <a:ea typeface="Titillium Web Light"/>
              <a:cs typeface="Titillium Web Light"/>
              <a:sym typeface="Titillium Web Light"/>
            </a:endParaRPr>
          </a:p>
        </p:txBody>
      </p:sp>
      <p:cxnSp>
        <p:nvCxnSpPr>
          <p:cNvPr id="3980" name="Google Shape;3980;p29"/>
          <p:cNvCxnSpPr>
            <a:cxnSpLocks/>
          </p:cNvCxnSpPr>
          <p:nvPr/>
        </p:nvCxnSpPr>
        <p:spPr>
          <a:xfrm>
            <a:off x="2335972" y="1936510"/>
            <a:ext cx="550103" cy="0"/>
          </a:xfrm>
          <a:prstGeom prst="straightConnector1">
            <a:avLst/>
          </a:prstGeom>
          <a:noFill/>
          <a:ln w="38100" cap="flat" cmpd="sng">
            <a:solidFill>
              <a:srgbClr val="D3EBD5"/>
            </a:solidFill>
            <a:prstDash val="solid"/>
            <a:round/>
            <a:headEnd type="diamond" w="sm" len="sm"/>
            <a:tailEnd type="diamond" w="sm" len="sm"/>
          </a:ln>
        </p:spPr>
      </p:cxnSp>
      <p:cxnSp>
        <p:nvCxnSpPr>
          <p:cNvPr id="3981" name="Google Shape;3981;p29"/>
          <p:cNvCxnSpPr>
            <a:cxnSpLocks/>
          </p:cNvCxnSpPr>
          <p:nvPr/>
        </p:nvCxnSpPr>
        <p:spPr>
          <a:xfrm>
            <a:off x="2335972" y="3950851"/>
            <a:ext cx="550103" cy="0"/>
          </a:xfrm>
          <a:prstGeom prst="straightConnector1">
            <a:avLst/>
          </a:prstGeom>
          <a:noFill/>
          <a:ln w="38100" cap="flat" cmpd="sng">
            <a:solidFill>
              <a:srgbClr val="80BFB7"/>
            </a:solidFill>
            <a:prstDash val="solid"/>
            <a:round/>
            <a:headEnd type="diamond"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35</a:t>
            </a:fld>
            <a:endParaRPr/>
          </a:p>
        </p:txBody>
      </p:sp>
      <p:sp>
        <p:nvSpPr>
          <p:cNvPr id="10" name="TextBox 9">
            <a:extLst>
              <a:ext uri="{FF2B5EF4-FFF2-40B4-BE49-F238E27FC236}">
                <a16:creationId xmlns:a16="http://schemas.microsoft.com/office/drawing/2014/main" id="{16384A42-8136-4AE5-943A-8670193FF063}"/>
              </a:ext>
            </a:extLst>
          </p:cNvPr>
          <p:cNvSpPr txBox="1"/>
          <p:nvPr/>
        </p:nvSpPr>
        <p:spPr>
          <a:xfrm>
            <a:off x="6131650" y="431598"/>
            <a:ext cx="1254988" cy="307777"/>
          </a:xfrm>
          <a:prstGeom prst="rect">
            <a:avLst/>
          </a:prstGeom>
          <a:noFill/>
        </p:spPr>
        <p:txBody>
          <a:bodyPr wrap="square">
            <a:spAutoFit/>
          </a:bodyPr>
          <a:lstStyle/>
          <a:p>
            <a:r>
              <a:rPr lang="en-US" b="1" i="1" dirty="0">
                <a:solidFill>
                  <a:schemeClr val="tx2">
                    <a:lumMod val="75000"/>
                  </a:schemeClr>
                </a:solidFill>
                <a:latin typeface="Titillium Web Light" panose="020B0604020202020204" charset="0"/>
              </a:rPr>
              <a:t>AES</a:t>
            </a:r>
          </a:p>
        </p:txBody>
      </p:sp>
      <p:sp>
        <p:nvSpPr>
          <p:cNvPr id="11" name="TextBox 10">
            <a:extLst>
              <a:ext uri="{FF2B5EF4-FFF2-40B4-BE49-F238E27FC236}">
                <a16:creationId xmlns:a16="http://schemas.microsoft.com/office/drawing/2014/main" id="{3FC04F86-4331-4FF4-9636-AF5A489E107C}"/>
              </a:ext>
            </a:extLst>
          </p:cNvPr>
          <p:cNvSpPr txBox="1"/>
          <p:nvPr/>
        </p:nvSpPr>
        <p:spPr>
          <a:xfrm rot="17762745">
            <a:off x="2198466" y="1271905"/>
            <a:ext cx="955711" cy="400110"/>
          </a:xfrm>
          <a:prstGeom prst="rect">
            <a:avLst/>
          </a:prstGeom>
          <a:noFill/>
        </p:spPr>
        <p:txBody>
          <a:bodyPr wrap="none" rtlCol="0">
            <a:spAutoFit/>
          </a:bodyPr>
          <a:lstStyle/>
          <a:p>
            <a:r>
              <a:rPr lang="en-US" sz="2000" i="1" dirty="0">
                <a:latin typeface="Titillium Web" panose="020B0604020202020204" charset="0"/>
              </a:rPr>
              <a:t>Encrypt</a:t>
            </a:r>
          </a:p>
        </p:txBody>
      </p:sp>
      <p:sp>
        <p:nvSpPr>
          <p:cNvPr id="12" name="TextBox 11">
            <a:extLst>
              <a:ext uri="{FF2B5EF4-FFF2-40B4-BE49-F238E27FC236}">
                <a16:creationId xmlns:a16="http://schemas.microsoft.com/office/drawing/2014/main" id="{202758D0-B86A-4220-AC34-7C027F8E1D55}"/>
              </a:ext>
            </a:extLst>
          </p:cNvPr>
          <p:cNvSpPr txBox="1"/>
          <p:nvPr/>
        </p:nvSpPr>
        <p:spPr>
          <a:xfrm rot="17752165">
            <a:off x="2190449" y="3275151"/>
            <a:ext cx="971741" cy="400110"/>
          </a:xfrm>
          <a:prstGeom prst="rect">
            <a:avLst/>
          </a:prstGeom>
          <a:noFill/>
        </p:spPr>
        <p:txBody>
          <a:bodyPr wrap="none" rtlCol="0">
            <a:spAutoFit/>
          </a:bodyPr>
          <a:lstStyle/>
          <a:p>
            <a:r>
              <a:rPr lang="en-US" sz="2000" i="1" dirty="0">
                <a:latin typeface="Titillium Web" panose="020B0604020202020204" charset="0"/>
              </a:rPr>
              <a:t>Decrypt</a:t>
            </a:r>
          </a:p>
        </p:txBody>
      </p:sp>
      <p:pic>
        <p:nvPicPr>
          <p:cNvPr id="3" name="Picture 2" descr="A picture containing toy&#10;&#10;Description automatically generated">
            <a:extLst>
              <a:ext uri="{FF2B5EF4-FFF2-40B4-BE49-F238E27FC236}">
                <a16:creationId xmlns:a16="http://schemas.microsoft.com/office/drawing/2014/main" id="{CCEC0352-C0E4-47F9-9B6C-C8AB0E09E1E9}"/>
              </a:ext>
            </a:extLst>
          </p:cNvPr>
          <p:cNvPicPr>
            <a:picLocks noChangeAspect="1"/>
          </p:cNvPicPr>
          <p:nvPr/>
        </p:nvPicPr>
        <p:blipFill>
          <a:blip r:embed="rId3"/>
          <a:stretch>
            <a:fillRect/>
          </a:stretch>
        </p:blipFill>
        <p:spPr>
          <a:xfrm>
            <a:off x="5119289" y="708738"/>
            <a:ext cx="2936709" cy="4405063"/>
          </a:xfrm>
          <a:prstGeom prst="rect">
            <a:avLst/>
          </a:prstGeom>
        </p:spPr>
      </p:pic>
      <p:sp>
        <p:nvSpPr>
          <p:cNvPr id="16" name="Google Shape;3979;p29">
            <a:extLst>
              <a:ext uri="{FF2B5EF4-FFF2-40B4-BE49-F238E27FC236}">
                <a16:creationId xmlns:a16="http://schemas.microsoft.com/office/drawing/2014/main" id="{0C77A1BC-23AC-43A1-ADD4-0274364ECF5C}"/>
              </a:ext>
            </a:extLst>
          </p:cNvPr>
          <p:cNvSpPr/>
          <p:nvPr/>
        </p:nvSpPr>
        <p:spPr>
          <a:xfrm>
            <a:off x="773272" y="3181501"/>
            <a:ext cx="1562700" cy="961606"/>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err="1">
                <a:solidFill>
                  <a:srgbClr val="003B55"/>
                </a:solidFill>
                <a:latin typeface="Titillium Web Light"/>
                <a:ea typeface="Titillium Web Light"/>
                <a:cs typeface="Titillium Web Light"/>
                <a:sym typeface="Titillium Web Light"/>
              </a:rPr>
              <a:t>Vf</a:t>
            </a:r>
            <a:r>
              <a:rPr lang="en-US" sz="1800" dirty="0">
                <a:solidFill>
                  <a:srgbClr val="003B55"/>
                </a:solidFill>
                <a:latin typeface="Titillium Web Light"/>
                <a:ea typeface="Titillium Web Light"/>
                <a:cs typeface="Titillium Web Light"/>
                <a:sym typeface="Titillium Web Light"/>
              </a:rPr>
              <a:t>].?±¸Ð</a:t>
            </a:r>
          </a:p>
          <a:p>
            <a:pPr marL="0" lvl="0" indent="0" algn="ctr" rtl="0">
              <a:spcBef>
                <a:spcPts val="0"/>
              </a:spcBef>
              <a:spcAft>
                <a:spcPts val="0"/>
              </a:spcAft>
              <a:buNone/>
            </a:pPr>
            <a:r>
              <a:rPr lang="en-US" sz="1800" dirty="0" err="1">
                <a:solidFill>
                  <a:srgbClr val="003B55"/>
                </a:solidFill>
                <a:latin typeface="Titillium Web Light"/>
                <a:ea typeface="Titillium Web Light"/>
                <a:cs typeface="Titillium Web Light"/>
                <a:sym typeface="Titillium Web Light"/>
              </a:rPr>
              <a:t>ØßPÆ</a:t>
            </a:r>
            <a:r>
              <a:rPr lang="en-US" sz="1800" dirty="0">
                <a:solidFill>
                  <a:srgbClr val="003B55"/>
                </a:solidFill>
                <a:latin typeface="Titillium Web Light"/>
                <a:ea typeface="Titillium Web Light"/>
                <a:cs typeface="Titillium Web Light"/>
                <a:sym typeface="Titillium Web Light"/>
              </a:rPr>
              <a:t>\ÍÚÒ</a:t>
            </a:r>
            <a:endParaRPr sz="1800" dirty="0">
              <a:solidFill>
                <a:srgbClr val="003B55"/>
              </a:solidFill>
              <a:latin typeface="Titillium Web Light"/>
              <a:ea typeface="Titillium Web Light"/>
              <a:cs typeface="Titillium Web Light"/>
              <a:sym typeface="Titillium Web Light"/>
            </a:endParaRPr>
          </a:p>
        </p:txBody>
      </p:sp>
      <p:sp>
        <p:nvSpPr>
          <p:cNvPr id="25" name="Google Shape;3976;p29">
            <a:extLst>
              <a:ext uri="{FF2B5EF4-FFF2-40B4-BE49-F238E27FC236}">
                <a16:creationId xmlns:a16="http://schemas.microsoft.com/office/drawing/2014/main" id="{F596E40F-0BFB-4DB5-86DC-8052FDD6C9EF}"/>
              </a:ext>
            </a:extLst>
          </p:cNvPr>
          <p:cNvSpPr txBox="1">
            <a:spLocks/>
          </p:cNvSpPr>
          <p:nvPr/>
        </p:nvSpPr>
        <p:spPr>
          <a:xfrm>
            <a:off x="640231" y="2237935"/>
            <a:ext cx="415132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en-US" sz="3200" dirty="0">
                <a:latin typeface="Titillium Web Light" panose="020B0604020202020204" charset="0"/>
              </a:rPr>
              <a:t>Ciphertext → Plaintext</a:t>
            </a:r>
          </a:p>
        </p:txBody>
      </p:sp>
      <p:sp>
        <p:nvSpPr>
          <p:cNvPr id="2" name="TextBox 1">
            <a:extLst>
              <a:ext uri="{FF2B5EF4-FFF2-40B4-BE49-F238E27FC236}">
                <a16:creationId xmlns:a16="http://schemas.microsoft.com/office/drawing/2014/main" id="{2B5E4A01-4132-4E06-AACF-B2BB0650D47F}"/>
              </a:ext>
            </a:extLst>
          </p:cNvPr>
          <p:cNvSpPr txBox="1"/>
          <p:nvPr/>
        </p:nvSpPr>
        <p:spPr>
          <a:xfrm>
            <a:off x="6587643" y="4917001"/>
            <a:ext cx="1455848" cy="246221"/>
          </a:xfrm>
          <a:prstGeom prst="rect">
            <a:avLst/>
          </a:prstGeom>
          <a:noFill/>
        </p:spPr>
        <p:txBody>
          <a:bodyPr wrap="none" rtlCol="0">
            <a:spAutoFit/>
          </a:bodyPr>
          <a:lstStyle/>
          <a:p>
            <a:r>
              <a:rPr lang="en-US" sz="1000" i="1" dirty="0">
                <a:latin typeface="Titillium Web" panose="020B0604020202020204" charset="0"/>
              </a:rPr>
              <a:t>Image credit: Jon Savard</a:t>
            </a:r>
          </a:p>
        </p:txBody>
      </p:sp>
    </p:spTree>
    <p:extLst>
      <p:ext uri="{BB962C8B-B14F-4D97-AF65-F5344CB8AC3E}">
        <p14:creationId xmlns:p14="http://schemas.microsoft.com/office/powerpoint/2010/main" val="29977877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3048688" y="2369801"/>
            <a:ext cx="4309375" cy="163341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solidFill>
                  <a:srgbClr val="D3EBD5"/>
                </a:solidFill>
                <a:latin typeface="Titillium Web Light" panose="020B0604020202020204" charset="0"/>
              </a:rPr>
              <a:t>ASYMMETRIC</a:t>
            </a:r>
            <a:br>
              <a:rPr lang="en" sz="5400" dirty="0">
                <a:solidFill>
                  <a:srgbClr val="D3EBD5"/>
                </a:solidFill>
                <a:latin typeface="Titillium Web Light" panose="020B0604020202020204" charset="0"/>
              </a:rPr>
            </a:br>
            <a:r>
              <a:rPr lang="en" sz="5400" dirty="0">
                <a:solidFill>
                  <a:srgbClr val="D3EBD5"/>
                </a:solidFill>
                <a:latin typeface="Titillium Web Light" panose="020B0604020202020204" charset="0"/>
              </a:rPr>
              <a:t>ENCRYPTION</a:t>
            </a:r>
            <a:endParaRPr sz="5400" dirty="0">
              <a:solidFill>
                <a:srgbClr val="D3EBD5"/>
              </a:solidFill>
              <a:latin typeface="Titillium Web Light" panose="020B0604020202020204" charset="0"/>
            </a:endParaRPr>
          </a:p>
        </p:txBody>
      </p:sp>
      <p:sp>
        <p:nvSpPr>
          <p:cNvPr id="3878" name="Google Shape;3878;p19"/>
          <p:cNvSpPr txBox="1">
            <a:spLocks noGrp="1"/>
          </p:cNvSpPr>
          <p:nvPr>
            <p:ph type="subTitle" idx="4294967295"/>
          </p:nvPr>
        </p:nvSpPr>
        <p:spPr>
          <a:xfrm>
            <a:off x="3133014" y="3935401"/>
            <a:ext cx="3767849"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solidFill>
                  <a:srgbClr val="80BFB7"/>
                </a:solidFill>
              </a:rPr>
              <a:t>Confidentiality, and more</a:t>
            </a:r>
            <a:endParaRPr dirty="0">
              <a:solidFill>
                <a:srgbClr val="80BFB7"/>
              </a:solidFill>
            </a:endParaRPr>
          </a:p>
        </p:txBody>
      </p:sp>
      <p:sp>
        <p:nvSpPr>
          <p:cNvPr id="3879" name="Google Shape;3879;p19"/>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2011275" y="703738"/>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057001">
            <a:off x="892483" y="1616446"/>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36</a:t>
            </a:fld>
            <a:endParaRPr/>
          </a:p>
        </p:txBody>
      </p:sp>
    </p:spTree>
    <p:extLst>
      <p:ext uri="{BB962C8B-B14F-4D97-AF65-F5344CB8AC3E}">
        <p14:creationId xmlns:p14="http://schemas.microsoft.com/office/powerpoint/2010/main" val="23555559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latin typeface="Titillium Web Light" panose="020B0604020202020204" charset="0"/>
              </a:rPr>
              <a:t>Plaintext → Ciphertext → Plaintext</a:t>
            </a:r>
            <a:endParaRPr sz="3200" dirty="0">
              <a:latin typeface="Titillium Web Light" panose="020B0604020202020204" charset="0"/>
            </a:endParaRPr>
          </a:p>
        </p:txBody>
      </p:sp>
      <p:sp>
        <p:nvSpPr>
          <p:cNvPr id="3977" name="Google Shape;3977;p29"/>
          <p:cNvSpPr/>
          <p:nvPr/>
        </p:nvSpPr>
        <p:spPr>
          <a:xfrm>
            <a:off x="863800" y="2266950"/>
            <a:ext cx="1562700" cy="1538700"/>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solidFill>
                  <a:srgbClr val="003B55"/>
                </a:solidFill>
                <a:latin typeface="Titillium Web Light"/>
                <a:ea typeface="Titillium Web Light"/>
                <a:cs typeface="Titillium Web Light"/>
                <a:sym typeface="Titillium Web Light"/>
              </a:rPr>
              <a:t>5</a:t>
            </a:r>
            <a:endParaRPr sz="4800" dirty="0">
              <a:solidFill>
                <a:srgbClr val="003B55"/>
              </a:solidFill>
              <a:latin typeface="Titillium Web Light"/>
              <a:ea typeface="Titillium Web Light"/>
              <a:cs typeface="Titillium Web Light"/>
              <a:sym typeface="Titillium Web Light"/>
            </a:endParaRPr>
          </a:p>
        </p:txBody>
      </p:sp>
      <p:sp>
        <p:nvSpPr>
          <p:cNvPr id="3978" name="Google Shape;3978;p29"/>
          <p:cNvSpPr/>
          <p:nvPr/>
        </p:nvSpPr>
        <p:spPr>
          <a:xfrm>
            <a:off x="5350300" y="2266952"/>
            <a:ext cx="1562700" cy="1538700"/>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rgbClr val="003B55"/>
                </a:solidFill>
                <a:latin typeface="Titillium Web Light"/>
                <a:ea typeface="Titillium Web Light"/>
                <a:cs typeface="Titillium Web Light"/>
                <a:sym typeface="Titillium Web Light"/>
              </a:rPr>
              <a:t>5</a:t>
            </a:r>
            <a:endParaRPr sz="4800" dirty="0">
              <a:solidFill>
                <a:srgbClr val="003B55"/>
              </a:solidFill>
              <a:latin typeface="Titillium Web Light"/>
              <a:ea typeface="Titillium Web Light"/>
              <a:cs typeface="Titillium Web Light"/>
              <a:sym typeface="Titillium Web Light"/>
            </a:endParaRPr>
          </a:p>
        </p:txBody>
      </p:sp>
      <p:sp>
        <p:nvSpPr>
          <p:cNvPr id="3979" name="Google Shape;3979;p29"/>
          <p:cNvSpPr/>
          <p:nvPr/>
        </p:nvSpPr>
        <p:spPr>
          <a:xfrm>
            <a:off x="3107050" y="2266953"/>
            <a:ext cx="1562700" cy="1538700"/>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solidFill>
                  <a:srgbClr val="003B55"/>
                </a:solidFill>
                <a:latin typeface="Titillium Web Light"/>
                <a:ea typeface="Titillium Web Light"/>
                <a:cs typeface="Titillium Web Light"/>
                <a:sym typeface="Titillium Web Light"/>
              </a:rPr>
              <a:t>377</a:t>
            </a:r>
          </a:p>
        </p:txBody>
      </p:sp>
      <p:cxnSp>
        <p:nvCxnSpPr>
          <p:cNvPr id="3980" name="Google Shape;3980;p29"/>
          <p:cNvCxnSpPr>
            <a:cxnSpLocks/>
            <a:stCxn id="3977" idx="3"/>
          </p:cNvCxnSpPr>
          <p:nvPr/>
        </p:nvCxnSpPr>
        <p:spPr>
          <a:xfrm>
            <a:off x="2426500" y="3036300"/>
            <a:ext cx="549175" cy="3"/>
          </a:xfrm>
          <a:prstGeom prst="straightConnector1">
            <a:avLst/>
          </a:prstGeom>
          <a:noFill/>
          <a:ln w="38100" cap="flat" cmpd="sng">
            <a:solidFill>
              <a:srgbClr val="D3EBD5"/>
            </a:solidFill>
            <a:prstDash val="solid"/>
            <a:round/>
            <a:headEnd type="diamond" w="sm" len="sm"/>
            <a:tailEnd type="diamond" w="sm" len="sm"/>
          </a:ln>
        </p:spPr>
      </p:cxnSp>
      <p:cxnSp>
        <p:nvCxnSpPr>
          <p:cNvPr id="3981" name="Google Shape;3981;p29"/>
          <p:cNvCxnSpPr>
            <a:cxnSpLocks/>
            <a:stCxn id="3979" idx="3"/>
          </p:cNvCxnSpPr>
          <p:nvPr/>
        </p:nvCxnSpPr>
        <p:spPr>
          <a:xfrm>
            <a:off x="4669750" y="3036303"/>
            <a:ext cx="545430" cy="0"/>
          </a:xfrm>
          <a:prstGeom prst="straightConnector1">
            <a:avLst/>
          </a:prstGeom>
          <a:noFill/>
          <a:ln w="38100" cap="flat" cmpd="sng">
            <a:solidFill>
              <a:srgbClr val="80BFB7"/>
            </a:solidFill>
            <a:prstDash val="solid"/>
            <a:round/>
            <a:headEnd type="diamond"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37</a:t>
            </a:fld>
            <a:endParaRPr/>
          </a:p>
        </p:txBody>
      </p:sp>
      <p:sp>
        <p:nvSpPr>
          <p:cNvPr id="10" name="TextBox 9">
            <a:extLst>
              <a:ext uri="{FF2B5EF4-FFF2-40B4-BE49-F238E27FC236}">
                <a16:creationId xmlns:a16="http://schemas.microsoft.com/office/drawing/2014/main" id="{16384A42-8136-4AE5-943A-8670193FF063}"/>
              </a:ext>
            </a:extLst>
          </p:cNvPr>
          <p:cNvSpPr txBox="1"/>
          <p:nvPr/>
        </p:nvSpPr>
        <p:spPr>
          <a:xfrm>
            <a:off x="6131650" y="431598"/>
            <a:ext cx="1254988" cy="523220"/>
          </a:xfrm>
          <a:prstGeom prst="rect">
            <a:avLst/>
          </a:prstGeom>
          <a:noFill/>
        </p:spPr>
        <p:txBody>
          <a:bodyPr wrap="square">
            <a:spAutoFit/>
          </a:bodyPr>
          <a:lstStyle/>
          <a:p>
            <a:r>
              <a:rPr lang="en-US" b="1" i="1" dirty="0">
                <a:solidFill>
                  <a:schemeClr val="tx2">
                    <a:lumMod val="75000"/>
                  </a:schemeClr>
                </a:solidFill>
                <a:latin typeface="Titillium Web Light" panose="020B0604020202020204" charset="0"/>
              </a:rPr>
              <a:t>RSA</a:t>
            </a:r>
          </a:p>
          <a:p>
            <a:endParaRPr lang="en-US" b="1" i="1" dirty="0">
              <a:solidFill>
                <a:schemeClr val="tx2">
                  <a:lumMod val="90000"/>
                </a:schemeClr>
              </a:solidFill>
              <a:latin typeface="Titillium Web Light" panose="020B0604020202020204" charset="0"/>
            </a:endParaRPr>
          </a:p>
        </p:txBody>
      </p:sp>
      <p:sp>
        <p:nvSpPr>
          <p:cNvPr id="11" name="TextBox 10">
            <a:extLst>
              <a:ext uri="{FF2B5EF4-FFF2-40B4-BE49-F238E27FC236}">
                <a16:creationId xmlns:a16="http://schemas.microsoft.com/office/drawing/2014/main" id="{105887DD-3CCF-4E42-A94A-452495EB3D18}"/>
              </a:ext>
            </a:extLst>
          </p:cNvPr>
          <p:cNvSpPr txBox="1"/>
          <p:nvPr/>
        </p:nvSpPr>
        <p:spPr>
          <a:xfrm>
            <a:off x="2139356" y="1596775"/>
            <a:ext cx="1254988" cy="307777"/>
          </a:xfrm>
          <a:prstGeom prst="rect">
            <a:avLst/>
          </a:prstGeom>
          <a:noFill/>
        </p:spPr>
        <p:txBody>
          <a:bodyPr wrap="square">
            <a:spAutoFit/>
          </a:bodyPr>
          <a:lstStyle/>
          <a:p>
            <a:r>
              <a:rPr lang="en-US" b="1" i="1" dirty="0">
                <a:solidFill>
                  <a:schemeClr val="tx2">
                    <a:lumMod val="25000"/>
                  </a:schemeClr>
                </a:solidFill>
                <a:latin typeface="Titillium Web Light" panose="020B0604020202020204" charset="0"/>
              </a:rPr>
              <a:t>public key</a:t>
            </a:r>
          </a:p>
        </p:txBody>
      </p:sp>
      <p:sp>
        <p:nvSpPr>
          <p:cNvPr id="12" name="TextBox 11">
            <a:extLst>
              <a:ext uri="{FF2B5EF4-FFF2-40B4-BE49-F238E27FC236}">
                <a16:creationId xmlns:a16="http://schemas.microsoft.com/office/drawing/2014/main" id="{373E79B9-C088-4CAE-BBF0-F6926470C5F2}"/>
              </a:ext>
            </a:extLst>
          </p:cNvPr>
          <p:cNvSpPr txBox="1"/>
          <p:nvPr/>
        </p:nvSpPr>
        <p:spPr>
          <a:xfrm>
            <a:off x="4438695" y="1596775"/>
            <a:ext cx="1310963" cy="307777"/>
          </a:xfrm>
          <a:prstGeom prst="rect">
            <a:avLst/>
          </a:prstGeom>
          <a:noFill/>
        </p:spPr>
        <p:txBody>
          <a:bodyPr wrap="square">
            <a:spAutoFit/>
          </a:bodyPr>
          <a:lstStyle/>
          <a:p>
            <a:r>
              <a:rPr lang="en-US" b="1" i="1" dirty="0">
                <a:solidFill>
                  <a:schemeClr val="tx2">
                    <a:lumMod val="25000"/>
                  </a:schemeClr>
                </a:solidFill>
                <a:latin typeface="Titillium Web Light" panose="020B0604020202020204" charset="0"/>
              </a:rPr>
              <a:t>private key</a:t>
            </a:r>
          </a:p>
        </p:txBody>
      </p:sp>
      <p:cxnSp>
        <p:nvCxnSpPr>
          <p:cNvPr id="13" name="Google Shape;3980;p29">
            <a:extLst>
              <a:ext uri="{FF2B5EF4-FFF2-40B4-BE49-F238E27FC236}">
                <a16:creationId xmlns:a16="http://schemas.microsoft.com/office/drawing/2014/main" id="{98F9FA30-C051-423C-848C-1CC4A745B7AE}"/>
              </a:ext>
            </a:extLst>
          </p:cNvPr>
          <p:cNvCxnSpPr>
            <a:cxnSpLocks/>
            <a:endCxn id="11" idx="2"/>
          </p:cNvCxnSpPr>
          <p:nvPr/>
        </p:nvCxnSpPr>
        <p:spPr>
          <a:xfrm flipV="1">
            <a:off x="2766850" y="1904552"/>
            <a:ext cx="0" cy="1017243"/>
          </a:xfrm>
          <a:prstGeom prst="straightConnector1">
            <a:avLst/>
          </a:prstGeom>
          <a:noFill/>
          <a:ln w="38100" cap="flat" cmpd="sng">
            <a:solidFill>
              <a:srgbClr val="D3EBD5"/>
            </a:solidFill>
            <a:prstDash val="solid"/>
            <a:round/>
            <a:headEnd type="diamond" w="sm" len="sm"/>
            <a:tailEnd type="diamond" w="sm" len="sm"/>
          </a:ln>
        </p:spPr>
      </p:cxnSp>
      <p:cxnSp>
        <p:nvCxnSpPr>
          <p:cNvPr id="18" name="Google Shape;3981;p29">
            <a:extLst>
              <a:ext uri="{FF2B5EF4-FFF2-40B4-BE49-F238E27FC236}">
                <a16:creationId xmlns:a16="http://schemas.microsoft.com/office/drawing/2014/main" id="{2BC06369-D423-49BE-9EDA-4CD044BE883A}"/>
              </a:ext>
            </a:extLst>
          </p:cNvPr>
          <p:cNvCxnSpPr>
            <a:cxnSpLocks/>
          </p:cNvCxnSpPr>
          <p:nvPr/>
        </p:nvCxnSpPr>
        <p:spPr>
          <a:xfrm>
            <a:off x="5000375" y="2119995"/>
            <a:ext cx="9725" cy="801799"/>
          </a:xfrm>
          <a:prstGeom prst="straightConnector1">
            <a:avLst/>
          </a:prstGeom>
          <a:noFill/>
          <a:ln w="38100" cap="flat" cmpd="sng">
            <a:solidFill>
              <a:srgbClr val="80BFB7"/>
            </a:solidFill>
            <a:prstDash val="solid"/>
            <a:round/>
            <a:headEnd type="diamond" w="sm" len="sm"/>
            <a:tailEnd type="diamond" w="sm" len="sm"/>
          </a:ln>
        </p:spPr>
      </p:cxnSp>
    </p:spTree>
    <p:extLst>
      <p:ext uri="{BB962C8B-B14F-4D97-AF65-F5344CB8AC3E}">
        <p14:creationId xmlns:p14="http://schemas.microsoft.com/office/powerpoint/2010/main" val="822720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latin typeface="Titillium Web Light" panose="020B0604020202020204" charset="0"/>
              </a:rPr>
              <a:t>Plaintext </a:t>
            </a:r>
            <a:r>
              <a:rPr lang="en" sz="3200">
                <a:latin typeface="Titillium Web Light" panose="020B0604020202020204" charset="0"/>
              </a:rPr>
              <a:t>→ Ciphertext </a:t>
            </a:r>
            <a:r>
              <a:rPr lang="en" sz="3200" dirty="0">
                <a:latin typeface="Titillium Web Light" panose="020B0604020202020204" charset="0"/>
              </a:rPr>
              <a:t>→ Plaintext</a:t>
            </a:r>
            <a:endParaRPr sz="3200" dirty="0">
              <a:latin typeface="Titillium Web Light" panose="020B0604020202020204" charset="0"/>
            </a:endParaRPr>
          </a:p>
        </p:txBody>
      </p:sp>
      <p:sp>
        <p:nvSpPr>
          <p:cNvPr id="3977" name="Google Shape;3977;p29"/>
          <p:cNvSpPr/>
          <p:nvPr/>
        </p:nvSpPr>
        <p:spPr>
          <a:xfrm>
            <a:off x="863800" y="2266950"/>
            <a:ext cx="1562700" cy="1538700"/>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solidFill>
                  <a:srgbClr val="003B55"/>
                </a:solidFill>
                <a:latin typeface="Titillium Web Light"/>
                <a:ea typeface="Titillium Web Light"/>
                <a:cs typeface="Titillium Web Light"/>
                <a:sym typeface="Titillium Web Light"/>
              </a:rPr>
              <a:t>5</a:t>
            </a:r>
            <a:endParaRPr sz="4800" dirty="0">
              <a:solidFill>
                <a:srgbClr val="003B55"/>
              </a:solidFill>
              <a:latin typeface="Titillium Web Light"/>
              <a:ea typeface="Titillium Web Light"/>
              <a:cs typeface="Titillium Web Light"/>
              <a:sym typeface="Titillium Web Light"/>
            </a:endParaRPr>
          </a:p>
        </p:txBody>
      </p:sp>
      <p:sp>
        <p:nvSpPr>
          <p:cNvPr id="3978" name="Google Shape;3978;p29"/>
          <p:cNvSpPr/>
          <p:nvPr/>
        </p:nvSpPr>
        <p:spPr>
          <a:xfrm>
            <a:off x="5350300" y="2266952"/>
            <a:ext cx="1562700" cy="1538700"/>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rgbClr val="003B55"/>
                </a:solidFill>
                <a:latin typeface="Titillium Web Light"/>
                <a:ea typeface="Titillium Web Light"/>
                <a:cs typeface="Titillium Web Light"/>
                <a:sym typeface="Titillium Web Light"/>
              </a:rPr>
              <a:t>5</a:t>
            </a:r>
            <a:endParaRPr sz="4800" dirty="0">
              <a:solidFill>
                <a:srgbClr val="003B55"/>
              </a:solidFill>
              <a:latin typeface="Titillium Web Light"/>
              <a:ea typeface="Titillium Web Light"/>
              <a:cs typeface="Titillium Web Light"/>
              <a:sym typeface="Titillium Web Light"/>
            </a:endParaRPr>
          </a:p>
        </p:txBody>
      </p:sp>
      <p:sp>
        <p:nvSpPr>
          <p:cNvPr id="3979" name="Google Shape;3979;p29"/>
          <p:cNvSpPr/>
          <p:nvPr/>
        </p:nvSpPr>
        <p:spPr>
          <a:xfrm>
            <a:off x="3107050" y="2266953"/>
            <a:ext cx="1562700" cy="1538700"/>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solidFill>
                  <a:srgbClr val="003B55"/>
                </a:solidFill>
                <a:latin typeface="Titillium Web Light"/>
                <a:ea typeface="Titillium Web Light"/>
                <a:cs typeface="Titillium Web Light"/>
                <a:sym typeface="Titillium Web Light"/>
              </a:rPr>
              <a:t>377</a:t>
            </a:r>
          </a:p>
        </p:txBody>
      </p:sp>
      <p:cxnSp>
        <p:nvCxnSpPr>
          <p:cNvPr id="3980" name="Google Shape;3980;p29"/>
          <p:cNvCxnSpPr>
            <a:cxnSpLocks/>
            <a:stCxn id="3977" idx="3"/>
          </p:cNvCxnSpPr>
          <p:nvPr/>
        </p:nvCxnSpPr>
        <p:spPr>
          <a:xfrm>
            <a:off x="2426500" y="3036300"/>
            <a:ext cx="549175" cy="3"/>
          </a:xfrm>
          <a:prstGeom prst="straightConnector1">
            <a:avLst/>
          </a:prstGeom>
          <a:noFill/>
          <a:ln w="38100" cap="flat" cmpd="sng">
            <a:solidFill>
              <a:srgbClr val="D3EBD5"/>
            </a:solidFill>
            <a:prstDash val="solid"/>
            <a:round/>
            <a:headEnd type="diamond" w="sm" len="sm"/>
            <a:tailEnd type="diamond" w="sm" len="sm"/>
          </a:ln>
        </p:spPr>
      </p:cxnSp>
      <p:cxnSp>
        <p:nvCxnSpPr>
          <p:cNvPr id="3981" name="Google Shape;3981;p29"/>
          <p:cNvCxnSpPr>
            <a:cxnSpLocks/>
            <a:stCxn id="3979" idx="3"/>
          </p:cNvCxnSpPr>
          <p:nvPr/>
        </p:nvCxnSpPr>
        <p:spPr>
          <a:xfrm>
            <a:off x="4669750" y="3036303"/>
            <a:ext cx="545430" cy="0"/>
          </a:xfrm>
          <a:prstGeom prst="straightConnector1">
            <a:avLst/>
          </a:prstGeom>
          <a:noFill/>
          <a:ln w="38100" cap="flat" cmpd="sng">
            <a:solidFill>
              <a:srgbClr val="80BFB7"/>
            </a:solidFill>
            <a:prstDash val="solid"/>
            <a:round/>
            <a:headEnd type="diamond"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38</a:t>
            </a:fld>
            <a:endParaRPr/>
          </a:p>
        </p:txBody>
      </p:sp>
      <p:sp>
        <p:nvSpPr>
          <p:cNvPr id="10" name="TextBox 9">
            <a:extLst>
              <a:ext uri="{FF2B5EF4-FFF2-40B4-BE49-F238E27FC236}">
                <a16:creationId xmlns:a16="http://schemas.microsoft.com/office/drawing/2014/main" id="{16384A42-8136-4AE5-943A-8670193FF063}"/>
              </a:ext>
            </a:extLst>
          </p:cNvPr>
          <p:cNvSpPr txBox="1"/>
          <p:nvPr/>
        </p:nvSpPr>
        <p:spPr>
          <a:xfrm>
            <a:off x="6131650" y="431598"/>
            <a:ext cx="1254988" cy="523220"/>
          </a:xfrm>
          <a:prstGeom prst="rect">
            <a:avLst/>
          </a:prstGeom>
          <a:noFill/>
        </p:spPr>
        <p:txBody>
          <a:bodyPr wrap="square">
            <a:spAutoFit/>
          </a:bodyPr>
          <a:lstStyle/>
          <a:p>
            <a:r>
              <a:rPr lang="en-US" b="1" i="1" dirty="0">
                <a:solidFill>
                  <a:schemeClr val="tx2">
                    <a:lumMod val="90000"/>
                  </a:schemeClr>
                </a:solidFill>
                <a:latin typeface="Titillium Web Light" panose="020B0604020202020204" charset="0"/>
              </a:rPr>
              <a:t>RSA </a:t>
            </a:r>
            <a:r>
              <a:rPr lang="en-US" b="1" i="1" dirty="0">
                <a:solidFill>
                  <a:schemeClr val="tx2">
                    <a:lumMod val="75000"/>
                  </a:schemeClr>
                </a:solidFill>
                <a:latin typeface="Titillium Web Light" panose="020B0604020202020204" charset="0"/>
              </a:rPr>
              <a:t>(mod 589)</a:t>
            </a:r>
          </a:p>
          <a:p>
            <a:r>
              <a:rPr lang="en-US" b="1" i="1" dirty="0">
                <a:solidFill>
                  <a:schemeClr val="tx2">
                    <a:lumMod val="75000"/>
                  </a:schemeClr>
                </a:solidFill>
                <a:latin typeface="Titillium Web Light" panose="020B0604020202020204" charset="0"/>
              </a:rPr>
              <a:t>Keys: 7, 463</a:t>
            </a:r>
          </a:p>
        </p:txBody>
      </p:sp>
      <p:sp>
        <p:nvSpPr>
          <p:cNvPr id="11" name="TextBox 10">
            <a:extLst>
              <a:ext uri="{FF2B5EF4-FFF2-40B4-BE49-F238E27FC236}">
                <a16:creationId xmlns:a16="http://schemas.microsoft.com/office/drawing/2014/main" id="{105887DD-3CCF-4E42-A94A-452495EB3D18}"/>
              </a:ext>
            </a:extLst>
          </p:cNvPr>
          <p:cNvSpPr txBox="1"/>
          <p:nvPr/>
        </p:nvSpPr>
        <p:spPr>
          <a:xfrm>
            <a:off x="2139356" y="1596775"/>
            <a:ext cx="1254988" cy="523220"/>
          </a:xfrm>
          <a:prstGeom prst="rect">
            <a:avLst/>
          </a:prstGeom>
          <a:noFill/>
        </p:spPr>
        <p:txBody>
          <a:bodyPr wrap="square">
            <a:spAutoFit/>
          </a:bodyPr>
          <a:lstStyle/>
          <a:p>
            <a:r>
              <a:rPr lang="en-US" b="1" i="1" dirty="0">
                <a:solidFill>
                  <a:schemeClr val="tx2">
                    <a:lumMod val="25000"/>
                  </a:schemeClr>
                </a:solidFill>
                <a:latin typeface="Titillium Web Light" panose="020B0604020202020204" charset="0"/>
              </a:rPr>
              <a:t>public key:</a:t>
            </a:r>
          </a:p>
          <a:p>
            <a:r>
              <a:rPr lang="en-US" b="1" i="1" dirty="0">
                <a:solidFill>
                  <a:schemeClr val="tx2">
                    <a:lumMod val="25000"/>
                  </a:schemeClr>
                </a:solidFill>
                <a:latin typeface="Titillium Web Light" panose="020B0604020202020204" charset="0"/>
              </a:rPr>
              <a:t>7 (mod 589)</a:t>
            </a:r>
          </a:p>
        </p:txBody>
      </p:sp>
      <p:sp>
        <p:nvSpPr>
          <p:cNvPr id="12" name="TextBox 11">
            <a:extLst>
              <a:ext uri="{FF2B5EF4-FFF2-40B4-BE49-F238E27FC236}">
                <a16:creationId xmlns:a16="http://schemas.microsoft.com/office/drawing/2014/main" id="{373E79B9-C088-4CAE-BBF0-F6926470C5F2}"/>
              </a:ext>
            </a:extLst>
          </p:cNvPr>
          <p:cNvSpPr txBox="1"/>
          <p:nvPr/>
        </p:nvSpPr>
        <p:spPr>
          <a:xfrm>
            <a:off x="4438695" y="1596775"/>
            <a:ext cx="1310963" cy="523220"/>
          </a:xfrm>
          <a:prstGeom prst="rect">
            <a:avLst/>
          </a:prstGeom>
          <a:noFill/>
        </p:spPr>
        <p:txBody>
          <a:bodyPr wrap="square">
            <a:spAutoFit/>
          </a:bodyPr>
          <a:lstStyle/>
          <a:p>
            <a:r>
              <a:rPr lang="en-US" b="1" i="1" dirty="0">
                <a:solidFill>
                  <a:schemeClr val="tx2">
                    <a:lumMod val="25000"/>
                  </a:schemeClr>
                </a:solidFill>
                <a:latin typeface="Titillium Web Light" panose="020B0604020202020204" charset="0"/>
              </a:rPr>
              <a:t>private key:</a:t>
            </a:r>
          </a:p>
          <a:p>
            <a:r>
              <a:rPr lang="en-US" b="1" i="1" dirty="0">
                <a:solidFill>
                  <a:schemeClr val="tx2">
                    <a:lumMod val="25000"/>
                  </a:schemeClr>
                </a:solidFill>
                <a:latin typeface="Titillium Web Light" panose="020B0604020202020204" charset="0"/>
              </a:rPr>
              <a:t>463 (mod 589)</a:t>
            </a:r>
          </a:p>
        </p:txBody>
      </p:sp>
      <p:cxnSp>
        <p:nvCxnSpPr>
          <p:cNvPr id="13" name="Google Shape;3980;p29">
            <a:extLst>
              <a:ext uri="{FF2B5EF4-FFF2-40B4-BE49-F238E27FC236}">
                <a16:creationId xmlns:a16="http://schemas.microsoft.com/office/drawing/2014/main" id="{98F9FA30-C051-423C-848C-1CC4A745B7AE}"/>
              </a:ext>
            </a:extLst>
          </p:cNvPr>
          <p:cNvCxnSpPr>
            <a:cxnSpLocks/>
            <a:endCxn id="11" idx="2"/>
          </p:cNvCxnSpPr>
          <p:nvPr/>
        </p:nvCxnSpPr>
        <p:spPr>
          <a:xfrm flipV="1">
            <a:off x="2766850" y="2119995"/>
            <a:ext cx="0" cy="801799"/>
          </a:xfrm>
          <a:prstGeom prst="straightConnector1">
            <a:avLst/>
          </a:prstGeom>
          <a:noFill/>
          <a:ln w="38100" cap="flat" cmpd="sng">
            <a:solidFill>
              <a:srgbClr val="D3EBD5"/>
            </a:solidFill>
            <a:prstDash val="solid"/>
            <a:round/>
            <a:headEnd type="diamond" w="sm" len="sm"/>
            <a:tailEnd type="diamond" w="sm" len="sm"/>
          </a:ln>
        </p:spPr>
      </p:cxnSp>
      <p:cxnSp>
        <p:nvCxnSpPr>
          <p:cNvPr id="18" name="Google Shape;3981;p29">
            <a:extLst>
              <a:ext uri="{FF2B5EF4-FFF2-40B4-BE49-F238E27FC236}">
                <a16:creationId xmlns:a16="http://schemas.microsoft.com/office/drawing/2014/main" id="{2BC06369-D423-49BE-9EDA-4CD044BE883A}"/>
              </a:ext>
            </a:extLst>
          </p:cNvPr>
          <p:cNvCxnSpPr>
            <a:cxnSpLocks/>
          </p:cNvCxnSpPr>
          <p:nvPr/>
        </p:nvCxnSpPr>
        <p:spPr>
          <a:xfrm>
            <a:off x="5000375" y="2119995"/>
            <a:ext cx="9725" cy="801799"/>
          </a:xfrm>
          <a:prstGeom prst="straightConnector1">
            <a:avLst/>
          </a:prstGeom>
          <a:noFill/>
          <a:ln w="38100" cap="flat" cmpd="sng">
            <a:solidFill>
              <a:srgbClr val="80BFB7"/>
            </a:solidFill>
            <a:prstDash val="solid"/>
            <a:round/>
            <a:headEnd type="diamond" w="sm" len="sm"/>
            <a:tailEnd type="diamond" w="sm" len="sm"/>
          </a:ln>
        </p:spPr>
      </p:cxnSp>
      <p:sp>
        <p:nvSpPr>
          <p:cNvPr id="20" name="TextBox 19">
            <a:extLst>
              <a:ext uri="{FF2B5EF4-FFF2-40B4-BE49-F238E27FC236}">
                <a16:creationId xmlns:a16="http://schemas.microsoft.com/office/drawing/2014/main" id="{934AA681-D73A-4462-AA35-1BD91028D3B2}"/>
              </a:ext>
            </a:extLst>
          </p:cNvPr>
          <p:cNvSpPr txBox="1"/>
          <p:nvPr/>
        </p:nvSpPr>
        <p:spPr>
          <a:xfrm>
            <a:off x="863800" y="3932681"/>
            <a:ext cx="2655736" cy="461665"/>
          </a:xfrm>
          <a:prstGeom prst="rect">
            <a:avLst/>
          </a:prstGeom>
          <a:noFill/>
        </p:spPr>
        <p:txBody>
          <a:bodyPr wrap="square">
            <a:spAutoFit/>
          </a:bodyPr>
          <a:lstStyle/>
          <a:p>
            <a:r>
              <a:rPr lang="en-US" sz="2400" b="1" i="1" dirty="0">
                <a:solidFill>
                  <a:schemeClr val="tx2">
                    <a:lumMod val="25000"/>
                  </a:schemeClr>
                </a:solidFill>
                <a:latin typeface="Titillium Web Light" panose="020B0604020202020204" charset="0"/>
              </a:rPr>
              <a:t>5</a:t>
            </a:r>
            <a:r>
              <a:rPr lang="en-US" sz="2400" b="1" i="1" baseline="30000" dirty="0">
                <a:solidFill>
                  <a:schemeClr val="tx2">
                    <a:lumMod val="25000"/>
                  </a:schemeClr>
                </a:solidFill>
                <a:latin typeface="Titillium Web Light" panose="020B0604020202020204" charset="0"/>
              </a:rPr>
              <a:t>7</a:t>
            </a:r>
            <a:r>
              <a:rPr lang="en-US" sz="2400" b="1" i="1" dirty="0">
                <a:solidFill>
                  <a:schemeClr val="tx2">
                    <a:lumMod val="25000"/>
                  </a:schemeClr>
                </a:solidFill>
                <a:latin typeface="Titillium Web Light" panose="020B0604020202020204" charset="0"/>
              </a:rPr>
              <a:t> ≡ 377 (mod 589)</a:t>
            </a:r>
            <a:endParaRPr lang="en-US" sz="2400" dirty="0">
              <a:latin typeface="MS Shell Dlg 2" panose="020B0604030504040204" pitchFamily="34" charset="0"/>
            </a:endParaRPr>
          </a:p>
        </p:txBody>
      </p:sp>
      <p:sp>
        <p:nvSpPr>
          <p:cNvPr id="21" name="TextBox 20">
            <a:extLst>
              <a:ext uri="{FF2B5EF4-FFF2-40B4-BE49-F238E27FC236}">
                <a16:creationId xmlns:a16="http://schemas.microsoft.com/office/drawing/2014/main" id="{3DAD459F-2429-41E5-AA92-14B8A037C4DA}"/>
              </a:ext>
            </a:extLst>
          </p:cNvPr>
          <p:cNvSpPr txBox="1"/>
          <p:nvPr/>
        </p:nvSpPr>
        <p:spPr>
          <a:xfrm>
            <a:off x="4098850" y="3932681"/>
            <a:ext cx="2886959" cy="461665"/>
          </a:xfrm>
          <a:prstGeom prst="rect">
            <a:avLst/>
          </a:prstGeom>
          <a:noFill/>
        </p:spPr>
        <p:txBody>
          <a:bodyPr wrap="square">
            <a:spAutoFit/>
          </a:bodyPr>
          <a:lstStyle/>
          <a:p>
            <a:r>
              <a:rPr lang="en-US" sz="2400" b="1" i="1" dirty="0">
                <a:solidFill>
                  <a:schemeClr val="tx2">
                    <a:lumMod val="25000"/>
                  </a:schemeClr>
                </a:solidFill>
                <a:latin typeface="Titillium Web Light" panose="020B0604020202020204" charset="0"/>
              </a:rPr>
              <a:t>377</a:t>
            </a:r>
            <a:r>
              <a:rPr lang="en-US" sz="2400" b="1" i="1" baseline="30000" dirty="0">
                <a:solidFill>
                  <a:schemeClr val="tx2">
                    <a:lumMod val="25000"/>
                  </a:schemeClr>
                </a:solidFill>
                <a:latin typeface="Titillium Web Light" panose="020B0604020202020204" charset="0"/>
              </a:rPr>
              <a:t>463</a:t>
            </a:r>
            <a:r>
              <a:rPr lang="en-US" sz="2400" b="1" i="1" dirty="0">
                <a:solidFill>
                  <a:schemeClr val="tx2">
                    <a:lumMod val="25000"/>
                  </a:schemeClr>
                </a:solidFill>
                <a:latin typeface="Titillium Web Light" panose="020B0604020202020204" charset="0"/>
              </a:rPr>
              <a:t> ≡ 5 (mod 589)</a:t>
            </a:r>
            <a:endParaRPr lang="en-US" sz="2400" dirty="0">
              <a:latin typeface="MS Shell Dlg 2" panose="020B0604030504040204" pitchFamily="34" charset="0"/>
            </a:endParaRPr>
          </a:p>
        </p:txBody>
      </p:sp>
    </p:spTree>
    <p:extLst>
      <p:ext uri="{BB962C8B-B14F-4D97-AF65-F5344CB8AC3E}">
        <p14:creationId xmlns:p14="http://schemas.microsoft.com/office/powerpoint/2010/main" val="696516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tillium Web Light" panose="020B0604020202020204" charset="0"/>
              </a:rPr>
              <a:t>Other asymmetric algorithms</a:t>
            </a:r>
            <a:endParaRPr dirty="0">
              <a:latin typeface="Titillium Web Light" panose="020B0604020202020204" charset="0"/>
            </a:endParaRPr>
          </a:p>
        </p:txBody>
      </p:sp>
      <p:sp>
        <p:nvSpPr>
          <p:cNvPr id="3871" name="Google Shape;3871;p18"/>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t>Diffie-Hellman</a:t>
            </a:r>
          </a:p>
          <a:p>
            <a:pPr marL="457200" lvl="0" indent="-381000" algn="l" rtl="0">
              <a:spcBef>
                <a:spcPts val="600"/>
              </a:spcBef>
              <a:spcAft>
                <a:spcPts val="0"/>
              </a:spcAft>
              <a:buSzPts val="2400"/>
              <a:buChar char="▪"/>
            </a:pPr>
            <a:endParaRPr i="1" dirty="0">
              <a:solidFill>
                <a:schemeClr val="accent4">
                  <a:lumMod val="40000"/>
                  <a:lumOff val="60000"/>
                </a:schemeClr>
              </a:solidFill>
            </a:endParaRPr>
          </a:p>
          <a:p>
            <a:pPr marL="457200" lvl="0" indent="-381000" algn="l" rtl="0">
              <a:spcBef>
                <a:spcPts val="0"/>
              </a:spcBef>
              <a:spcAft>
                <a:spcPts val="0"/>
              </a:spcAft>
              <a:buSzPts val="2400"/>
              <a:buChar char="▪"/>
            </a:pPr>
            <a:r>
              <a:rPr lang="en" dirty="0">
                <a:solidFill>
                  <a:schemeClr val="tx1"/>
                </a:solidFill>
              </a:rPr>
              <a:t>ECC (Elliptic Curve Cryptography)</a:t>
            </a:r>
          </a:p>
          <a:p>
            <a:pPr marL="457200" lvl="0" indent="-381000" algn="l" rtl="0">
              <a:spcBef>
                <a:spcPts val="0"/>
              </a:spcBef>
              <a:spcAft>
                <a:spcPts val="0"/>
              </a:spcAft>
              <a:buSzPts val="2400"/>
              <a:buChar char="▪"/>
            </a:pPr>
            <a:endParaRPr lang="en" dirty="0">
              <a:solidFill>
                <a:schemeClr val="tx1"/>
              </a:solidFill>
            </a:endParaRPr>
          </a:p>
          <a:p>
            <a:pPr marL="457200" lvl="0" indent="-381000" algn="l" rtl="0">
              <a:spcBef>
                <a:spcPts val="0"/>
              </a:spcBef>
              <a:spcAft>
                <a:spcPts val="0"/>
              </a:spcAft>
              <a:buSzPts val="2400"/>
              <a:buChar char="▪"/>
            </a:pPr>
            <a:r>
              <a:rPr lang="en-US" dirty="0">
                <a:solidFill>
                  <a:schemeClr val="tx1"/>
                </a:solidFill>
              </a:rPr>
              <a:t>… a</a:t>
            </a:r>
            <a:r>
              <a:rPr lang="en" dirty="0">
                <a:solidFill>
                  <a:schemeClr val="tx1"/>
                </a:solidFill>
              </a:rPr>
              <a:t> few others</a:t>
            </a:r>
            <a:endParaRPr dirty="0">
              <a:solidFill>
                <a:schemeClr val="accent4">
                  <a:lumMod val="40000"/>
                  <a:lumOff val="60000"/>
                </a:schemeClr>
              </a:solidFill>
            </a:endParaRPr>
          </a:p>
          <a:p>
            <a:pPr marL="0" lvl="0" indent="0" algn="l" rtl="0">
              <a:spcBef>
                <a:spcPts val="600"/>
              </a:spcBef>
              <a:spcAft>
                <a:spcPts val="0"/>
              </a:spcAft>
              <a:buNone/>
            </a:pPr>
            <a:endParaRPr lang="en" dirty="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39</a:t>
            </a:fld>
            <a:endParaRPr/>
          </a:p>
        </p:txBody>
      </p:sp>
    </p:spTree>
    <p:extLst>
      <p:ext uri="{BB962C8B-B14F-4D97-AF65-F5344CB8AC3E}">
        <p14:creationId xmlns:p14="http://schemas.microsoft.com/office/powerpoint/2010/main" val="1149741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6" name="Freeform: Shape 5">
            <a:extLst>
              <a:ext uri="{FF2B5EF4-FFF2-40B4-BE49-F238E27FC236}">
                <a16:creationId xmlns:a16="http://schemas.microsoft.com/office/drawing/2014/main" id="{4E40F3F8-0C48-4A6C-9CC9-305797A90691}"/>
              </a:ext>
            </a:extLst>
          </p:cNvPr>
          <p:cNvSpPr/>
          <p:nvPr/>
        </p:nvSpPr>
        <p:spPr>
          <a:xfrm>
            <a:off x="1224366" y="2177512"/>
            <a:ext cx="4510007" cy="2278251"/>
          </a:xfrm>
          <a:custGeom>
            <a:avLst/>
            <a:gdLst>
              <a:gd name="connsiteX0" fmla="*/ 7749 w 4510007"/>
              <a:gd name="connsiteY0" fmla="*/ 844657 h 2278251"/>
              <a:gd name="connsiteX1" fmla="*/ 0 w 4510007"/>
              <a:gd name="connsiteY1" fmla="*/ 2278251 h 2278251"/>
              <a:gd name="connsiteX2" fmla="*/ 4510007 w 4510007"/>
              <a:gd name="connsiteY2" fmla="*/ 2255003 h 2278251"/>
              <a:gd name="connsiteX3" fmla="*/ 4510007 w 4510007"/>
              <a:gd name="connsiteY3" fmla="*/ 922149 h 2278251"/>
              <a:gd name="connsiteX4" fmla="*/ 1053885 w 4510007"/>
              <a:gd name="connsiteY4" fmla="*/ 922149 h 2278251"/>
              <a:gd name="connsiteX5" fmla="*/ 3122909 w 4510007"/>
              <a:gd name="connsiteY5" fmla="*/ 0 h 2278251"/>
              <a:gd name="connsiteX6" fmla="*/ 7749 w 4510007"/>
              <a:gd name="connsiteY6" fmla="*/ 844657 h 2278251"/>
              <a:gd name="connsiteX0" fmla="*/ 7749 w 4510007"/>
              <a:gd name="connsiteY0" fmla="*/ 844657 h 2278251"/>
              <a:gd name="connsiteX1" fmla="*/ 0 w 4510007"/>
              <a:gd name="connsiteY1" fmla="*/ 2278251 h 2278251"/>
              <a:gd name="connsiteX2" fmla="*/ 4510007 w 4510007"/>
              <a:gd name="connsiteY2" fmla="*/ 2255003 h 2278251"/>
              <a:gd name="connsiteX3" fmla="*/ 4510007 w 4510007"/>
              <a:gd name="connsiteY3" fmla="*/ 774915 h 2278251"/>
              <a:gd name="connsiteX4" fmla="*/ 1053885 w 4510007"/>
              <a:gd name="connsiteY4" fmla="*/ 922149 h 2278251"/>
              <a:gd name="connsiteX5" fmla="*/ 3122909 w 4510007"/>
              <a:gd name="connsiteY5" fmla="*/ 0 h 2278251"/>
              <a:gd name="connsiteX6" fmla="*/ 7749 w 4510007"/>
              <a:gd name="connsiteY6" fmla="*/ 844657 h 2278251"/>
              <a:gd name="connsiteX0" fmla="*/ 7749 w 4510007"/>
              <a:gd name="connsiteY0" fmla="*/ 844657 h 2278251"/>
              <a:gd name="connsiteX1" fmla="*/ 0 w 4510007"/>
              <a:gd name="connsiteY1" fmla="*/ 2278251 h 2278251"/>
              <a:gd name="connsiteX2" fmla="*/ 4510007 w 4510007"/>
              <a:gd name="connsiteY2" fmla="*/ 2255003 h 2278251"/>
              <a:gd name="connsiteX3" fmla="*/ 4510007 w 4510007"/>
              <a:gd name="connsiteY3" fmla="*/ 774915 h 2278251"/>
              <a:gd name="connsiteX4" fmla="*/ 1053885 w 4510007"/>
              <a:gd name="connsiteY4" fmla="*/ 836908 h 2278251"/>
              <a:gd name="connsiteX5" fmla="*/ 3122909 w 4510007"/>
              <a:gd name="connsiteY5" fmla="*/ 0 h 2278251"/>
              <a:gd name="connsiteX6" fmla="*/ 7749 w 4510007"/>
              <a:gd name="connsiteY6" fmla="*/ 844657 h 2278251"/>
              <a:gd name="connsiteX0" fmla="*/ 7749 w 4510007"/>
              <a:gd name="connsiteY0" fmla="*/ 829159 h 2278251"/>
              <a:gd name="connsiteX1" fmla="*/ 0 w 4510007"/>
              <a:gd name="connsiteY1" fmla="*/ 2278251 h 2278251"/>
              <a:gd name="connsiteX2" fmla="*/ 4510007 w 4510007"/>
              <a:gd name="connsiteY2" fmla="*/ 2255003 h 2278251"/>
              <a:gd name="connsiteX3" fmla="*/ 4510007 w 4510007"/>
              <a:gd name="connsiteY3" fmla="*/ 774915 h 2278251"/>
              <a:gd name="connsiteX4" fmla="*/ 1053885 w 4510007"/>
              <a:gd name="connsiteY4" fmla="*/ 836908 h 2278251"/>
              <a:gd name="connsiteX5" fmla="*/ 3122909 w 4510007"/>
              <a:gd name="connsiteY5" fmla="*/ 0 h 2278251"/>
              <a:gd name="connsiteX6" fmla="*/ 7749 w 4510007"/>
              <a:gd name="connsiteY6" fmla="*/ 829159 h 2278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0007" h="2278251">
                <a:moveTo>
                  <a:pt x="7749" y="829159"/>
                </a:moveTo>
                <a:lnTo>
                  <a:pt x="0" y="2278251"/>
                </a:lnTo>
                <a:lnTo>
                  <a:pt x="4510007" y="2255003"/>
                </a:lnTo>
                <a:lnTo>
                  <a:pt x="4510007" y="774915"/>
                </a:lnTo>
                <a:lnTo>
                  <a:pt x="1053885" y="836908"/>
                </a:lnTo>
                <a:lnTo>
                  <a:pt x="3122909" y="0"/>
                </a:lnTo>
                <a:lnTo>
                  <a:pt x="7749" y="82915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4" name="Google Shape;3864;p17"/>
          <p:cNvSpPr txBox="1">
            <a:spLocks noGrp="1"/>
          </p:cNvSpPr>
          <p:nvPr>
            <p:ph type="body" idx="1"/>
          </p:nvPr>
        </p:nvSpPr>
        <p:spPr>
          <a:xfrm>
            <a:off x="1278575" y="739550"/>
            <a:ext cx="3417411" cy="156969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What do I get by learning these things?</a:t>
            </a:r>
            <a:endParaRPr dirty="0"/>
          </a:p>
        </p:txBody>
      </p:sp>
      <p:sp>
        <p:nvSpPr>
          <p:cNvPr id="3865" name="Google Shape;3865;p1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sp>
        <p:nvSpPr>
          <p:cNvPr id="4" name="Google Shape;3864;p17">
            <a:extLst>
              <a:ext uri="{FF2B5EF4-FFF2-40B4-BE49-F238E27FC236}">
                <a16:creationId xmlns:a16="http://schemas.microsoft.com/office/drawing/2014/main" id="{B23B00B7-8D0E-4370-9BA1-A866EA820F20}"/>
              </a:ext>
            </a:extLst>
          </p:cNvPr>
          <p:cNvSpPr txBox="1">
            <a:spLocks/>
          </p:cNvSpPr>
          <p:nvPr/>
        </p:nvSpPr>
        <p:spPr>
          <a:xfrm>
            <a:off x="1278575" y="2930270"/>
            <a:ext cx="4281000" cy="11249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lt1"/>
              </a:buClr>
              <a:buSzPts val="3000"/>
              <a:buFont typeface="Titillium Web Light"/>
              <a:buChar char="▪"/>
              <a:defRPr sz="3000" b="0" i="1" u="none" strike="noStrike" cap="none">
                <a:solidFill>
                  <a:schemeClr val="lt1"/>
                </a:solidFill>
                <a:latin typeface="Titillium Web Light"/>
                <a:ea typeface="Titillium Web Light"/>
                <a:cs typeface="Titillium Web Light"/>
                <a:sym typeface="Titillium Web Light"/>
              </a:defRPr>
            </a:lvl1pPr>
            <a:lvl2pPr marL="914400" marR="0" lvl="1" indent="-419100" algn="l" rtl="0">
              <a:lnSpc>
                <a:spcPct val="100000"/>
              </a:lnSpc>
              <a:spcBef>
                <a:spcPts val="0"/>
              </a:spcBef>
              <a:spcAft>
                <a:spcPts val="0"/>
              </a:spcAft>
              <a:buClr>
                <a:schemeClr val="lt1"/>
              </a:buClr>
              <a:buSzPts val="3000"/>
              <a:buFont typeface="Titillium Web Light"/>
              <a:buChar char="▫"/>
              <a:defRPr sz="3000" b="0" i="1" u="none" strike="noStrike" cap="none">
                <a:solidFill>
                  <a:schemeClr val="lt1"/>
                </a:solidFill>
                <a:latin typeface="Titillium Web Light"/>
                <a:ea typeface="Titillium Web Light"/>
                <a:cs typeface="Titillium Web Light"/>
                <a:sym typeface="Titillium Web Light"/>
              </a:defRPr>
            </a:lvl2pPr>
            <a:lvl3pPr marL="1371600" marR="0" lvl="2" indent="-419100" algn="l" rtl="0">
              <a:lnSpc>
                <a:spcPct val="100000"/>
              </a:lnSpc>
              <a:spcBef>
                <a:spcPts val="0"/>
              </a:spcBef>
              <a:spcAft>
                <a:spcPts val="0"/>
              </a:spcAft>
              <a:buClr>
                <a:schemeClr val="lt1"/>
              </a:buClr>
              <a:buSzPts val="3000"/>
              <a:buFont typeface="Titillium Web Light"/>
              <a:buChar char="▫"/>
              <a:defRPr sz="3000" b="0" i="1" u="none" strike="noStrike" cap="none">
                <a:solidFill>
                  <a:schemeClr val="lt1"/>
                </a:solidFill>
                <a:latin typeface="Titillium Web Light"/>
                <a:ea typeface="Titillium Web Light"/>
                <a:cs typeface="Titillium Web Light"/>
                <a:sym typeface="Titillium Web Light"/>
              </a:defRPr>
            </a:lvl3pPr>
            <a:lvl4pPr marL="1828800" marR="0" lvl="3" indent="-419100" algn="l" rtl="0">
              <a:lnSpc>
                <a:spcPct val="100000"/>
              </a:lnSpc>
              <a:spcBef>
                <a:spcPts val="0"/>
              </a:spcBef>
              <a:spcAft>
                <a:spcPts val="0"/>
              </a:spcAft>
              <a:buClr>
                <a:schemeClr val="lt1"/>
              </a:buClr>
              <a:buSzPts val="3000"/>
              <a:buFont typeface="Titillium Web Light"/>
              <a:buChar char="▫"/>
              <a:defRPr sz="3000" b="0" i="1" u="none" strike="noStrike" cap="none">
                <a:solidFill>
                  <a:schemeClr val="lt1"/>
                </a:solidFill>
                <a:latin typeface="Titillium Web Light"/>
                <a:ea typeface="Titillium Web Light"/>
                <a:cs typeface="Titillium Web Light"/>
                <a:sym typeface="Titillium Web Light"/>
              </a:defRPr>
            </a:lvl4pPr>
            <a:lvl5pPr marL="2286000" marR="0" lvl="4" indent="-419100" algn="l" rtl="0">
              <a:lnSpc>
                <a:spcPct val="100000"/>
              </a:lnSpc>
              <a:spcBef>
                <a:spcPts val="0"/>
              </a:spcBef>
              <a:spcAft>
                <a:spcPts val="0"/>
              </a:spcAft>
              <a:buClr>
                <a:schemeClr val="lt1"/>
              </a:buClr>
              <a:buSzPts val="3000"/>
              <a:buFont typeface="Titillium Web Light"/>
              <a:buChar char="▫"/>
              <a:defRPr sz="3000" b="0" i="1" u="none" strike="noStrike" cap="none">
                <a:solidFill>
                  <a:schemeClr val="lt1"/>
                </a:solidFill>
                <a:latin typeface="Titillium Web Light"/>
                <a:ea typeface="Titillium Web Light"/>
                <a:cs typeface="Titillium Web Light"/>
                <a:sym typeface="Titillium Web Light"/>
              </a:defRPr>
            </a:lvl5pPr>
            <a:lvl6pPr marL="2743200" marR="0" lvl="5" indent="-419100" algn="l" rtl="0">
              <a:lnSpc>
                <a:spcPct val="100000"/>
              </a:lnSpc>
              <a:spcBef>
                <a:spcPts val="0"/>
              </a:spcBef>
              <a:spcAft>
                <a:spcPts val="0"/>
              </a:spcAft>
              <a:buClr>
                <a:schemeClr val="lt1"/>
              </a:buClr>
              <a:buSzPts val="3000"/>
              <a:buFont typeface="Titillium Web Light"/>
              <a:buChar char="▫"/>
              <a:defRPr sz="3000" b="0" i="1" u="none" strike="noStrike" cap="none">
                <a:solidFill>
                  <a:schemeClr val="lt1"/>
                </a:solidFill>
                <a:latin typeface="Titillium Web Light"/>
                <a:ea typeface="Titillium Web Light"/>
                <a:cs typeface="Titillium Web Light"/>
                <a:sym typeface="Titillium Web Light"/>
              </a:defRPr>
            </a:lvl6pPr>
            <a:lvl7pPr marL="3200400" marR="0" lvl="6" indent="-419100" algn="l" rtl="0">
              <a:lnSpc>
                <a:spcPct val="100000"/>
              </a:lnSpc>
              <a:spcBef>
                <a:spcPts val="0"/>
              </a:spcBef>
              <a:spcAft>
                <a:spcPts val="0"/>
              </a:spcAft>
              <a:buClr>
                <a:schemeClr val="lt1"/>
              </a:buClr>
              <a:buSzPts val="3000"/>
              <a:buFont typeface="Titillium Web Light"/>
              <a:buChar char="●"/>
              <a:defRPr sz="3000" b="0" i="1" u="none" strike="noStrike" cap="none">
                <a:solidFill>
                  <a:schemeClr val="lt1"/>
                </a:solidFill>
                <a:latin typeface="Titillium Web Light"/>
                <a:ea typeface="Titillium Web Light"/>
                <a:cs typeface="Titillium Web Light"/>
                <a:sym typeface="Titillium Web Light"/>
              </a:defRPr>
            </a:lvl7pPr>
            <a:lvl8pPr marL="3657600" marR="0" lvl="7" indent="-419100" algn="l" rtl="0">
              <a:lnSpc>
                <a:spcPct val="100000"/>
              </a:lnSpc>
              <a:spcBef>
                <a:spcPts val="0"/>
              </a:spcBef>
              <a:spcAft>
                <a:spcPts val="0"/>
              </a:spcAft>
              <a:buClr>
                <a:schemeClr val="lt1"/>
              </a:buClr>
              <a:buSzPts val="3000"/>
              <a:buFont typeface="Titillium Web Light"/>
              <a:buChar char="○"/>
              <a:defRPr sz="3000" b="0" i="1" u="none" strike="noStrike" cap="none">
                <a:solidFill>
                  <a:schemeClr val="lt1"/>
                </a:solidFill>
                <a:latin typeface="Titillium Web Light"/>
                <a:ea typeface="Titillium Web Light"/>
                <a:cs typeface="Titillium Web Light"/>
                <a:sym typeface="Titillium Web Light"/>
              </a:defRPr>
            </a:lvl8pPr>
            <a:lvl9pPr marL="4114800" marR="0" lvl="8" indent="-419100" algn="l" rtl="0">
              <a:lnSpc>
                <a:spcPct val="100000"/>
              </a:lnSpc>
              <a:spcBef>
                <a:spcPts val="0"/>
              </a:spcBef>
              <a:spcAft>
                <a:spcPts val="0"/>
              </a:spcAft>
              <a:buClr>
                <a:schemeClr val="lt1"/>
              </a:buClr>
              <a:buSzPts val="3000"/>
              <a:buFont typeface="Titillium Web Light"/>
              <a:buChar char="■"/>
              <a:defRPr sz="3000" b="0" i="1" u="none" strike="noStrike" cap="none">
                <a:solidFill>
                  <a:schemeClr val="lt1"/>
                </a:solidFill>
                <a:latin typeface="Titillium Web Light"/>
                <a:ea typeface="Titillium Web Light"/>
                <a:cs typeface="Titillium Web Light"/>
                <a:sym typeface="Titillium Web Light"/>
              </a:defRPr>
            </a:lvl9pPr>
          </a:lstStyle>
          <a:p>
            <a:pPr marL="0" indent="0">
              <a:buFont typeface="Titillium Web Light"/>
              <a:buNone/>
            </a:pPr>
            <a:r>
              <a:rPr lang="en-US" dirty="0">
                <a:solidFill>
                  <a:schemeClr val="bg2">
                    <a:lumMod val="75000"/>
                  </a:schemeClr>
                </a:solidFill>
              </a:rPr>
              <a:t>Give him </a:t>
            </a:r>
            <a:r>
              <a:rPr lang="en-US" dirty="0" err="1">
                <a:solidFill>
                  <a:schemeClr val="bg2">
                    <a:lumMod val="75000"/>
                  </a:schemeClr>
                </a:solidFill>
              </a:rPr>
              <a:t>threepence</a:t>
            </a:r>
            <a:r>
              <a:rPr lang="en-US" dirty="0">
                <a:solidFill>
                  <a:schemeClr val="bg2">
                    <a:lumMod val="75000"/>
                  </a:schemeClr>
                </a:solidFill>
              </a:rPr>
              <a:t>, since he must make a gain out of what he learns.</a:t>
            </a:r>
          </a:p>
        </p:txBody>
      </p:sp>
      <p:sp>
        <p:nvSpPr>
          <p:cNvPr id="2" name="TextBox 1">
            <a:extLst>
              <a:ext uri="{FF2B5EF4-FFF2-40B4-BE49-F238E27FC236}">
                <a16:creationId xmlns:a16="http://schemas.microsoft.com/office/drawing/2014/main" id="{A2C1B45A-C981-4770-9B97-BF0ABA7ADD6D}"/>
              </a:ext>
            </a:extLst>
          </p:cNvPr>
          <p:cNvSpPr txBox="1"/>
          <p:nvPr/>
        </p:nvSpPr>
        <p:spPr>
          <a:xfrm>
            <a:off x="4695986" y="4566312"/>
            <a:ext cx="1661032" cy="307777"/>
          </a:xfrm>
          <a:prstGeom prst="rect">
            <a:avLst/>
          </a:prstGeom>
          <a:noFill/>
        </p:spPr>
        <p:txBody>
          <a:bodyPr wrap="none" rtlCol="0">
            <a:spAutoFit/>
          </a:bodyPr>
          <a:lstStyle/>
          <a:p>
            <a:r>
              <a:rPr lang="en-US" dirty="0">
                <a:solidFill>
                  <a:schemeClr val="tx1">
                    <a:lumMod val="50000"/>
                    <a:lumOff val="50000"/>
                  </a:schemeClr>
                </a:solidFill>
                <a:latin typeface="Titillium Web Light" panose="020B0604020202020204" charset="0"/>
              </a:rPr>
              <a:t>- </a:t>
            </a:r>
            <a:r>
              <a:rPr lang="en-US" dirty="0" err="1">
                <a:solidFill>
                  <a:schemeClr val="tx1">
                    <a:lumMod val="50000"/>
                    <a:lumOff val="50000"/>
                  </a:schemeClr>
                </a:solidFill>
                <a:latin typeface="Titillium Web Light" panose="020B0604020202020204" charset="0"/>
              </a:rPr>
              <a:t>Stobaeus</a:t>
            </a:r>
            <a:r>
              <a:rPr lang="en-US" dirty="0">
                <a:solidFill>
                  <a:schemeClr val="tx1">
                    <a:lumMod val="50000"/>
                    <a:lumOff val="50000"/>
                  </a:schemeClr>
                </a:solidFill>
                <a:latin typeface="Titillium Web Light" panose="020B0604020202020204" charset="0"/>
              </a:rPr>
              <a:t>, </a:t>
            </a:r>
            <a:r>
              <a:rPr lang="en-US" i="1" dirty="0">
                <a:solidFill>
                  <a:schemeClr val="tx1">
                    <a:lumMod val="50000"/>
                    <a:lumOff val="50000"/>
                  </a:schemeClr>
                </a:solidFill>
                <a:latin typeface="Titillium Web Light" panose="020B0604020202020204" charset="0"/>
              </a:rPr>
              <a:t>Extracts</a:t>
            </a:r>
          </a:p>
        </p:txBody>
      </p:sp>
      <p:pic>
        <p:nvPicPr>
          <p:cNvPr id="5" name="Picture 4" descr="A picture containing shape&#10;&#10;Description automatically generated">
            <a:extLst>
              <a:ext uri="{FF2B5EF4-FFF2-40B4-BE49-F238E27FC236}">
                <a16:creationId xmlns:a16="http://schemas.microsoft.com/office/drawing/2014/main" id="{D5C1342F-D2DF-46E9-9B14-880BA1A36858}"/>
              </a:ext>
            </a:extLst>
          </p:cNvPr>
          <p:cNvPicPr>
            <a:picLocks noChangeAspect="1"/>
          </p:cNvPicPr>
          <p:nvPr/>
        </p:nvPicPr>
        <p:blipFill>
          <a:blip r:embed="rId3"/>
          <a:stretch>
            <a:fillRect/>
          </a:stretch>
        </p:blipFill>
        <p:spPr>
          <a:xfrm>
            <a:off x="4337952" y="501759"/>
            <a:ext cx="2019066" cy="2332495"/>
          </a:xfrm>
          <a:prstGeom prst="rect">
            <a:avLst/>
          </a:prstGeom>
        </p:spPr>
      </p:pic>
    </p:spTree>
    <p:extLst>
      <p:ext uri="{BB962C8B-B14F-4D97-AF65-F5344CB8AC3E}">
        <p14:creationId xmlns:p14="http://schemas.microsoft.com/office/powerpoint/2010/main" val="6684709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tillium Web Light" panose="020B0604020202020204" charset="0"/>
              </a:rPr>
              <a:t>Other asymmetric algorithms</a:t>
            </a:r>
            <a:endParaRPr dirty="0">
              <a:latin typeface="Titillium Web Light" panose="020B0604020202020204" charset="0"/>
            </a:endParaRPr>
          </a:p>
        </p:txBody>
      </p:sp>
      <p:sp>
        <p:nvSpPr>
          <p:cNvPr id="3871" name="Google Shape;3871;p18"/>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t>Diffie-Hellman</a:t>
            </a:r>
          </a:p>
          <a:p>
            <a:pPr marL="457200" lvl="0" indent="-381000" algn="l" rtl="0">
              <a:spcBef>
                <a:spcPts val="600"/>
              </a:spcBef>
              <a:spcAft>
                <a:spcPts val="0"/>
              </a:spcAft>
              <a:buSzPts val="2400"/>
              <a:buChar char="▪"/>
            </a:pPr>
            <a:endParaRPr i="1" dirty="0">
              <a:solidFill>
                <a:schemeClr val="accent4">
                  <a:lumMod val="40000"/>
                  <a:lumOff val="60000"/>
                </a:schemeClr>
              </a:solidFill>
            </a:endParaRPr>
          </a:p>
          <a:p>
            <a:pPr marL="457200" lvl="0" indent="-381000" algn="l" rtl="0">
              <a:spcBef>
                <a:spcPts val="0"/>
              </a:spcBef>
              <a:spcAft>
                <a:spcPts val="0"/>
              </a:spcAft>
              <a:buSzPts val="2400"/>
              <a:buChar char="▪"/>
            </a:pPr>
            <a:r>
              <a:rPr lang="en" dirty="0">
                <a:solidFill>
                  <a:schemeClr val="tx1"/>
                </a:solidFill>
              </a:rPr>
              <a:t>ECC (Elliptic Curve Cryptography)</a:t>
            </a:r>
          </a:p>
          <a:p>
            <a:pPr marL="457200" lvl="0" indent="-381000" algn="l" rtl="0">
              <a:spcBef>
                <a:spcPts val="0"/>
              </a:spcBef>
              <a:spcAft>
                <a:spcPts val="0"/>
              </a:spcAft>
              <a:buSzPts val="2400"/>
              <a:buChar char="▪"/>
            </a:pPr>
            <a:endParaRPr lang="en" dirty="0">
              <a:solidFill>
                <a:schemeClr val="tx1"/>
              </a:solidFill>
            </a:endParaRPr>
          </a:p>
          <a:p>
            <a:pPr marL="457200" lvl="0" indent="-381000" algn="l" rtl="0">
              <a:spcBef>
                <a:spcPts val="0"/>
              </a:spcBef>
              <a:spcAft>
                <a:spcPts val="0"/>
              </a:spcAft>
              <a:buSzPts val="2400"/>
              <a:buChar char="▪"/>
            </a:pPr>
            <a:r>
              <a:rPr lang="en-US" dirty="0">
                <a:solidFill>
                  <a:schemeClr val="tx1"/>
                </a:solidFill>
              </a:rPr>
              <a:t>… a</a:t>
            </a:r>
            <a:r>
              <a:rPr lang="en" dirty="0">
                <a:solidFill>
                  <a:schemeClr val="tx1"/>
                </a:solidFill>
              </a:rPr>
              <a:t> few others</a:t>
            </a:r>
            <a:endParaRPr dirty="0">
              <a:solidFill>
                <a:schemeClr val="accent4">
                  <a:lumMod val="40000"/>
                  <a:lumOff val="60000"/>
                </a:schemeClr>
              </a:solidFill>
            </a:endParaRPr>
          </a:p>
          <a:p>
            <a:pPr marL="0" lvl="0" indent="0" algn="l" rtl="0">
              <a:spcBef>
                <a:spcPts val="600"/>
              </a:spcBef>
              <a:spcAft>
                <a:spcPts val="0"/>
              </a:spcAft>
              <a:buNone/>
            </a:pPr>
            <a:endParaRPr lang="en" dirty="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40</a:t>
            </a:fld>
            <a:endParaRPr/>
          </a:p>
        </p:txBody>
      </p:sp>
      <p:pic>
        <p:nvPicPr>
          <p:cNvPr id="3" name="Picture 2" descr="Raspberry Pi">
            <a:extLst>
              <a:ext uri="{FF2B5EF4-FFF2-40B4-BE49-F238E27FC236}">
                <a16:creationId xmlns:a16="http://schemas.microsoft.com/office/drawing/2014/main" id="{CE1790FF-117A-4B5C-8D40-76E7D814690F}"/>
              </a:ext>
            </a:extLst>
          </p:cNvPr>
          <p:cNvPicPr>
            <a:picLocks noChangeAspect="1"/>
          </p:cNvPicPr>
          <p:nvPr/>
        </p:nvPicPr>
        <p:blipFill>
          <a:blip r:embed="rId3"/>
          <a:stretch>
            <a:fillRect/>
          </a:stretch>
        </p:blipFill>
        <p:spPr>
          <a:xfrm>
            <a:off x="4788012" y="3176977"/>
            <a:ext cx="2841546" cy="1673848"/>
          </a:xfrm>
          <a:prstGeom prst="rect">
            <a:avLst/>
          </a:prstGeom>
        </p:spPr>
      </p:pic>
    </p:spTree>
    <p:extLst>
      <p:ext uri="{BB962C8B-B14F-4D97-AF65-F5344CB8AC3E}">
        <p14:creationId xmlns:p14="http://schemas.microsoft.com/office/powerpoint/2010/main" val="30501215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7" name="Google Shape;3897;p20"/>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Asymmetric Pro:</a:t>
            </a:r>
            <a:endParaRPr b="1" dirty="0"/>
          </a:p>
          <a:p>
            <a:pPr marL="0" lvl="0" indent="0" algn="l" rtl="0">
              <a:spcBef>
                <a:spcPts val="600"/>
              </a:spcBef>
              <a:spcAft>
                <a:spcPts val="0"/>
              </a:spcAft>
              <a:buNone/>
            </a:pPr>
            <a:r>
              <a:rPr lang="en" dirty="0"/>
              <a:t>Reduced key distribution danger.</a:t>
            </a:r>
          </a:p>
          <a:p>
            <a:pPr marL="0" lvl="0" indent="0" algn="l" rtl="0">
              <a:spcBef>
                <a:spcPts val="600"/>
              </a:spcBef>
              <a:spcAft>
                <a:spcPts val="0"/>
              </a:spcAft>
              <a:buNone/>
            </a:pPr>
            <a:endParaRPr lang="en" dirty="0"/>
          </a:p>
          <a:p>
            <a:pPr marL="0" lvl="0" indent="0" algn="l" rtl="0">
              <a:spcBef>
                <a:spcPts val="600"/>
              </a:spcBef>
              <a:spcAft>
                <a:spcPts val="0"/>
              </a:spcAft>
              <a:buNone/>
            </a:pPr>
            <a:r>
              <a:rPr lang="en" b="1" dirty="0"/>
              <a:t>Asymmetric Con:</a:t>
            </a:r>
          </a:p>
          <a:p>
            <a:pPr marL="0" lvl="0" indent="0" algn="l" rtl="0">
              <a:spcBef>
                <a:spcPts val="600"/>
              </a:spcBef>
              <a:spcAft>
                <a:spcPts val="0"/>
              </a:spcAft>
              <a:buNone/>
            </a:pPr>
            <a:r>
              <a:rPr lang="en" dirty="0"/>
              <a:t>Computationally intensive.</a:t>
            </a:r>
            <a:endParaRPr dirty="0"/>
          </a:p>
        </p:txBody>
      </p:sp>
      <p:sp>
        <p:nvSpPr>
          <p:cNvPr id="3898" name="Google Shape;3898;p20"/>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tillium Web" panose="020B0604020202020204" charset="0"/>
              </a:rPr>
              <a:t>Asymmetric vs Symmetric</a:t>
            </a:r>
            <a:endParaRPr dirty="0">
              <a:latin typeface="Titillium Web" panose="020B0604020202020204" charset="0"/>
            </a:endParaRPr>
          </a:p>
        </p:txBody>
      </p:sp>
      <p:sp>
        <p:nvSpPr>
          <p:cNvPr id="3899" name="Google Shape;3899;p20"/>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S</a:t>
            </a:r>
            <a:r>
              <a:rPr lang="en" b="1" dirty="0"/>
              <a:t>ymmetric Pro:</a:t>
            </a:r>
            <a:endParaRPr b="1" dirty="0"/>
          </a:p>
          <a:p>
            <a:pPr marL="0" lvl="0" indent="0" algn="l" rtl="0">
              <a:spcBef>
                <a:spcPts val="600"/>
              </a:spcBef>
              <a:spcAft>
                <a:spcPts val="0"/>
              </a:spcAft>
              <a:buNone/>
            </a:pPr>
            <a:r>
              <a:rPr lang="en" dirty="0"/>
              <a:t>Computationally efficient.</a:t>
            </a:r>
          </a:p>
          <a:p>
            <a:pPr marL="0" lvl="0" indent="0" algn="l" rtl="0">
              <a:spcBef>
                <a:spcPts val="600"/>
              </a:spcBef>
              <a:spcAft>
                <a:spcPts val="0"/>
              </a:spcAft>
              <a:buNone/>
            </a:pPr>
            <a:endParaRPr lang="en" dirty="0"/>
          </a:p>
          <a:p>
            <a:pPr marL="0" lvl="0" indent="0" algn="l" rtl="0">
              <a:spcBef>
                <a:spcPts val="600"/>
              </a:spcBef>
              <a:spcAft>
                <a:spcPts val="0"/>
              </a:spcAft>
              <a:buNone/>
            </a:pPr>
            <a:endParaRPr lang="en" dirty="0"/>
          </a:p>
          <a:p>
            <a:pPr marL="0" lvl="0" indent="0" algn="l" rtl="0">
              <a:spcBef>
                <a:spcPts val="600"/>
              </a:spcBef>
              <a:spcAft>
                <a:spcPts val="0"/>
              </a:spcAft>
              <a:buNone/>
            </a:pPr>
            <a:r>
              <a:rPr lang="en-US" b="1" dirty="0"/>
              <a:t>Symmetric Con:</a:t>
            </a:r>
            <a:endParaRPr lang="en" b="1" dirty="0"/>
          </a:p>
          <a:p>
            <a:pPr marL="0" lvl="0" indent="0" algn="l" rtl="0">
              <a:spcBef>
                <a:spcPts val="600"/>
              </a:spcBef>
              <a:spcAft>
                <a:spcPts val="0"/>
              </a:spcAft>
              <a:buNone/>
            </a:pPr>
            <a:r>
              <a:rPr lang="en" dirty="0"/>
              <a:t>Danger of key interception.</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41</a:t>
            </a:fld>
            <a:endParaRPr/>
          </a:p>
        </p:txBody>
      </p:sp>
    </p:spTree>
    <p:extLst>
      <p:ext uri="{BB962C8B-B14F-4D97-AF65-F5344CB8AC3E}">
        <p14:creationId xmlns:p14="http://schemas.microsoft.com/office/powerpoint/2010/main" val="36979566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3048688" y="2369801"/>
            <a:ext cx="4309375" cy="163341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solidFill>
                  <a:srgbClr val="D3EBD5"/>
                </a:solidFill>
                <a:latin typeface="Titillium Web Light" panose="020B0604020202020204" charset="0"/>
              </a:rPr>
              <a:t>(one-way trapdoor</a:t>
            </a:r>
            <a:br>
              <a:rPr lang="en" sz="5400" dirty="0">
                <a:solidFill>
                  <a:srgbClr val="D3EBD5"/>
                </a:solidFill>
                <a:latin typeface="Titillium Web Light" panose="020B0604020202020204" charset="0"/>
              </a:rPr>
            </a:br>
            <a:r>
              <a:rPr lang="en" sz="5400" dirty="0">
                <a:solidFill>
                  <a:srgbClr val="D3EBD5"/>
                </a:solidFill>
                <a:latin typeface="Titillium Web Light" panose="020B0604020202020204" charset="0"/>
              </a:rPr>
              <a:t> functions)</a:t>
            </a:r>
            <a:endParaRPr sz="5400" dirty="0">
              <a:solidFill>
                <a:srgbClr val="D3EBD5"/>
              </a:solidFill>
              <a:latin typeface="Titillium Web Light" panose="020B0604020202020204" charset="0"/>
            </a:endParaRPr>
          </a:p>
        </p:txBody>
      </p:sp>
      <p:sp>
        <p:nvSpPr>
          <p:cNvPr id="3878" name="Google Shape;3878;p19"/>
          <p:cNvSpPr txBox="1">
            <a:spLocks noGrp="1"/>
          </p:cNvSpPr>
          <p:nvPr>
            <p:ph type="subTitle" idx="4294967295"/>
          </p:nvPr>
        </p:nvSpPr>
        <p:spPr>
          <a:xfrm>
            <a:off x="3133014" y="3935401"/>
            <a:ext cx="3767849"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solidFill>
                  <a:srgbClr val="80BFB7"/>
                </a:solidFill>
              </a:rPr>
              <a:t>Integrity</a:t>
            </a:r>
            <a:endParaRPr dirty="0">
              <a:solidFill>
                <a:srgbClr val="80BFB7"/>
              </a:solidFill>
            </a:endParaRPr>
          </a:p>
        </p:txBody>
      </p:sp>
      <p:sp>
        <p:nvSpPr>
          <p:cNvPr id="3879" name="Google Shape;3879;p19"/>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2011275" y="703738"/>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057001">
            <a:off x="892483" y="1616446"/>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42</a:t>
            </a:fld>
            <a:endParaRPr/>
          </a:p>
        </p:txBody>
      </p:sp>
      <p:sp>
        <p:nvSpPr>
          <p:cNvPr id="18" name="Google Shape;3877;p19">
            <a:extLst>
              <a:ext uri="{FF2B5EF4-FFF2-40B4-BE49-F238E27FC236}">
                <a16:creationId xmlns:a16="http://schemas.microsoft.com/office/drawing/2014/main" id="{1B1A01CC-B4A0-464E-BC45-00C8A730568D}"/>
              </a:ext>
            </a:extLst>
          </p:cNvPr>
          <p:cNvSpPr txBox="1">
            <a:spLocks/>
          </p:cNvSpPr>
          <p:nvPr/>
        </p:nvSpPr>
        <p:spPr>
          <a:xfrm>
            <a:off x="3339074" y="754752"/>
            <a:ext cx="4018989" cy="7055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en-US" sz="5400" dirty="0">
                <a:solidFill>
                  <a:srgbClr val="D3EBD5"/>
                </a:solidFill>
                <a:latin typeface="Titillium Web Light" panose="020B0604020202020204" charset="0"/>
              </a:rPr>
              <a:t>HASHES</a:t>
            </a:r>
          </a:p>
        </p:txBody>
      </p:sp>
    </p:spTree>
    <p:extLst>
      <p:ext uri="{BB962C8B-B14F-4D97-AF65-F5344CB8AC3E}">
        <p14:creationId xmlns:p14="http://schemas.microsoft.com/office/powerpoint/2010/main" val="25491641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latin typeface="Titillium Web Light" panose="020B0604020202020204" charset="0"/>
              </a:rPr>
              <a:t>Plaintext → Hash</a:t>
            </a:r>
            <a:endParaRPr sz="3200" dirty="0">
              <a:latin typeface="Titillium Web Light" panose="020B0604020202020204" charset="0"/>
            </a:endParaRPr>
          </a:p>
        </p:txBody>
      </p:sp>
      <p:sp>
        <p:nvSpPr>
          <p:cNvPr id="3977" name="Google Shape;3977;p29"/>
          <p:cNvSpPr/>
          <p:nvPr/>
        </p:nvSpPr>
        <p:spPr>
          <a:xfrm>
            <a:off x="828081" y="1585477"/>
            <a:ext cx="1562700" cy="700523"/>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9" name="Google Shape;3979;p29"/>
          <p:cNvSpPr/>
          <p:nvPr/>
        </p:nvSpPr>
        <p:spPr>
          <a:xfrm>
            <a:off x="3172131" y="2521127"/>
            <a:ext cx="584894" cy="1182475"/>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1</a:t>
            </a:r>
          </a:p>
        </p:txBody>
      </p:sp>
      <p:cxnSp>
        <p:nvCxnSpPr>
          <p:cNvPr id="3980" name="Google Shape;3980;p29"/>
          <p:cNvCxnSpPr>
            <a:cxnSpLocks/>
          </p:cNvCxnSpPr>
          <p:nvPr/>
        </p:nvCxnSpPr>
        <p:spPr>
          <a:xfrm>
            <a:off x="2390781" y="3142260"/>
            <a:ext cx="584894" cy="0"/>
          </a:xfrm>
          <a:prstGeom prst="straightConnector1">
            <a:avLst/>
          </a:prstGeom>
          <a:noFill/>
          <a:ln w="38100" cap="flat" cmpd="sng">
            <a:solidFill>
              <a:srgbClr val="D3EBD5"/>
            </a:solidFill>
            <a:prstDash val="solid"/>
            <a:round/>
            <a:headEnd type="diamond"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43</a:t>
            </a:fld>
            <a:endParaRPr/>
          </a:p>
        </p:txBody>
      </p:sp>
      <p:sp>
        <p:nvSpPr>
          <p:cNvPr id="10" name="TextBox 9">
            <a:extLst>
              <a:ext uri="{FF2B5EF4-FFF2-40B4-BE49-F238E27FC236}">
                <a16:creationId xmlns:a16="http://schemas.microsoft.com/office/drawing/2014/main" id="{16384A42-8136-4AE5-943A-8670193FF063}"/>
              </a:ext>
            </a:extLst>
          </p:cNvPr>
          <p:cNvSpPr txBox="1"/>
          <p:nvPr/>
        </p:nvSpPr>
        <p:spPr>
          <a:xfrm>
            <a:off x="6131650" y="431598"/>
            <a:ext cx="1254988" cy="307777"/>
          </a:xfrm>
          <a:prstGeom prst="rect">
            <a:avLst/>
          </a:prstGeom>
          <a:noFill/>
        </p:spPr>
        <p:txBody>
          <a:bodyPr wrap="square">
            <a:spAutoFit/>
          </a:bodyPr>
          <a:lstStyle/>
          <a:p>
            <a:r>
              <a:rPr lang="en-US" b="1" i="1" dirty="0">
                <a:solidFill>
                  <a:schemeClr val="tx2">
                    <a:lumMod val="75000"/>
                  </a:schemeClr>
                </a:solidFill>
                <a:latin typeface="Titillium Web Light" panose="020B0604020202020204" charset="0"/>
              </a:rPr>
              <a:t>Parity bit</a:t>
            </a:r>
          </a:p>
        </p:txBody>
      </p:sp>
      <p:sp>
        <p:nvSpPr>
          <p:cNvPr id="11" name="Google Shape;3979;p29">
            <a:extLst>
              <a:ext uri="{FF2B5EF4-FFF2-40B4-BE49-F238E27FC236}">
                <a16:creationId xmlns:a16="http://schemas.microsoft.com/office/drawing/2014/main" id="{1619E5A5-92C2-4CC4-BE72-8BD75E9CF9E2}"/>
              </a:ext>
            </a:extLst>
          </p:cNvPr>
          <p:cNvSpPr/>
          <p:nvPr/>
        </p:nvSpPr>
        <p:spPr>
          <a:xfrm>
            <a:off x="828081" y="2513943"/>
            <a:ext cx="1562700" cy="1182475"/>
          </a:xfrm>
          <a:prstGeom prst="rect">
            <a:avLst/>
          </a:prstGeom>
          <a:noFill/>
          <a:ln w="76200" cap="flat" cmpd="sng">
            <a:solidFill>
              <a:schemeClr val="accent1">
                <a:lumMod val="90000"/>
              </a:schemeClr>
            </a:solidFill>
            <a:prstDash val="solid"/>
            <a:miter lim="8000"/>
            <a:headEnd type="none" w="sm" len="sm"/>
            <a:tailEnd type="none" w="sm" len="sm"/>
          </a:ln>
        </p:spPr>
        <p:txBody>
          <a:bodyPr spcFirstLastPara="1" wrap="square" lIns="91425" tIns="91425" rIns="91425" bIns="91425" anchor="ctr" anchorCtr="0">
            <a:noAutofit/>
          </a:bodyPr>
          <a:lstStyle/>
          <a:p>
            <a:pPr algn="ctr"/>
            <a:r>
              <a:rPr lang="en-US" sz="1800" dirty="0">
                <a:solidFill>
                  <a:srgbClr val="003B55"/>
                </a:solidFill>
                <a:latin typeface="Titillium Web Light"/>
                <a:ea typeface="Titillium Web Light"/>
                <a:cs typeface="Titillium Web Light"/>
                <a:sym typeface="Titillium Web Light"/>
              </a:rPr>
              <a:t>53 70 65 6e 63 65 72</a:t>
            </a:r>
          </a:p>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4b 69 6d 62 61 6c </a:t>
            </a:r>
            <a:r>
              <a:rPr lang="en-US" sz="1800" dirty="0" err="1">
                <a:solidFill>
                  <a:srgbClr val="003B55"/>
                </a:solidFill>
                <a:latin typeface="Titillium Web Light"/>
                <a:ea typeface="Titillium Web Light"/>
                <a:cs typeface="Titillium Web Light"/>
                <a:sym typeface="Titillium Web Light"/>
              </a:rPr>
              <a:t>6c</a:t>
            </a:r>
            <a:endParaRPr sz="1800" dirty="0">
              <a:solidFill>
                <a:srgbClr val="003B55"/>
              </a:solidFill>
              <a:latin typeface="Titillium Web Light"/>
              <a:ea typeface="Titillium Web Light"/>
              <a:cs typeface="Titillium Web Light"/>
              <a:sym typeface="Titillium Web Light"/>
            </a:endParaRPr>
          </a:p>
        </p:txBody>
      </p:sp>
      <p:sp>
        <p:nvSpPr>
          <p:cNvPr id="16" name="Google Shape;3977;p29">
            <a:extLst>
              <a:ext uri="{FF2B5EF4-FFF2-40B4-BE49-F238E27FC236}">
                <a16:creationId xmlns:a16="http://schemas.microsoft.com/office/drawing/2014/main" id="{D5300F08-D83B-4776-A7DF-68E8DAEC20BE}"/>
              </a:ext>
            </a:extLst>
          </p:cNvPr>
          <p:cNvSpPr/>
          <p:nvPr/>
        </p:nvSpPr>
        <p:spPr>
          <a:xfrm>
            <a:off x="4457694" y="1585477"/>
            <a:ext cx="1562700" cy="700523"/>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Spencer Kimb</a:t>
            </a:r>
            <a:r>
              <a:rPr lang="en-US" sz="1800" dirty="0">
                <a:solidFill>
                  <a:srgbClr val="FF0000"/>
                </a:solidFill>
                <a:latin typeface="Titillium Web Light"/>
                <a:ea typeface="Titillium Web Light"/>
                <a:cs typeface="Titillium Web Light"/>
                <a:sym typeface="Titillium Web Light"/>
              </a:rPr>
              <a:t>e</a:t>
            </a:r>
            <a:r>
              <a:rPr lang="en-US" sz="1800" dirty="0">
                <a:solidFill>
                  <a:srgbClr val="003B55"/>
                </a:solidFill>
                <a:latin typeface="Titillium Web Light"/>
                <a:ea typeface="Titillium Web Light"/>
                <a:cs typeface="Titillium Web Light"/>
                <a:sym typeface="Titillium Web Light"/>
              </a:rPr>
              <a:t>ll</a:t>
            </a:r>
            <a:endParaRPr sz="1800" dirty="0">
              <a:solidFill>
                <a:srgbClr val="003B55"/>
              </a:solidFill>
              <a:latin typeface="Titillium Web Light"/>
              <a:ea typeface="Titillium Web Light"/>
              <a:cs typeface="Titillium Web Light"/>
              <a:sym typeface="Titillium Web Light"/>
            </a:endParaRPr>
          </a:p>
        </p:txBody>
      </p:sp>
      <p:sp>
        <p:nvSpPr>
          <p:cNvPr id="17" name="Google Shape;3979;p29">
            <a:extLst>
              <a:ext uri="{FF2B5EF4-FFF2-40B4-BE49-F238E27FC236}">
                <a16:creationId xmlns:a16="http://schemas.microsoft.com/office/drawing/2014/main" id="{E1BA0106-DEAC-45A4-9929-E91524642C63}"/>
              </a:ext>
            </a:extLst>
          </p:cNvPr>
          <p:cNvSpPr/>
          <p:nvPr/>
        </p:nvSpPr>
        <p:spPr>
          <a:xfrm>
            <a:off x="6801744" y="2521127"/>
            <a:ext cx="584894" cy="1182475"/>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0</a:t>
            </a:r>
          </a:p>
        </p:txBody>
      </p:sp>
      <p:cxnSp>
        <p:nvCxnSpPr>
          <p:cNvPr id="18" name="Google Shape;3980;p29">
            <a:extLst>
              <a:ext uri="{FF2B5EF4-FFF2-40B4-BE49-F238E27FC236}">
                <a16:creationId xmlns:a16="http://schemas.microsoft.com/office/drawing/2014/main" id="{56CB624B-BBF2-4636-BD00-3A8B00B87050}"/>
              </a:ext>
            </a:extLst>
          </p:cNvPr>
          <p:cNvCxnSpPr>
            <a:cxnSpLocks/>
          </p:cNvCxnSpPr>
          <p:nvPr/>
        </p:nvCxnSpPr>
        <p:spPr>
          <a:xfrm>
            <a:off x="6020394" y="3142260"/>
            <a:ext cx="584894" cy="0"/>
          </a:xfrm>
          <a:prstGeom prst="straightConnector1">
            <a:avLst/>
          </a:prstGeom>
          <a:noFill/>
          <a:ln w="38100" cap="flat" cmpd="sng">
            <a:solidFill>
              <a:srgbClr val="D3EBD5"/>
            </a:solidFill>
            <a:prstDash val="solid"/>
            <a:round/>
            <a:headEnd type="diamond" w="sm" len="sm"/>
            <a:tailEnd type="diamond" w="sm" len="sm"/>
          </a:ln>
        </p:spPr>
      </p:cxnSp>
      <p:sp>
        <p:nvSpPr>
          <p:cNvPr id="19" name="Google Shape;3979;p29">
            <a:extLst>
              <a:ext uri="{FF2B5EF4-FFF2-40B4-BE49-F238E27FC236}">
                <a16:creationId xmlns:a16="http://schemas.microsoft.com/office/drawing/2014/main" id="{0606EE41-E88B-41BE-9D8B-1AF3754705FA}"/>
              </a:ext>
            </a:extLst>
          </p:cNvPr>
          <p:cNvSpPr/>
          <p:nvPr/>
        </p:nvSpPr>
        <p:spPr>
          <a:xfrm>
            <a:off x="4457694" y="2513943"/>
            <a:ext cx="1562700" cy="1182475"/>
          </a:xfrm>
          <a:prstGeom prst="rect">
            <a:avLst/>
          </a:prstGeom>
          <a:noFill/>
          <a:ln w="76200" cap="flat" cmpd="sng">
            <a:solidFill>
              <a:schemeClr val="accent1">
                <a:lumMod val="90000"/>
              </a:schemeClr>
            </a:solidFill>
            <a:prstDash val="solid"/>
            <a:miter lim="8000"/>
            <a:headEnd type="none" w="sm" len="sm"/>
            <a:tailEnd type="none" w="sm" len="sm"/>
          </a:ln>
        </p:spPr>
        <p:txBody>
          <a:bodyPr spcFirstLastPara="1" wrap="square" lIns="91425" tIns="91425" rIns="91425" bIns="91425" anchor="ctr" anchorCtr="0">
            <a:noAutofit/>
          </a:bodyPr>
          <a:lstStyle/>
          <a:p>
            <a:pPr algn="ctr"/>
            <a:r>
              <a:rPr lang="en-US" sz="1800" dirty="0">
                <a:solidFill>
                  <a:srgbClr val="003B55"/>
                </a:solidFill>
                <a:latin typeface="Titillium Web Light"/>
                <a:ea typeface="Titillium Web Light"/>
                <a:cs typeface="Titillium Web Light"/>
                <a:sym typeface="Titillium Web Light"/>
              </a:rPr>
              <a:t>53 70 65 6e 63 65 72</a:t>
            </a:r>
          </a:p>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4b 69 6d 62 </a:t>
            </a:r>
            <a:r>
              <a:rPr lang="en-US" sz="1800" dirty="0">
                <a:solidFill>
                  <a:srgbClr val="FF0000"/>
                </a:solidFill>
                <a:latin typeface="Titillium Web Light"/>
                <a:ea typeface="Titillium Web Light"/>
                <a:cs typeface="Titillium Web Light"/>
                <a:sym typeface="Titillium Web Light"/>
              </a:rPr>
              <a:t>65</a:t>
            </a:r>
            <a:r>
              <a:rPr lang="en-US" sz="1800" dirty="0">
                <a:solidFill>
                  <a:srgbClr val="003B55"/>
                </a:solidFill>
                <a:latin typeface="Titillium Web Light"/>
                <a:ea typeface="Titillium Web Light"/>
                <a:cs typeface="Titillium Web Light"/>
                <a:sym typeface="Titillium Web Light"/>
              </a:rPr>
              <a:t> 6c </a:t>
            </a:r>
            <a:r>
              <a:rPr lang="en-US" sz="1800" dirty="0" err="1">
                <a:solidFill>
                  <a:srgbClr val="003B55"/>
                </a:solidFill>
                <a:latin typeface="Titillium Web Light"/>
                <a:ea typeface="Titillium Web Light"/>
                <a:cs typeface="Titillium Web Light"/>
                <a:sym typeface="Titillium Web Light"/>
              </a:rPr>
              <a:t>6c</a:t>
            </a:r>
            <a:endParaRPr sz="1800" dirty="0">
              <a:solidFill>
                <a:srgbClr val="003B55"/>
              </a:solidFill>
              <a:latin typeface="Titillium Web Light"/>
              <a:ea typeface="Titillium Web Light"/>
              <a:cs typeface="Titillium Web Light"/>
              <a:sym typeface="Titillium Web Light"/>
            </a:endParaRPr>
          </a:p>
        </p:txBody>
      </p:sp>
    </p:spTree>
    <p:extLst>
      <p:ext uri="{BB962C8B-B14F-4D97-AF65-F5344CB8AC3E}">
        <p14:creationId xmlns:p14="http://schemas.microsoft.com/office/powerpoint/2010/main" val="16276607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latin typeface="Titillium Web Light" panose="020B0604020202020204" charset="0"/>
              </a:rPr>
              <a:t>Plaintext → Hash</a:t>
            </a:r>
            <a:endParaRPr sz="3200" dirty="0">
              <a:latin typeface="Titillium Web Light" panose="020B0604020202020204" charset="0"/>
            </a:endParaRPr>
          </a:p>
        </p:txBody>
      </p:sp>
      <p:sp>
        <p:nvSpPr>
          <p:cNvPr id="3977" name="Google Shape;3977;p29"/>
          <p:cNvSpPr/>
          <p:nvPr/>
        </p:nvSpPr>
        <p:spPr>
          <a:xfrm>
            <a:off x="828081" y="1585477"/>
            <a:ext cx="1562700" cy="700523"/>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9" name="Google Shape;3979;p29"/>
          <p:cNvSpPr/>
          <p:nvPr/>
        </p:nvSpPr>
        <p:spPr>
          <a:xfrm>
            <a:off x="3172131" y="2521127"/>
            <a:ext cx="584894" cy="1182475"/>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1</a:t>
            </a:r>
          </a:p>
        </p:txBody>
      </p:sp>
      <p:cxnSp>
        <p:nvCxnSpPr>
          <p:cNvPr id="3980" name="Google Shape;3980;p29"/>
          <p:cNvCxnSpPr>
            <a:cxnSpLocks/>
          </p:cNvCxnSpPr>
          <p:nvPr/>
        </p:nvCxnSpPr>
        <p:spPr>
          <a:xfrm>
            <a:off x="2390781" y="3142260"/>
            <a:ext cx="584894" cy="0"/>
          </a:xfrm>
          <a:prstGeom prst="straightConnector1">
            <a:avLst/>
          </a:prstGeom>
          <a:noFill/>
          <a:ln w="38100" cap="flat" cmpd="sng">
            <a:solidFill>
              <a:srgbClr val="D3EBD5"/>
            </a:solidFill>
            <a:prstDash val="solid"/>
            <a:round/>
            <a:headEnd type="diamond"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44</a:t>
            </a:fld>
            <a:endParaRPr/>
          </a:p>
        </p:txBody>
      </p:sp>
      <p:sp>
        <p:nvSpPr>
          <p:cNvPr id="10" name="TextBox 9">
            <a:extLst>
              <a:ext uri="{FF2B5EF4-FFF2-40B4-BE49-F238E27FC236}">
                <a16:creationId xmlns:a16="http://schemas.microsoft.com/office/drawing/2014/main" id="{16384A42-8136-4AE5-943A-8670193FF063}"/>
              </a:ext>
            </a:extLst>
          </p:cNvPr>
          <p:cNvSpPr txBox="1"/>
          <p:nvPr/>
        </p:nvSpPr>
        <p:spPr>
          <a:xfrm>
            <a:off x="6131650" y="431598"/>
            <a:ext cx="1347750" cy="523220"/>
          </a:xfrm>
          <a:prstGeom prst="rect">
            <a:avLst/>
          </a:prstGeom>
          <a:noFill/>
        </p:spPr>
        <p:txBody>
          <a:bodyPr wrap="square">
            <a:spAutoFit/>
          </a:bodyPr>
          <a:lstStyle/>
          <a:p>
            <a:r>
              <a:rPr lang="en-US" b="1" i="1" dirty="0">
                <a:solidFill>
                  <a:schemeClr val="tx2">
                    <a:lumMod val="90000"/>
                  </a:schemeClr>
                </a:solidFill>
                <a:latin typeface="Titillium Web Light" panose="020B0604020202020204" charset="0"/>
              </a:rPr>
              <a:t>Parity bit</a:t>
            </a:r>
          </a:p>
          <a:p>
            <a:r>
              <a:rPr lang="en-US" b="1" i="1" dirty="0">
                <a:solidFill>
                  <a:schemeClr val="tx2">
                    <a:lumMod val="50000"/>
                  </a:schemeClr>
                </a:solidFill>
                <a:latin typeface="Titillium Web Light" panose="020B0604020202020204" charset="0"/>
              </a:rPr>
              <a:t>”hash collision”</a:t>
            </a:r>
          </a:p>
        </p:txBody>
      </p:sp>
      <p:sp>
        <p:nvSpPr>
          <p:cNvPr id="11" name="Google Shape;3979;p29">
            <a:extLst>
              <a:ext uri="{FF2B5EF4-FFF2-40B4-BE49-F238E27FC236}">
                <a16:creationId xmlns:a16="http://schemas.microsoft.com/office/drawing/2014/main" id="{1619E5A5-92C2-4CC4-BE72-8BD75E9CF9E2}"/>
              </a:ext>
            </a:extLst>
          </p:cNvPr>
          <p:cNvSpPr/>
          <p:nvPr/>
        </p:nvSpPr>
        <p:spPr>
          <a:xfrm>
            <a:off x="828081" y="2513943"/>
            <a:ext cx="1562700" cy="1182475"/>
          </a:xfrm>
          <a:prstGeom prst="rect">
            <a:avLst/>
          </a:prstGeom>
          <a:noFill/>
          <a:ln w="76200" cap="flat" cmpd="sng">
            <a:solidFill>
              <a:schemeClr val="accent1">
                <a:lumMod val="90000"/>
              </a:schemeClr>
            </a:solidFill>
            <a:prstDash val="solid"/>
            <a:miter lim="8000"/>
            <a:headEnd type="none" w="sm" len="sm"/>
            <a:tailEnd type="none" w="sm" len="sm"/>
          </a:ln>
        </p:spPr>
        <p:txBody>
          <a:bodyPr spcFirstLastPara="1" wrap="square" lIns="91425" tIns="91425" rIns="91425" bIns="91425" anchor="ctr" anchorCtr="0">
            <a:noAutofit/>
          </a:bodyPr>
          <a:lstStyle/>
          <a:p>
            <a:pPr algn="ctr"/>
            <a:r>
              <a:rPr lang="en-US" sz="1800" dirty="0">
                <a:solidFill>
                  <a:srgbClr val="003B55"/>
                </a:solidFill>
                <a:latin typeface="Titillium Web Light"/>
                <a:ea typeface="Titillium Web Light"/>
                <a:cs typeface="Titillium Web Light"/>
                <a:sym typeface="Titillium Web Light"/>
              </a:rPr>
              <a:t>53 70 65 6e 63 65 72</a:t>
            </a:r>
          </a:p>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4b 69 6d 62 61 6c </a:t>
            </a:r>
            <a:r>
              <a:rPr lang="en-US" sz="1800" dirty="0" err="1">
                <a:solidFill>
                  <a:srgbClr val="003B55"/>
                </a:solidFill>
                <a:latin typeface="Titillium Web Light"/>
                <a:ea typeface="Titillium Web Light"/>
                <a:cs typeface="Titillium Web Light"/>
                <a:sym typeface="Titillium Web Light"/>
              </a:rPr>
              <a:t>6c</a:t>
            </a:r>
            <a:endParaRPr sz="1800" dirty="0">
              <a:solidFill>
                <a:srgbClr val="003B55"/>
              </a:solidFill>
              <a:latin typeface="Titillium Web Light"/>
              <a:ea typeface="Titillium Web Light"/>
              <a:cs typeface="Titillium Web Light"/>
              <a:sym typeface="Titillium Web Light"/>
            </a:endParaRPr>
          </a:p>
        </p:txBody>
      </p:sp>
      <p:sp>
        <p:nvSpPr>
          <p:cNvPr id="16" name="Google Shape;3977;p29">
            <a:extLst>
              <a:ext uri="{FF2B5EF4-FFF2-40B4-BE49-F238E27FC236}">
                <a16:creationId xmlns:a16="http://schemas.microsoft.com/office/drawing/2014/main" id="{D5300F08-D83B-4776-A7DF-68E8DAEC20BE}"/>
              </a:ext>
            </a:extLst>
          </p:cNvPr>
          <p:cNvSpPr/>
          <p:nvPr/>
        </p:nvSpPr>
        <p:spPr>
          <a:xfrm>
            <a:off x="4457694" y="1585477"/>
            <a:ext cx="1562700" cy="700523"/>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Spencer </a:t>
            </a:r>
            <a:r>
              <a:rPr lang="en-US" sz="1800" dirty="0" err="1">
                <a:solidFill>
                  <a:srgbClr val="003B55"/>
                </a:solidFill>
                <a:latin typeface="Titillium Web Light"/>
                <a:ea typeface="Titillium Web Light"/>
                <a:cs typeface="Titillium Web Light"/>
                <a:sym typeface="Titillium Web Light"/>
              </a:rPr>
              <a:t>Kimb</a:t>
            </a:r>
            <a:r>
              <a:rPr lang="en-US" sz="1800" dirty="0" err="1">
                <a:solidFill>
                  <a:srgbClr val="FF0000"/>
                </a:solidFill>
                <a:latin typeface="Titillium Web Light"/>
                <a:ea typeface="Titillium Web Light"/>
                <a:cs typeface="Titillium Web Light"/>
                <a:sym typeface="Titillium Web Light"/>
              </a:rPr>
              <a:t>u</a:t>
            </a:r>
            <a:r>
              <a:rPr lang="en-US" sz="1800" dirty="0" err="1">
                <a:solidFill>
                  <a:srgbClr val="003B55"/>
                </a:solidFill>
                <a:latin typeface="Titillium Web Light"/>
                <a:ea typeface="Titillium Web Light"/>
                <a:cs typeface="Titillium Web Light"/>
                <a:sym typeface="Titillium Web Light"/>
              </a:rPr>
              <a:t>ll</a:t>
            </a:r>
            <a:endParaRPr sz="1800" dirty="0">
              <a:solidFill>
                <a:srgbClr val="003B55"/>
              </a:solidFill>
              <a:latin typeface="Titillium Web Light"/>
              <a:ea typeface="Titillium Web Light"/>
              <a:cs typeface="Titillium Web Light"/>
              <a:sym typeface="Titillium Web Light"/>
            </a:endParaRPr>
          </a:p>
        </p:txBody>
      </p:sp>
      <p:sp>
        <p:nvSpPr>
          <p:cNvPr id="17" name="Google Shape;3979;p29">
            <a:extLst>
              <a:ext uri="{FF2B5EF4-FFF2-40B4-BE49-F238E27FC236}">
                <a16:creationId xmlns:a16="http://schemas.microsoft.com/office/drawing/2014/main" id="{E1BA0106-DEAC-45A4-9929-E91524642C63}"/>
              </a:ext>
            </a:extLst>
          </p:cNvPr>
          <p:cNvSpPr/>
          <p:nvPr/>
        </p:nvSpPr>
        <p:spPr>
          <a:xfrm>
            <a:off x="6801744" y="2521127"/>
            <a:ext cx="584894" cy="1182475"/>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1</a:t>
            </a:r>
          </a:p>
        </p:txBody>
      </p:sp>
      <p:cxnSp>
        <p:nvCxnSpPr>
          <p:cNvPr id="18" name="Google Shape;3980;p29">
            <a:extLst>
              <a:ext uri="{FF2B5EF4-FFF2-40B4-BE49-F238E27FC236}">
                <a16:creationId xmlns:a16="http://schemas.microsoft.com/office/drawing/2014/main" id="{56CB624B-BBF2-4636-BD00-3A8B00B87050}"/>
              </a:ext>
            </a:extLst>
          </p:cNvPr>
          <p:cNvCxnSpPr>
            <a:cxnSpLocks/>
          </p:cNvCxnSpPr>
          <p:nvPr/>
        </p:nvCxnSpPr>
        <p:spPr>
          <a:xfrm>
            <a:off x="6020394" y="3142260"/>
            <a:ext cx="584894" cy="0"/>
          </a:xfrm>
          <a:prstGeom prst="straightConnector1">
            <a:avLst/>
          </a:prstGeom>
          <a:noFill/>
          <a:ln w="38100" cap="flat" cmpd="sng">
            <a:solidFill>
              <a:srgbClr val="D3EBD5"/>
            </a:solidFill>
            <a:prstDash val="solid"/>
            <a:round/>
            <a:headEnd type="diamond" w="sm" len="sm"/>
            <a:tailEnd type="diamond" w="sm" len="sm"/>
          </a:ln>
        </p:spPr>
      </p:cxnSp>
      <p:sp>
        <p:nvSpPr>
          <p:cNvPr id="19" name="Google Shape;3979;p29">
            <a:extLst>
              <a:ext uri="{FF2B5EF4-FFF2-40B4-BE49-F238E27FC236}">
                <a16:creationId xmlns:a16="http://schemas.microsoft.com/office/drawing/2014/main" id="{0606EE41-E88B-41BE-9D8B-1AF3754705FA}"/>
              </a:ext>
            </a:extLst>
          </p:cNvPr>
          <p:cNvSpPr/>
          <p:nvPr/>
        </p:nvSpPr>
        <p:spPr>
          <a:xfrm>
            <a:off x="4457694" y="2513943"/>
            <a:ext cx="1562700" cy="1182475"/>
          </a:xfrm>
          <a:prstGeom prst="rect">
            <a:avLst/>
          </a:prstGeom>
          <a:noFill/>
          <a:ln w="76200" cap="flat" cmpd="sng">
            <a:solidFill>
              <a:schemeClr val="accent1">
                <a:lumMod val="90000"/>
              </a:schemeClr>
            </a:solidFill>
            <a:prstDash val="solid"/>
            <a:miter lim="8000"/>
            <a:headEnd type="none" w="sm" len="sm"/>
            <a:tailEnd type="none" w="sm" len="sm"/>
          </a:ln>
        </p:spPr>
        <p:txBody>
          <a:bodyPr spcFirstLastPara="1" wrap="square" lIns="91425" tIns="91425" rIns="91425" bIns="91425" anchor="ctr" anchorCtr="0">
            <a:noAutofit/>
          </a:bodyPr>
          <a:lstStyle/>
          <a:p>
            <a:pPr algn="ctr"/>
            <a:r>
              <a:rPr lang="en-US" sz="1800" dirty="0">
                <a:solidFill>
                  <a:srgbClr val="003B55"/>
                </a:solidFill>
                <a:latin typeface="Titillium Web Light"/>
                <a:ea typeface="Titillium Web Light"/>
                <a:cs typeface="Titillium Web Light"/>
                <a:sym typeface="Titillium Web Light"/>
              </a:rPr>
              <a:t>53 70 65 6e 63 65 72</a:t>
            </a:r>
          </a:p>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4b 69 6d 62 </a:t>
            </a:r>
            <a:r>
              <a:rPr lang="en-US" sz="1800" dirty="0">
                <a:solidFill>
                  <a:srgbClr val="FF0000"/>
                </a:solidFill>
                <a:latin typeface="Titillium Web Light"/>
                <a:ea typeface="Titillium Web Light"/>
                <a:cs typeface="Titillium Web Light"/>
                <a:sym typeface="Titillium Web Light"/>
              </a:rPr>
              <a:t>75</a:t>
            </a:r>
            <a:r>
              <a:rPr lang="en-US" sz="1800" dirty="0">
                <a:solidFill>
                  <a:srgbClr val="003B55"/>
                </a:solidFill>
                <a:latin typeface="Titillium Web Light"/>
                <a:ea typeface="Titillium Web Light"/>
                <a:cs typeface="Titillium Web Light"/>
                <a:sym typeface="Titillium Web Light"/>
              </a:rPr>
              <a:t> 6c </a:t>
            </a:r>
            <a:r>
              <a:rPr lang="en-US" sz="1800" dirty="0" err="1">
                <a:solidFill>
                  <a:srgbClr val="003B55"/>
                </a:solidFill>
                <a:latin typeface="Titillium Web Light"/>
                <a:ea typeface="Titillium Web Light"/>
                <a:cs typeface="Titillium Web Light"/>
                <a:sym typeface="Titillium Web Light"/>
              </a:rPr>
              <a:t>6c</a:t>
            </a:r>
            <a:endParaRPr sz="1800" dirty="0">
              <a:solidFill>
                <a:srgbClr val="003B55"/>
              </a:solidFill>
              <a:latin typeface="Titillium Web Light"/>
              <a:ea typeface="Titillium Web Light"/>
              <a:cs typeface="Titillium Web Light"/>
              <a:sym typeface="Titillium Web Light"/>
            </a:endParaRPr>
          </a:p>
        </p:txBody>
      </p:sp>
    </p:spTree>
    <p:extLst>
      <p:ext uri="{BB962C8B-B14F-4D97-AF65-F5344CB8AC3E}">
        <p14:creationId xmlns:p14="http://schemas.microsoft.com/office/powerpoint/2010/main" val="17459071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latin typeface="Titillium Web Light" panose="020B0604020202020204" charset="0"/>
              </a:rPr>
              <a:t>Plaintext → Hash</a:t>
            </a:r>
            <a:endParaRPr sz="3200" dirty="0">
              <a:latin typeface="Titillium Web Light" panose="020B0604020202020204" charset="0"/>
            </a:endParaRPr>
          </a:p>
        </p:txBody>
      </p:sp>
      <p:sp>
        <p:nvSpPr>
          <p:cNvPr id="3977" name="Google Shape;3977;p29"/>
          <p:cNvSpPr/>
          <p:nvPr/>
        </p:nvSpPr>
        <p:spPr>
          <a:xfrm>
            <a:off x="828081" y="1585477"/>
            <a:ext cx="1562700" cy="700523"/>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9" name="Google Shape;3979;p29"/>
          <p:cNvSpPr/>
          <p:nvPr/>
        </p:nvSpPr>
        <p:spPr>
          <a:xfrm>
            <a:off x="3172130" y="2521127"/>
            <a:ext cx="700669" cy="1182475"/>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9126</a:t>
            </a:r>
          </a:p>
        </p:txBody>
      </p:sp>
      <p:cxnSp>
        <p:nvCxnSpPr>
          <p:cNvPr id="3980" name="Google Shape;3980;p29"/>
          <p:cNvCxnSpPr>
            <a:cxnSpLocks/>
          </p:cNvCxnSpPr>
          <p:nvPr/>
        </p:nvCxnSpPr>
        <p:spPr>
          <a:xfrm>
            <a:off x="2390781" y="3142260"/>
            <a:ext cx="584894" cy="0"/>
          </a:xfrm>
          <a:prstGeom prst="straightConnector1">
            <a:avLst/>
          </a:prstGeom>
          <a:noFill/>
          <a:ln w="38100" cap="flat" cmpd="sng">
            <a:solidFill>
              <a:srgbClr val="D3EBD5"/>
            </a:solidFill>
            <a:prstDash val="solid"/>
            <a:round/>
            <a:headEnd type="diamond"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45</a:t>
            </a:fld>
            <a:endParaRPr/>
          </a:p>
        </p:txBody>
      </p:sp>
      <p:sp>
        <p:nvSpPr>
          <p:cNvPr id="10" name="TextBox 9">
            <a:extLst>
              <a:ext uri="{FF2B5EF4-FFF2-40B4-BE49-F238E27FC236}">
                <a16:creationId xmlns:a16="http://schemas.microsoft.com/office/drawing/2014/main" id="{16384A42-8136-4AE5-943A-8670193FF063}"/>
              </a:ext>
            </a:extLst>
          </p:cNvPr>
          <p:cNvSpPr txBox="1"/>
          <p:nvPr/>
        </p:nvSpPr>
        <p:spPr>
          <a:xfrm>
            <a:off x="6131650" y="431598"/>
            <a:ext cx="1254988" cy="307777"/>
          </a:xfrm>
          <a:prstGeom prst="rect">
            <a:avLst/>
          </a:prstGeom>
          <a:noFill/>
        </p:spPr>
        <p:txBody>
          <a:bodyPr wrap="square">
            <a:spAutoFit/>
          </a:bodyPr>
          <a:lstStyle/>
          <a:p>
            <a:r>
              <a:rPr lang="en-US" b="1" i="1" dirty="0">
                <a:solidFill>
                  <a:schemeClr val="tx2">
                    <a:lumMod val="90000"/>
                  </a:schemeClr>
                </a:solidFill>
                <a:latin typeface="Titillium Web Light" panose="020B0604020202020204" charset="0"/>
              </a:rPr>
              <a:t>CRC-16</a:t>
            </a:r>
          </a:p>
        </p:txBody>
      </p:sp>
      <p:sp>
        <p:nvSpPr>
          <p:cNvPr id="11" name="Google Shape;3979;p29">
            <a:extLst>
              <a:ext uri="{FF2B5EF4-FFF2-40B4-BE49-F238E27FC236}">
                <a16:creationId xmlns:a16="http://schemas.microsoft.com/office/drawing/2014/main" id="{1619E5A5-92C2-4CC4-BE72-8BD75E9CF9E2}"/>
              </a:ext>
            </a:extLst>
          </p:cNvPr>
          <p:cNvSpPr/>
          <p:nvPr/>
        </p:nvSpPr>
        <p:spPr>
          <a:xfrm>
            <a:off x="828081" y="2513943"/>
            <a:ext cx="1562700" cy="1182475"/>
          </a:xfrm>
          <a:prstGeom prst="rect">
            <a:avLst/>
          </a:prstGeom>
          <a:noFill/>
          <a:ln w="76200" cap="flat" cmpd="sng">
            <a:solidFill>
              <a:schemeClr val="accent1">
                <a:lumMod val="90000"/>
              </a:schemeClr>
            </a:solidFill>
            <a:prstDash val="solid"/>
            <a:miter lim="8000"/>
            <a:headEnd type="none" w="sm" len="sm"/>
            <a:tailEnd type="none" w="sm" len="sm"/>
          </a:ln>
        </p:spPr>
        <p:txBody>
          <a:bodyPr spcFirstLastPara="1" wrap="square" lIns="91425" tIns="91425" rIns="91425" bIns="91425" anchor="ctr" anchorCtr="0">
            <a:noAutofit/>
          </a:bodyPr>
          <a:lstStyle/>
          <a:p>
            <a:pPr algn="ctr"/>
            <a:r>
              <a:rPr lang="en-US" sz="1800" dirty="0">
                <a:solidFill>
                  <a:srgbClr val="003B55"/>
                </a:solidFill>
                <a:latin typeface="Titillium Web Light"/>
                <a:ea typeface="Titillium Web Light"/>
                <a:cs typeface="Titillium Web Light"/>
                <a:sym typeface="Titillium Web Light"/>
              </a:rPr>
              <a:t>53 70 65 6e 63 65 72</a:t>
            </a:r>
          </a:p>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4b 69 6d 62 61 6c </a:t>
            </a:r>
            <a:r>
              <a:rPr lang="en-US" sz="1800" dirty="0" err="1">
                <a:solidFill>
                  <a:srgbClr val="003B55"/>
                </a:solidFill>
                <a:latin typeface="Titillium Web Light"/>
                <a:ea typeface="Titillium Web Light"/>
                <a:cs typeface="Titillium Web Light"/>
                <a:sym typeface="Titillium Web Light"/>
              </a:rPr>
              <a:t>6c</a:t>
            </a:r>
            <a:endParaRPr sz="1800" dirty="0">
              <a:solidFill>
                <a:srgbClr val="003B55"/>
              </a:solidFill>
              <a:latin typeface="Titillium Web Light"/>
              <a:ea typeface="Titillium Web Light"/>
              <a:cs typeface="Titillium Web Light"/>
              <a:sym typeface="Titillium Web Light"/>
            </a:endParaRPr>
          </a:p>
        </p:txBody>
      </p:sp>
      <p:sp>
        <p:nvSpPr>
          <p:cNvPr id="16" name="Google Shape;3977;p29">
            <a:extLst>
              <a:ext uri="{FF2B5EF4-FFF2-40B4-BE49-F238E27FC236}">
                <a16:creationId xmlns:a16="http://schemas.microsoft.com/office/drawing/2014/main" id="{D5300F08-D83B-4776-A7DF-68E8DAEC20BE}"/>
              </a:ext>
            </a:extLst>
          </p:cNvPr>
          <p:cNvSpPr/>
          <p:nvPr/>
        </p:nvSpPr>
        <p:spPr>
          <a:xfrm>
            <a:off x="4457694" y="1585477"/>
            <a:ext cx="1562700" cy="700523"/>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Spen</a:t>
            </a:r>
            <a:r>
              <a:rPr lang="en-US" sz="1800" dirty="0">
                <a:solidFill>
                  <a:srgbClr val="FF0000"/>
                </a:solidFill>
                <a:latin typeface="Titillium Web Light"/>
                <a:ea typeface="Titillium Web Light"/>
                <a:cs typeface="Titillium Web Light"/>
                <a:sym typeface="Titillium Web Light"/>
              </a:rPr>
              <a:t>s</a:t>
            </a:r>
            <a:r>
              <a:rPr lang="en-US" sz="1800" dirty="0">
                <a:solidFill>
                  <a:srgbClr val="003B55"/>
                </a:solidFill>
                <a:latin typeface="Titillium Web Light"/>
                <a:ea typeface="Titillium Web Light"/>
                <a:cs typeface="Titillium Web Light"/>
                <a:sym typeface="Titillium Web Light"/>
              </a:rPr>
              <a:t>er Kimball</a:t>
            </a:r>
            <a:endParaRPr sz="1800" dirty="0">
              <a:solidFill>
                <a:srgbClr val="003B55"/>
              </a:solidFill>
              <a:latin typeface="Titillium Web Light"/>
              <a:ea typeface="Titillium Web Light"/>
              <a:cs typeface="Titillium Web Light"/>
              <a:sym typeface="Titillium Web Light"/>
            </a:endParaRPr>
          </a:p>
        </p:txBody>
      </p:sp>
      <p:sp>
        <p:nvSpPr>
          <p:cNvPr id="17" name="Google Shape;3979;p29">
            <a:extLst>
              <a:ext uri="{FF2B5EF4-FFF2-40B4-BE49-F238E27FC236}">
                <a16:creationId xmlns:a16="http://schemas.microsoft.com/office/drawing/2014/main" id="{E1BA0106-DEAC-45A4-9929-E91524642C63}"/>
              </a:ext>
            </a:extLst>
          </p:cNvPr>
          <p:cNvSpPr/>
          <p:nvPr/>
        </p:nvSpPr>
        <p:spPr>
          <a:xfrm>
            <a:off x="6801743" y="2521127"/>
            <a:ext cx="700669" cy="1182475"/>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5172</a:t>
            </a:r>
          </a:p>
        </p:txBody>
      </p:sp>
      <p:cxnSp>
        <p:nvCxnSpPr>
          <p:cNvPr id="18" name="Google Shape;3980;p29">
            <a:extLst>
              <a:ext uri="{FF2B5EF4-FFF2-40B4-BE49-F238E27FC236}">
                <a16:creationId xmlns:a16="http://schemas.microsoft.com/office/drawing/2014/main" id="{56CB624B-BBF2-4636-BD00-3A8B00B87050}"/>
              </a:ext>
            </a:extLst>
          </p:cNvPr>
          <p:cNvCxnSpPr>
            <a:cxnSpLocks/>
          </p:cNvCxnSpPr>
          <p:nvPr/>
        </p:nvCxnSpPr>
        <p:spPr>
          <a:xfrm>
            <a:off x="6020394" y="3142260"/>
            <a:ext cx="584894" cy="0"/>
          </a:xfrm>
          <a:prstGeom prst="straightConnector1">
            <a:avLst/>
          </a:prstGeom>
          <a:noFill/>
          <a:ln w="38100" cap="flat" cmpd="sng">
            <a:solidFill>
              <a:srgbClr val="D3EBD5"/>
            </a:solidFill>
            <a:prstDash val="solid"/>
            <a:round/>
            <a:headEnd type="diamond" w="sm" len="sm"/>
            <a:tailEnd type="diamond" w="sm" len="sm"/>
          </a:ln>
        </p:spPr>
      </p:cxnSp>
      <p:sp>
        <p:nvSpPr>
          <p:cNvPr id="19" name="Google Shape;3979;p29">
            <a:extLst>
              <a:ext uri="{FF2B5EF4-FFF2-40B4-BE49-F238E27FC236}">
                <a16:creationId xmlns:a16="http://schemas.microsoft.com/office/drawing/2014/main" id="{0606EE41-E88B-41BE-9D8B-1AF3754705FA}"/>
              </a:ext>
            </a:extLst>
          </p:cNvPr>
          <p:cNvSpPr/>
          <p:nvPr/>
        </p:nvSpPr>
        <p:spPr>
          <a:xfrm>
            <a:off x="4457694" y="2513943"/>
            <a:ext cx="1562700" cy="1182475"/>
          </a:xfrm>
          <a:prstGeom prst="rect">
            <a:avLst/>
          </a:prstGeom>
          <a:noFill/>
          <a:ln w="76200" cap="flat" cmpd="sng">
            <a:solidFill>
              <a:schemeClr val="accent1">
                <a:lumMod val="90000"/>
              </a:schemeClr>
            </a:solidFill>
            <a:prstDash val="solid"/>
            <a:miter lim="8000"/>
            <a:headEnd type="none" w="sm" len="sm"/>
            <a:tailEnd type="none" w="sm" len="sm"/>
          </a:ln>
        </p:spPr>
        <p:txBody>
          <a:bodyPr spcFirstLastPara="1" wrap="square" lIns="91425" tIns="91425" rIns="91425" bIns="91425" anchor="ctr" anchorCtr="0">
            <a:noAutofit/>
          </a:bodyPr>
          <a:lstStyle/>
          <a:p>
            <a:pPr algn="ctr"/>
            <a:r>
              <a:rPr lang="en-US" sz="1800" dirty="0">
                <a:solidFill>
                  <a:srgbClr val="003B55"/>
                </a:solidFill>
                <a:latin typeface="Titillium Web Light"/>
                <a:ea typeface="Titillium Web Light"/>
                <a:cs typeface="Titillium Web Light"/>
                <a:sym typeface="Titillium Web Light"/>
              </a:rPr>
              <a:t>53 70 65 6e </a:t>
            </a:r>
            <a:r>
              <a:rPr lang="en-US" sz="1800" dirty="0">
                <a:solidFill>
                  <a:srgbClr val="FF0000"/>
                </a:solidFill>
                <a:latin typeface="Titillium Web Light"/>
                <a:ea typeface="Titillium Web Light"/>
                <a:cs typeface="Titillium Web Light"/>
                <a:sym typeface="Titillium Web Light"/>
              </a:rPr>
              <a:t>73</a:t>
            </a:r>
            <a:r>
              <a:rPr lang="en-US" sz="1800" dirty="0">
                <a:solidFill>
                  <a:srgbClr val="003B55"/>
                </a:solidFill>
                <a:latin typeface="Titillium Web Light"/>
                <a:ea typeface="Titillium Web Light"/>
                <a:cs typeface="Titillium Web Light"/>
                <a:sym typeface="Titillium Web Light"/>
              </a:rPr>
              <a:t> 65 72</a:t>
            </a:r>
          </a:p>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4b 69 6d 62 65 6c </a:t>
            </a:r>
            <a:r>
              <a:rPr lang="en-US" sz="1800" dirty="0" err="1">
                <a:solidFill>
                  <a:srgbClr val="003B55"/>
                </a:solidFill>
                <a:latin typeface="Titillium Web Light"/>
                <a:ea typeface="Titillium Web Light"/>
                <a:cs typeface="Titillium Web Light"/>
                <a:sym typeface="Titillium Web Light"/>
              </a:rPr>
              <a:t>6c</a:t>
            </a:r>
            <a:endParaRPr sz="1800" dirty="0">
              <a:solidFill>
                <a:srgbClr val="003B55"/>
              </a:solidFill>
              <a:latin typeface="Titillium Web Light"/>
              <a:ea typeface="Titillium Web Light"/>
              <a:cs typeface="Titillium Web Light"/>
              <a:sym typeface="Titillium Web Light"/>
            </a:endParaRPr>
          </a:p>
        </p:txBody>
      </p:sp>
    </p:spTree>
    <p:extLst>
      <p:ext uri="{BB962C8B-B14F-4D97-AF65-F5344CB8AC3E}">
        <p14:creationId xmlns:p14="http://schemas.microsoft.com/office/powerpoint/2010/main" val="27335155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718300" y="330796"/>
            <a:ext cx="6761100" cy="70052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latin typeface="Titillium Web Light" panose="020B0604020202020204" charset="0"/>
              </a:rPr>
              <a:t>Plaintext → Hash</a:t>
            </a:r>
            <a:endParaRPr sz="3200" dirty="0">
              <a:latin typeface="Titillium Web Light" panose="020B0604020202020204" charset="0"/>
            </a:endParaRPr>
          </a:p>
        </p:txBody>
      </p:sp>
      <p:sp>
        <p:nvSpPr>
          <p:cNvPr id="3977" name="Google Shape;3977;p29"/>
          <p:cNvSpPr/>
          <p:nvPr/>
        </p:nvSpPr>
        <p:spPr>
          <a:xfrm>
            <a:off x="828081" y="957883"/>
            <a:ext cx="1562700" cy="554156"/>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9" name="Google Shape;3979;p29"/>
          <p:cNvSpPr/>
          <p:nvPr/>
        </p:nvSpPr>
        <p:spPr>
          <a:xfrm>
            <a:off x="3172130" y="1531144"/>
            <a:ext cx="4143070" cy="1182475"/>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17d510292a8b8f29ca3176c9961d1ecd6d996f0a139053d0f6c0dc05da1e43ee</a:t>
            </a:r>
          </a:p>
        </p:txBody>
      </p:sp>
      <p:cxnSp>
        <p:nvCxnSpPr>
          <p:cNvPr id="3980" name="Google Shape;3980;p29"/>
          <p:cNvCxnSpPr>
            <a:cxnSpLocks/>
          </p:cNvCxnSpPr>
          <p:nvPr/>
        </p:nvCxnSpPr>
        <p:spPr>
          <a:xfrm>
            <a:off x="2390781" y="2103272"/>
            <a:ext cx="646887" cy="0"/>
          </a:xfrm>
          <a:prstGeom prst="straightConnector1">
            <a:avLst/>
          </a:prstGeom>
          <a:noFill/>
          <a:ln w="38100" cap="flat" cmpd="sng">
            <a:solidFill>
              <a:srgbClr val="D3EBD5"/>
            </a:solidFill>
            <a:prstDash val="solid"/>
            <a:round/>
            <a:headEnd type="diamond"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46</a:t>
            </a:fld>
            <a:endParaRPr/>
          </a:p>
        </p:txBody>
      </p:sp>
      <p:sp>
        <p:nvSpPr>
          <p:cNvPr id="10" name="TextBox 9">
            <a:extLst>
              <a:ext uri="{FF2B5EF4-FFF2-40B4-BE49-F238E27FC236}">
                <a16:creationId xmlns:a16="http://schemas.microsoft.com/office/drawing/2014/main" id="{16384A42-8136-4AE5-943A-8670193FF063}"/>
              </a:ext>
            </a:extLst>
          </p:cNvPr>
          <p:cNvSpPr txBox="1"/>
          <p:nvPr/>
        </p:nvSpPr>
        <p:spPr>
          <a:xfrm>
            <a:off x="6131650" y="431598"/>
            <a:ext cx="1254988" cy="307777"/>
          </a:xfrm>
          <a:prstGeom prst="rect">
            <a:avLst/>
          </a:prstGeom>
          <a:noFill/>
        </p:spPr>
        <p:txBody>
          <a:bodyPr wrap="square">
            <a:spAutoFit/>
          </a:bodyPr>
          <a:lstStyle/>
          <a:p>
            <a:r>
              <a:rPr lang="en-US" b="1" i="1" dirty="0">
                <a:solidFill>
                  <a:schemeClr val="tx2">
                    <a:lumMod val="90000"/>
                  </a:schemeClr>
                </a:solidFill>
                <a:latin typeface="Titillium Web Light" panose="020B0604020202020204" charset="0"/>
              </a:rPr>
              <a:t>SHA2-256</a:t>
            </a:r>
          </a:p>
        </p:txBody>
      </p:sp>
      <p:sp>
        <p:nvSpPr>
          <p:cNvPr id="11" name="Google Shape;3979;p29">
            <a:extLst>
              <a:ext uri="{FF2B5EF4-FFF2-40B4-BE49-F238E27FC236}">
                <a16:creationId xmlns:a16="http://schemas.microsoft.com/office/drawing/2014/main" id="{1619E5A5-92C2-4CC4-BE72-8BD75E9CF9E2}"/>
              </a:ext>
            </a:extLst>
          </p:cNvPr>
          <p:cNvSpPr/>
          <p:nvPr/>
        </p:nvSpPr>
        <p:spPr>
          <a:xfrm>
            <a:off x="828081" y="1512039"/>
            <a:ext cx="1562700" cy="1182467"/>
          </a:xfrm>
          <a:prstGeom prst="rect">
            <a:avLst/>
          </a:prstGeom>
          <a:noFill/>
          <a:ln w="76200" cap="flat" cmpd="sng">
            <a:solidFill>
              <a:schemeClr val="accent1">
                <a:lumMod val="90000"/>
              </a:schemeClr>
            </a:solidFill>
            <a:prstDash val="solid"/>
            <a:miter lim="8000"/>
            <a:headEnd type="none" w="sm" len="sm"/>
            <a:tailEnd type="none" w="sm" len="sm"/>
          </a:ln>
        </p:spPr>
        <p:txBody>
          <a:bodyPr spcFirstLastPara="1" wrap="square" lIns="91425" tIns="91425" rIns="91425" bIns="91425" anchor="ctr" anchorCtr="0">
            <a:noAutofit/>
          </a:bodyPr>
          <a:lstStyle/>
          <a:p>
            <a:pPr algn="ctr"/>
            <a:r>
              <a:rPr lang="en-US" sz="1800" dirty="0">
                <a:solidFill>
                  <a:srgbClr val="003B55"/>
                </a:solidFill>
                <a:latin typeface="Titillium Web Light"/>
                <a:ea typeface="Titillium Web Light"/>
                <a:cs typeface="Titillium Web Light"/>
                <a:sym typeface="Titillium Web Light"/>
              </a:rPr>
              <a:t>53 70 65 6e 63 65 72</a:t>
            </a:r>
          </a:p>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4b 69 6d 62 61 6c </a:t>
            </a:r>
            <a:r>
              <a:rPr lang="en-US" sz="1800" dirty="0" err="1">
                <a:solidFill>
                  <a:srgbClr val="003B55"/>
                </a:solidFill>
                <a:latin typeface="Titillium Web Light"/>
                <a:ea typeface="Titillium Web Light"/>
                <a:cs typeface="Titillium Web Light"/>
                <a:sym typeface="Titillium Web Light"/>
              </a:rPr>
              <a:t>6c</a:t>
            </a:r>
            <a:endParaRPr sz="1800" dirty="0">
              <a:solidFill>
                <a:srgbClr val="003B55"/>
              </a:solidFill>
              <a:latin typeface="Titillium Web Light"/>
              <a:ea typeface="Titillium Web Light"/>
              <a:cs typeface="Titillium Web Light"/>
              <a:sym typeface="Titillium Web Light"/>
            </a:endParaRPr>
          </a:p>
        </p:txBody>
      </p:sp>
      <p:sp>
        <p:nvSpPr>
          <p:cNvPr id="13" name="Google Shape;3977;p29">
            <a:extLst>
              <a:ext uri="{FF2B5EF4-FFF2-40B4-BE49-F238E27FC236}">
                <a16:creationId xmlns:a16="http://schemas.microsoft.com/office/drawing/2014/main" id="{4D2245FF-9406-4E65-B401-F5F082D45940}"/>
              </a:ext>
            </a:extLst>
          </p:cNvPr>
          <p:cNvSpPr/>
          <p:nvPr/>
        </p:nvSpPr>
        <p:spPr>
          <a:xfrm>
            <a:off x="828081" y="2855485"/>
            <a:ext cx="1562700" cy="588878"/>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Spen</a:t>
            </a:r>
            <a:r>
              <a:rPr lang="en-US" sz="1800" dirty="0">
                <a:solidFill>
                  <a:srgbClr val="FF0000"/>
                </a:solidFill>
                <a:latin typeface="Titillium Web Light"/>
                <a:ea typeface="Titillium Web Light"/>
                <a:cs typeface="Titillium Web Light"/>
                <a:sym typeface="Titillium Web Light"/>
              </a:rPr>
              <a:t>d</a:t>
            </a:r>
            <a:r>
              <a:rPr lang="en-US" sz="1800" dirty="0">
                <a:solidFill>
                  <a:srgbClr val="003B55"/>
                </a:solidFill>
                <a:latin typeface="Titillium Web Light"/>
                <a:ea typeface="Titillium Web Light"/>
                <a:cs typeface="Titillium Web Light"/>
                <a:sym typeface="Titillium Web Light"/>
              </a:rPr>
              <a:t>er Kimball</a:t>
            </a:r>
            <a:endParaRPr sz="1800" dirty="0">
              <a:solidFill>
                <a:srgbClr val="003B55"/>
              </a:solidFill>
              <a:latin typeface="Titillium Web Light"/>
              <a:ea typeface="Titillium Web Light"/>
              <a:cs typeface="Titillium Web Light"/>
              <a:sym typeface="Titillium Web Light"/>
            </a:endParaRPr>
          </a:p>
        </p:txBody>
      </p:sp>
      <p:sp>
        <p:nvSpPr>
          <p:cNvPr id="14" name="Google Shape;3979;p29">
            <a:extLst>
              <a:ext uri="{FF2B5EF4-FFF2-40B4-BE49-F238E27FC236}">
                <a16:creationId xmlns:a16="http://schemas.microsoft.com/office/drawing/2014/main" id="{A5CB05A5-76E4-43BA-99CD-DD9B59C0D00B}"/>
              </a:ext>
            </a:extLst>
          </p:cNvPr>
          <p:cNvSpPr/>
          <p:nvPr/>
        </p:nvSpPr>
        <p:spPr>
          <a:xfrm>
            <a:off x="3172130" y="3453902"/>
            <a:ext cx="4143070" cy="1182475"/>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e187afbae2dab2b86891c1132b76100e2480619724e933ffa2c15cad1d38b0aa</a:t>
            </a:r>
          </a:p>
        </p:txBody>
      </p:sp>
      <p:cxnSp>
        <p:nvCxnSpPr>
          <p:cNvPr id="15" name="Google Shape;3980;p29">
            <a:extLst>
              <a:ext uri="{FF2B5EF4-FFF2-40B4-BE49-F238E27FC236}">
                <a16:creationId xmlns:a16="http://schemas.microsoft.com/office/drawing/2014/main" id="{796C6EC2-2F7E-4549-B7CE-EA8D37EEC07C}"/>
              </a:ext>
            </a:extLst>
          </p:cNvPr>
          <p:cNvCxnSpPr>
            <a:cxnSpLocks/>
          </p:cNvCxnSpPr>
          <p:nvPr/>
        </p:nvCxnSpPr>
        <p:spPr>
          <a:xfrm>
            <a:off x="2390781" y="4075035"/>
            <a:ext cx="584894" cy="0"/>
          </a:xfrm>
          <a:prstGeom prst="straightConnector1">
            <a:avLst/>
          </a:prstGeom>
          <a:noFill/>
          <a:ln w="38100" cap="flat" cmpd="sng">
            <a:solidFill>
              <a:srgbClr val="D3EBD5"/>
            </a:solidFill>
            <a:prstDash val="solid"/>
            <a:round/>
            <a:headEnd type="diamond" w="sm" len="sm"/>
            <a:tailEnd type="diamond" w="sm" len="sm"/>
          </a:ln>
        </p:spPr>
      </p:cxnSp>
      <p:sp>
        <p:nvSpPr>
          <p:cNvPr id="20" name="Google Shape;3979;p29">
            <a:extLst>
              <a:ext uri="{FF2B5EF4-FFF2-40B4-BE49-F238E27FC236}">
                <a16:creationId xmlns:a16="http://schemas.microsoft.com/office/drawing/2014/main" id="{3AA75562-6793-462E-A65A-376F9BF4B638}"/>
              </a:ext>
            </a:extLst>
          </p:cNvPr>
          <p:cNvSpPr/>
          <p:nvPr/>
        </p:nvSpPr>
        <p:spPr>
          <a:xfrm>
            <a:off x="828081" y="3446718"/>
            <a:ext cx="1562700" cy="1182475"/>
          </a:xfrm>
          <a:prstGeom prst="rect">
            <a:avLst/>
          </a:prstGeom>
          <a:noFill/>
          <a:ln w="76200" cap="flat" cmpd="sng">
            <a:solidFill>
              <a:schemeClr val="accent1">
                <a:lumMod val="90000"/>
              </a:schemeClr>
            </a:solidFill>
            <a:prstDash val="solid"/>
            <a:miter lim="8000"/>
            <a:headEnd type="none" w="sm" len="sm"/>
            <a:tailEnd type="none" w="sm" len="sm"/>
          </a:ln>
        </p:spPr>
        <p:txBody>
          <a:bodyPr spcFirstLastPara="1" wrap="square" lIns="91425" tIns="91425" rIns="91425" bIns="91425" anchor="ctr" anchorCtr="0">
            <a:noAutofit/>
          </a:bodyPr>
          <a:lstStyle/>
          <a:p>
            <a:pPr algn="ctr"/>
            <a:r>
              <a:rPr lang="en-US" sz="1800" dirty="0">
                <a:solidFill>
                  <a:srgbClr val="003B55"/>
                </a:solidFill>
                <a:latin typeface="Titillium Web Light"/>
                <a:ea typeface="Titillium Web Light"/>
                <a:cs typeface="Titillium Web Light"/>
                <a:sym typeface="Titillium Web Light"/>
              </a:rPr>
              <a:t>53 70 65 6e </a:t>
            </a:r>
            <a:r>
              <a:rPr lang="en-US" sz="1800" dirty="0">
                <a:solidFill>
                  <a:srgbClr val="FF0000"/>
                </a:solidFill>
                <a:latin typeface="Titillium Web Light"/>
                <a:ea typeface="Titillium Web Light"/>
                <a:cs typeface="Titillium Web Light"/>
                <a:sym typeface="Titillium Web Light"/>
              </a:rPr>
              <a:t>64</a:t>
            </a:r>
            <a:r>
              <a:rPr lang="en-US" sz="1800" dirty="0">
                <a:solidFill>
                  <a:srgbClr val="003B55"/>
                </a:solidFill>
                <a:latin typeface="Titillium Web Light"/>
                <a:ea typeface="Titillium Web Light"/>
                <a:cs typeface="Titillium Web Light"/>
                <a:sym typeface="Titillium Web Light"/>
              </a:rPr>
              <a:t> 65 72</a:t>
            </a:r>
          </a:p>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4b 69 6d 62 61 6c </a:t>
            </a:r>
            <a:r>
              <a:rPr lang="en-US" sz="1800" dirty="0" err="1">
                <a:solidFill>
                  <a:srgbClr val="003B55"/>
                </a:solidFill>
                <a:latin typeface="Titillium Web Light"/>
                <a:ea typeface="Titillium Web Light"/>
                <a:cs typeface="Titillium Web Light"/>
                <a:sym typeface="Titillium Web Light"/>
              </a:rPr>
              <a:t>6c</a:t>
            </a:r>
            <a:endParaRPr sz="1800" dirty="0">
              <a:solidFill>
                <a:srgbClr val="003B55"/>
              </a:solidFill>
              <a:latin typeface="Titillium Web Light"/>
              <a:ea typeface="Titillium Web Light"/>
              <a:cs typeface="Titillium Web Light"/>
              <a:sym typeface="Titillium Web Light"/>
            </a:endParaRPr>
          </a:p>
        </p:txBody>
      </p:sp>
    </p:spTree>
    <p:extLst>
      <p:ext uri="{BB962C8B-B14F-4D97-AF65-F5344CB8AC3E}">
        <p14:creationId xmlns:p14="http://schemas.microsoft.com/office/powerpoint/2010/main" val="3013151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3048688" y="2369801"/>
            <a:ext cx="4563692" cy="163341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solidFill>
                  <a:srgbClr val="D3EBD5"/>
                </a:solidFill>
                <a:latin typeface="Titillium Web Light" panose="020B0604020202020204" charset="0"/>
              </a:rPr>
              <a:t>  SYMMETRIC,</a:t>
            </a:r>
            <a:br>
              <a:rPr lang="en" sz="5400" dirty="0">
                <a:solidFill>
                  <a:srgbClr val="D3EBD5"/>
                </a:solidFill>
                <a:latin typeface="Titillium Web Light" panose="020B0604020202020204" charset="0"/>
              </a:rPr>
            </a:br>
            <a:r>
              <a:rPr lang="en" sz="5400" dirty="0">
                <a:solidFill>
                  <a:srgbClr val="D3EBD5"/>
                </a:solidFill>
                <a:latin typeface="Titillium Web Light" panose="020B0604020202020204" charset="0"/>
              </a:rPr>
              <a:t> ASYMMETRIC,</a:t>
            </a:r>
            <a:br>
              <a:rPr lang="en" sz="5400" dirty="0">
                <a:solidFill>
                  <a:srgbClr val="D3EBD5"/>
                </a:solidFill>
                <a:latin typeface="Titillium Web Light" panose="020B0604020202020204" charset="0"/>
              </a:rPr>
            </a:br>
            <a:r>
              <a:rPr lang="en" sz="5400" dirty="0">
                <a:solidFill>
                  <a:srgbClr val="D3EBD5"/>
                </a:solidFill>
                <a:latin typeface="Titillium Web Light" panose="020B0604020202020204" charset="0"/>
              </a:rPr>
              <a:t>HASHES</a:t>
            </a:r>
            <a:endParaRPr sz="5400" dirty="0">
              <a:solidFill>
                <a:srgbClr val="D3EBD5"/>
              </a:solidFill>
              <a:latin typeface="Titillium Web Light" panose="020B0604020202020204" charset="0"/>
            </a:endParaRPr>
          </a:p>
        </p:txBody>
      </p:sp>
      <p:sp>
        <p:nvSpPr>
          <p:cNvPr id="3879" name="Google Shape;3879;p19"/>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2011275" y="703738"/>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057001">
            <a:off x="892483" y="1616446"/>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47</a:t>
            </a:fld>
            <a:endParaRPr/>
          </a:p>
        </p:txBody>
      </p:sp>
      <p:sp>
        <p:nvSpPr>
          <p:cNvPr id="18" name="Google Shape;3877;p19">
            <a:extLst>
              <a:ext uri="{FF2B5EF4-FFF2-40B4-BE49-F238E27FC236}">
                <a16:creationId xmlns:a16="http://schemas.microsoft.com/office/drawing/2014/main" id="{1B1A01CC-B4A0-464E-BC45-00C8A730568D}"/>
              </a:ext>
            </a:extLst>
          </p:cNvPr>
          <p:cNvSpPr txBox="1">
            <a:spLocks/>
          </p:cNvSpPr>
          <p:nvPr/>
        </p:nvSpPr>
        <p:spPr>
          <a:xfrm>
            <a:off x="3608097" y="676902"/>
            <a:ext cx="3623976" cy="84151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en-US" sz="5400" dirty="0">
                <a:solidFill>
                  <a:srgbClr val="D3EBD5"/>
                </a:solidFill>
                <a:latin typeface="Titillium Web Light" panose="020B0604020202020204" charset="0"/>
              </a:rPr>
              <a:t>COMBINE:</a:t>
            </a:r>
          </a:p>
        </p:txBody>
      </p:sp>
    </p:spTree>
    <p:extLst>
      <p:ext uri="{BB962C8B-B14F-4D97-AF65-F5344CB8AC3E}">
        <p14:creationId xmlns:p14="http://schemas.microsoft.com/office/powerpoint/2010/main" val="7753136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pic>
        <p:nvPicPr>
          <p:cNvPr id="10" name="Picture 9" descr="Graphical user interface, text, application, email&#10;&#10;Description automatically generated">
            <a:extLst>
              <a:ext uri="{FF2B5EF4-FFF2-40B4-BE49-F238E27FC236}">
                <a16:creationId xmlns:a16="http://schemas.microsoft.com/office/drawing/2014/main" id="{636F1A16-4E93-4E11-ACCF-1F712D9D6D1D}"/>
              </a:ext>
            </a:extLst>
          </p:cNvPr>
          <p:cNvPicPr>
            <a:picLocks noChangeAspect="1"/>
          </p:cNvPicPr>
          <p:nvPr/>
        </p:nvPicPr>
        <p:blipFill>
          <a:blip r:embed="rId3"/>
          <a:stretch>
            <a:fillRect/>
          </a:stretch>
        </p:blipFill>
        <p:spPr>
          <a:xfrm>
            <a:off x="354083" y="72193"/>
            <a:ext cx="5692633" cy="4541914"/>
          </a:xfrm>
          <a:prstGeom prst="rect">
            <a:avLst/>
          </a:prstGeom>
        </p:spPr>
      </p:pic>
    </p:spTree>
    <p:extLst>
      <p:ext uri="{BB962C8B-B14F-4D97-AF65-F5344CB8AC3E}">
        <p14:creationId xmlns:p14="http://schemas.microsoft.com/office/powerpoint/2010/main" val="21729212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pic>
        <p:nvPicPr>
          <p:cNvPr id="8" name="Picture 7" descr="Text&#10;&#10;Description automatically generated">
            <a:extLst>
              <a:ext uri="{FF2B5EF4-FFF2-40B4-BE49-F238E27FC236}">
                <a16:creationId xmlns:a16="http://schemas.microsoft.com/office/drawing/2014/main" id="{859CC3DA-53EF-41D3-A12A-942A7B7A4FF2}"/>
              </a:ext>
            </a:extLst>
          </p:cNvPr>
          <p:cNvPicPr>
            <a:picLocks noChangeAspect="1"/>
          </p:cNvPicPr>
          <p:nvPr/>
        </p:nvPicPr>
        <p:blipFill>
          <a:blip r:embed="rId3"/>
          <a:stretch>
            <a:fillRect/>
          </a:stretch>
        </p:blipFill>
        <p:spPr>
          <a:xfrm>
            <a:off x="0" y="0"/>
            <a:ext cx="7361721" cy="5143500"/>
          </a:xfrm>
          <a:prstGeom prst="rect">
            <a:avLst/>
          </a:prstGeom>
        </p:spPr>
      </p:pic>
    </p:spTree>
    <p:extLst>
      <p:ext uri="{BB962C8B-B14F-4D97-AF65-F5344CB8AC3E}">
        <p14:creationId xmlns:p14="http://schemas.microsoft.com/office/powerpoint/2010/main" val="809803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tillium Web Light" panose="020B0604020202020204" charset="0"/>
              </a:rPr>
              <a:t>Cybersecurity Model</a:t>
            </a:r>
            <a:endParaRPr dirty="0">
              <a:latin typeface="Titillium Web Light" panose="020B0604020202020204" charset="0"/>
            </a:endParaRPr>
          </a:p>
        </p:txBody>
      </p:sp>
      <p:sp>
        <p:nvSpPr>
          <p:cNvPr id="3871" name="Google Shape;3871;p18"/>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t>Confidentiality</a:t>
            </a:r>
            <a:endParaRPr dirty="0"/>
          </a:p>
          <a:p>
            <a:pPr marL="457200" lvl="0" indent="-381000" algn="l" rtl="0">
              <a:spcBef>
                <a:spcPts val="0"/>
              </a:spcBef>
              <a:spcAft>
                <a:spcPts val="0"/>
              </a:spcAft>
              <a:buSzPts val="2400"/>
              <a:buChar char="▪"/>
            </a:pPr>
            <a:r>
              <a:rPr lang="en" dirty="0"/>
              <a:t>Integrity</a:t>
            </a:r>
            <a:endParaRPr dirty="0"/>
          </a:p>
          <a:p>
            <a:pPr marL="457200" lvl="0" indent="-381000" algn="l" rtl="0">
              <a:spcBef>
                <a:spcPts val="0"/>
              </a:spcBef>
              <a:spcAft>
                <a:spcPts val="0"/>
              </a:spcAft>
              <a:buSzPts val="2400"/>
              <a:buChar char="▪"/>
            </a:pPr>
            <a:r>
              <a:rPr lang="en-US" dirty="0"/>
              <a:t>Availability</a:t>
            </a:r>
            <a:endParaRPr dirty="0"/>
          </a:p>
          <a:p>
            <a:pPr marL="0" lvl="0" indent="0" algn="l" rtl="0">
              <a:spcBef>
                <a:spcPts val="600"/>
              </a:spcBef>
              <a:spcAft>
                <a:spcPts val="0"/>
              </a:spcAft>
              <a:buNone/>
            </a:pPr>
            <a:endParaRPr lang="en" dirty="0"/>
          </a:p>
          <a:p>
            <a:pPr marL="0" lvl="0" indent="0" algn="l" rtl="0">
              <a:spcBef>
                <a:spcPts val="600"/>
              </a:spcBef>
              <a:spcAft>
                <a:spcPts val="0"/>
              </a:spcAft>
              <a:buNone/>
            </a:pPr>
            <a:r>
              <a:rPr lang="en" dirty="0"/>
              <a:t>Each of these principles depends on </a:t>
            </a:r>
            <a:r>
              <a:rPr lang="en" dirty="0">
                <a:highlight>
                  <a:srgbClr val="D3EBD5"/>
                </a:highlight>
              </a:rPr>
              <a:t>Authorization</a:t>
            </a:r>
            <a:r>
              <a:rPr lang="en" dirty="0"/>
              <a:t>. </a:t>
            </a:r>
            <a:endParaRPr dirty="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685800" y="2878750"/>
            <a:ext cx="5552268"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tillium Web Light" panose="020B0604020202020204" charset="0"/>
              </a:rPr>
              <a:t>4.</a:t>
            </a:r>
            <a:endParaRPr dirty="0">
              <a:latin typeface="Titillium Web Light" panose="020B0604020202020204" charset="0"/>
            </a:endParaRPr>
          </a:p>
          <a:p>
            <a:pPr marL="0" lvl="0" indent="0" algn="l" rtl="0">
              <a:spcBef>
                <a:spcPts val="0"/>
              </a:spcBef>
              <a:spcAft>
                <a:spcPts val="0"/>
              </a:spcAft>
              <a:buNone/>
            </a:pPr>
            <a:r>
              <a:rPr lang="en" dirty="0">
                <a:latin typeface="Titillium Web Light" panose="020B0604020202020204" charset="0"/>
              </a:rPr>
              <a:t>HOW DOES CRYPTOGRAPHY AFFECT OUR LIVES?</a:t>
            </a:r>
            <a:endParaRPr dirty="0">
              <a:latin typeface="Titillium Web Light" panose="020B0604020202020204" charset="0"/>
            </a:endParaRPr>
          </a:p>
        </p:txBody>
      </p:sp>
      <p:sp>
        <p:nvSpPr>
          <p:cNvPr id="3859" name="Google Shape;3859;p16"/>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  ··-  ··</a:t>
            </a:r>
            <a:endParaRPr dirty="0"/>
          </a:p>
        </p:txBody>
      </p:sp>
      <p:sp>
        <p:nvSpPr>
          <p:cNvPr id="4" name="Google Shape;3858;p16">
            <a:extLst>
              <a:ext uri="{FF2B5EF4-FFF2-40B4-BE49-F238E27FC236}">
                <a16:creationId xmlns:a16="http://schemas.microsoft.com/office/drawing/2014/main" id="{97FEF397-DC16-46C8-87D5-EBD10918BD00}"/>
              </a:ext>
            </a:extLst>
          </p:cNvPr>
          <p:cNvSpPr txBox="1">
            <a:spLocks/>
          </p:cNvSpPr>
          <p:nvPr/>
        </p:nvSpPr>
        <p:spPr>
          <a:xfrm>
            <a:off x="4572000" y="375645"/>
            <a:ext cx="1804987"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9pPr>
          </a:lstStyle>
          <a:p>
            <a:r>
              <a:rPr lang="en-US" b="1" i="1" dirty="0">
                <a:solidFill>
                  <a:schemeClr val="tx2">
                    <a:lumMod val="90000"/>
                  </a:schemeClr>
                </a:solidFill>
                <a:latin typeface="Titillium Web Light" panose="020B0604020202020204" charset="0"/>
              </a:rPr>
              <a:t>HOW?</a:t>
            </a:r>
          </a:p>
        </p:txBody>
      </p:sp>
    </p:spTree>
    <p:extLst>
      <p:ext uri="{BB962C8B-B14F-4D97-AF65-F5344CB8AC3E}">
        <p14:creationId xmlns:p14="http://schemas.microsoft.com/office/powerpoint/2010/main" val="2679849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tillium Web Light" panose="020B0604020202020204" charset="0"/>
              </a:rPr>
              <a:t>Cryptograpy</a:t>
            </a:r>
            <a:endParaRPr dirty="0">
              <a:latin typeface="Titillium Web Light" panose="020B0604020202020204" charset="0"/>
            </a:endParaRPr>
          </a:p>
        </p:txBody>
      </p:sp>
      <p:sp>
        <p:nvSpPr>
          <p:cNvPr id="3871" name="Google Shape;3871;p18"/>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endParaRPr lang="en" dirty="0">
              <a:solidFill>
                <a:schemeClr val="tx1"/>
              </a:solidFill>
            </a:endParaRPr>
          </a:p>
          <a:p>
            <a:pPr marL="457200" lvl="0" indent="-381000" algn="l" rtl="0">
              <a:spcBef>
                <a:spcPts val="0"/>
              </a:spcBef>
              <a:spcAft>
                <a:spcPts val="0"/>
              </a:spcAft>
              <a:buSzPts val="2400"/>
              <a:buChar char="▪"/>
            </a:pPr>
            <a:r>
              <a:rPr lang="en-US" dirty="0"/>
              <a:t>Private/reliable remote transactions</a:t>
            </a:r>
          </a:p>
          <a:p>
            <a:pPr>
              <a:spcBef>
                <a:spcPts val="0"/>
              </a:spcBef>
            </a:pPr>
            <a:r>
              <a:rPr lang="en-US" dirty="0">
                <a:solidFill>
                  <a:schemeClr val="tx1"/>
                </a:solidFill>
              </a:rPr>
              <a:t>Intellectual property and licensing</a:t>
            </a:r>
          </a:p>
          <a:p>
            <a:pPr>
              <a:spcBef>
                <a:spcPts val="0"/>
              </a:spcBef>
            </a:pPr>
            <a:r>
              <a:rPr lang="en-US" dirty="0">
                <a:solidFill>
                  <a:schemeClr val="tx1"/>
                </a:solidFill>
              </a:rPr>
              <a:t>Digital watermarks</a:t>
            </a:r>
            <a:endParaRPr lang="en" dirty="0">
              <a:solidFill>
                <a:schemeClr val="tx1"/>
              </a:solidFill>
            </a:endParaRPr>
          </a:p>
          <a:p>
            <a:pPr marL="457200" lvl="0" indent="-381000" algn="l" rtl="0">
              <a:spcBef>
                <a:spcPts val="0"/>
              </a:spcBef>
              <a:spcAft>
                <a:spcPts val="0"/>
              </a:spcAft>
              <a:buSzPts val="2400"/>
              <a:buChar char="▪"/>
            </a:pPr>
            <a:r>
              <a:rPr lang="en" dirty="0">
                <a:solidFill>
                  <a:schemeClr val="tx1"/>
                </a:solidFill>
              </a:rPr>
              <a:t>Cryptocurrency, block-chain ledgers, non-fungible tokens</a:t>
            </a:r>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51</a:t>
            </a:fld>
            <a:endParaRPr/>
          </a:p>
        </p:txBody>
      </p:sp>
    </p:spTree>
    <p:extLst>
      <p:ext uri="{BB962C8B-B14F-4D97-AF65-F5344CB8AC3E}">
        <p14:creationId xmlns:p14="http://schemas.microsoft.com/office/powerpoint/2010/main" val="17839015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943"/>
        <p:cNvGrpSpPr/>
        <p:nvPr/>
      </p:nvGrpSpPr>
      <p:grpSpPr>
        <a:xfrm>
          <a:off x="0" y="0"/>
          <a:ext cx="0" cy="0"/>
          <a:chOff x="0" y="0"/>
          <a:chExt cx="0" cy="0"/>
        </a:xfrm>
      </p:grpSpPr>
      <p:sp>
        <p:nvSpPr>
          <p:cNvPr id="3944" name="Google Shape;3944;p26"/>
          <p:cNvSpPr/>
          <p:nvPr/>
        </p:nvSpPr>
        <p:spPr>
          <a:xfrm>
            <a:off x="718300" y="1039554"/>
            <a:ext cx="7278052" cy="3467104"/>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26"/>
          <p:cNvSpPr txBox="1">
            <a:spLocks noGrp="1"/>
          </p:cNvSpPr>
          <p:nvPr>
            <p:ph type="title" idx="4294967295"/>
          </p:nvPr>
        </p:nvSpPr>
        <p:spPr>
          <a:xfrm>
            <a:off x="718300" y="1297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D3EBD5"/>
                </a:solidFill>
                <a:latin typeface="Titillium Web" panose="020B0604020202020204" charset="0"/>
              </a:rPr>
              <a:t>DISCUSSION</a:t>
            </a:r>
            <a:endParaRPr dirty="0">
              <a:solidFill>
                <a:srgbClr val="D3EBD5"/>
              </a:solidFill>
              <a:latin typeface="Titillium Web" panose="020B0604020202020204" charset="0"/>
            </a:endParaRPr>
          </a:p>
        </p:txBody>
      </p:sp>
      <p:sp>
        <p:nvSpPr>
          <p:cNvPr id="3946" name="Google Shape;3946;p26"/>
          <p:cNvSpPr/>
          <p:nvPr/>
        </p:nvSpPr>
        <p:spPr>
          <a:xfrm>
            <a:off x="1406730" y="1633704"/>
            <a:ext cx="718200" cy="202500"/>
          </a:xfrm>
          <a:prstGeom prst="wedgeRectCallout">
            <a:avLst>
              <a:gd name="adj1" fmla="val -21428"/>
              <a:gd name="adj2" fmla="val 84287"/>
            </a:avLst>
          </a:pr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rgbClr val="003B55"/>
                </a:solidFill>
                <a:latin typeface="Titillium Web Light"/>
                <a:ea typeface="Titillium Web Light"/>
                <a:cs typeface="Titillium Web Light"/>
                <a:sym typeface="Titillium Web Light"/>
              </a:rPr>
              <a:t>Thanks!</a:t>
            </a:r>
            <a:endParaRPr sz="1000" dirty="0">
              <a:solidFill>
                <a:srgbClr val="003B55"/>
              </a:solidFill>
              <a:latin typeface="Titillium Web Light"/>
              <a:ea typeface="Titillium Web Light"/>
              <a:cs typeface="Titillium Web Light"/>
              <a:sym typeface="Titillium Web Light"/>
            </a:endParaRPr>
          </a:p>
        </p:txBody>
      </p:sp>
      <p:sp>
        <p:nvSpPr>
          <p:cNvPr id="3948" name="Google Shape;3948;p26"/>
          <p:cNvSpPr/>
          <p:nvPr/>
        </p:nvSpPr>
        <p:spPr>
          <a:xfrm>
            <a:off x="7663335" y="69025"/>
            <a:ext cx="121500" cy="121500"/>
          </a:xfrm>
          <a:prstGeom prst="frame">
            <a:avLst>
              <a:gd name="adj1" fmla="val 29444"/>
            </a:avLst>
          </a:pr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2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6" name="Google Shape;4046;p37"/>
          <p:cNvSpPr txBox="1">
            <a:spLocks noGrp="1"/>
          </p:cNvSpPr>
          <p:nvPr>
            <p:ph type="title"/>
          </p:nvPr>
        </p:nvSpPr>
        <p:spPr>
          <a:xfrm>
            <a:off x="640231" y="202000"/>
            <a:ext cx="6761100" cy="78444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tillium Web" panose="020B0604020202020204" charset="0"/>
              </a:rPr>
              <a:t>CREDITS, CITATIONS, LICENSE</a:t>
            </a:r>
            <a:endParaRPr dirty="0">
              <a:latin typeface="Titillium Web" panose="020B0604020202020204" charset="0"/>
            </a:endParaRPr>
          </a:p>
        </p:txBody>
      </p:sp>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53</a:t>
            </a:fld>
            <a:endParaRPr/>
          </a:p>
        </p:txBody>
      </p:sp>
      <p:sp>
        <p:nvSpPr>
          <p:cNvPr id="8" name="Google Shape;3899;p20">
            <a:extLst>
              <a:ext uri="{FF2B5EF4-FFF2-40B4-BE49-F238E27FC236}">
                <a16:creationId xmlns:a16="http://schemas.microsoft.com/office/drawing/2014/main" id="{9BAD55E5-9F28-4CCB-A79B-DB407FAB45AB}"/>
              </a:ext>
            </a:extLst>
          </p:cNvPr>
          <p:cNvSpPr txBox="1">
            <a:spLocks/>
          </p:cNvSpPr>
          <p:nvPr/>
        </p:nvSpPr>
        <p:spPr>
          <a:xfrm>
            <a:off x="640231" y="1517811"/>
            <a:ext cx="3242400" cy="7844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US" sz="1400" b="1" dirty="0"/>
              <a:t>Presentation template</a:t>
            </a:r>
          </a:p>
          <a:p>
            <a:pPr marL="0" indent="0">
              <a:buFont typeface="Titillium Web Light"/>
              <a:buNone/>
            </a:pPr>
            <a:r>
              <a:rPr lang="en-US" sz="1400" dirty="0">
                <a:hlinkClick r:id="rId3"/>
              </a:rPr>
              <a:t>https://www.slidescarnival.com/</a:t>
            </a:r>
            <a:endParaRPr lang="en-US" sz="1400" dirty="0"/>
          </a:p>
          <a:p>
            <a:pPr marL="0" indent="0">
              <a:buFont typeface="Titillium Web Light"/>
              <a:buNone/>
            </a:pPr>
            <a:endParaRPr lang="en-US" sz="1400" dirty="0"/>
          </a:p>
        </p:txBody>
      </p:sp>
      <p:sp>
        <p:nvSpPr>
          <p:cNvPr id="9" name="Google Shape;3899;p20">
            <a:extLst>
              <a:ext uri="{FF2B5EF4-FFF2-40B4-BE49-F238E27FC236}">
                <a16:creationId xmlns:a16="http://schemas.microsoft.com/office/drawing/2014/main" id="{CC742E28-58AD-4A2A-A512-B81C73D64C11}"/>
              </a:ext>
            </a:extLst>
          </p:cNvPr>
          <p:cNvSpPr txBox="1">
            <a:spLocks/>
          </p:cNvSpPr>
          <p:nvPr/>
        </p:nvSpPr>
        <p:spPr>
          <a:xfrm>
            <a:off x="640231" y="3050582"/>
            <a:ext cx="3242400" cy="7480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US" sz="1400" b="1" dirty="0"/>
              <a:t>Portrait of Euclid</a:t>
            </a:r>
          </a:p>
          <a:p>
            <a:pPr marL="0" indent="0">
              <a:buFont typeface="Titillium Web Light"/>
              <a:buNone/>
            </a:pPr>
            <a:r>
              <a:rPr lang="en-US" sz="1400" dirty="0"/>
              <a:t>Gordon Johnson, courtesy of </a:t>
            </a:r>
            <a:r>
              <a:rPr lang="en-US" sz="1400" dirty="0" err="1">
                <a:hlinkClick r:id="rId4"/>
              </a:rPr>
              <a:t>Pixabay</a:t>
            </a:r>
            <a:endParaRPr lang="en-US" sz="1400" dirty="0"/>
          </a:p>
        </p:txBody>
      </p:sp>
      <p:sp>
        <p:nvSpPr>
          <p:cNvPr id="10" name="Google Shape;3899;p20">
            <a:extLst>
              <a:ext uri="{FF2B5EF4-FFF2-40B4-BE49-F238E27FC236}">
                <a16:creationId xmlns:a16="http://schemas.microsoft.com/office/drawing/2014/main" id="{4EC47766-9BC1-450F-996B-3DFC01DB70D4}"/>
              </a:ext>
            </a:extLst>
          </p:cNvPr>
          <p:cNvSpPr txBox="1">
            <a:spLocks/>
          </p:cNvSpPr>
          <p:nvPr/>
        </p:nvSpPr>
        <p:spPr>
          <a:xfrm>
            <a:off x="4098850" y="1515821"/>
            <a:ext cx="3242400" cy="15141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US" sz="1400" b="1" dirty="0"/>
              <a:t>Pigpen diagram</a:t>
            </a:r>
            <a:endParaRPr lang="en-US" sz="1400" dirty="0"/>
          </a:p>
          <a:p>
            <a:pPr marL="0" indent="0">
              <a:buFont typeface="Titillium Web Light"/>
              <a:buNone/>
            </a:pPr>
            <a:r>
              <a:rPr lang="en-US" sz="1400" dirty="0" err="1"/>
              <a:t>Wrixon</a:t>
            </a:r>
            <a:r>
              <a:rPr lang="en-US" sz="1400" dirty="0"/>
              <a:t>, Fred B. (1998). Codes, Ciphers, and other Cryptic &amp; Clandestine Communication. Black Dog &amp; Leventhal Publishers, Inc. ISBN 1-57912-040-7. pp 182-183.</a:t>
            </a:r>
          </a:p>
        </p:txBody>
      </p:sp>
      <p:sp>
        <p:nvSpPr>
          <p:cNvPr id="11" name="Google Shape;3899;p20">
            <a:extLst>
              <a:ext uri="{FF2B5EF4-FFF2-40B4-BE49-F238E27FC236}">
                <a16:creationId xmlns:a16="http://schemas.microsoft.com/office/drawing/2014/main" id="{51372F74-8D04-4457-A4B0-AF685FE0A40F}"/>
              </a:ext>
            </a:extLst>
          </p:cNvPr>
          <p:cNvSpPr txBox="1">
            <a:spLocks/>
          </p:cNvSpPr>
          <p:nvPr/>
        </p:nvSpPr>
        <p:spPr>
          <a:xfrm>
            <a:off x="4098850" y="3050283"/>
            <a:ext cx="3242400" cy="9750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US" sz="1400" b="1" dirty="0"/>
              <a:t>Pigpen typeface</a:t>
            </a:r>
            <a:endParaRPr lang="en-US" sz="1400" dirty="0"/>
          </a:p>
          <a:p>
            <a:pPr marL="0" indent="0">
              <a:buFont typeface="Titillium Web Light"/>
              <a:buNone/>
            </a:pPr>
            <a:r>
              <a:rPr lang="en-US" sz="1400" dirty="0">
                <a:latin typeface="Titillium Web" panose="020B0604020202020204" charset="0"/>
                <a:hlinkClick r:id="rId5"/>
              </a:rPr>
              <a:t>https://fontmeme.com/fonts/pigpen-cipher-font/</a:t>
            </a:r>
            <a:endParaRPr lang="en-US" sz="1400" dirty="0"/>
          </a:p>
        </p:txBody>
      </p:sp>
      <p:sp>
        <p:nvSpPr>
          <p:cNvPr id="12" name="Google Shape;3899;p20">
            <a:extLst>
              <a:ext uri="{FF2B5EF4-FFF2-40B4-BE49-F238E27FC236}">
                <a16:creationId xmlns:a16="http://schemas.microsoft.com/office/drawing/2014/main" id="{9B535241-DDA8-4B03-B467-AFADB5639ED1}"/>
              </a:ext>
            </a:extLst>
          </p:cNvPr>
          <p:cNvSpPr txBox="1">
            <a:spLocks/>
          </p:cNvSpPr>
          <p:nvPr/>
        </p:nvSpPr>
        <p:spPr>
          <a:xfrm>
            <a:off x="640231" y="2302259"/>
            <a:ext cx="3242400" cy="7480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US" sz="1400" b="1" dirty="0"/>
              <a:t>Ciphertext engines</a:t>
            </a:r>
          </a:p>
          <a:p>
            <a:pPr marL="0" indent="0">
              <a:buFont typeface="Titillium Web Light"/>
              <a:buNone/>
            </a:pPr>
            <a:r>
              <a:rPr lang="en-US" sz="1400" dirty="0">
                <a:hlinkClick r:id="rId6"/>
              </a:rPr>
              <a:t>https://icyberchef.com/</a:t>
            </a:r>
            <a:endParaRPr lang="en-US" sz="1400" dirty="0"/>
          </a:p>
          <a:p>
            <a:pPr marL="0" indent="0">
              <a:buFont typeface="Titillium Web Light"/>
              <a:buNone/>
            </a:pPr>
            <a:endParaRPr lang="en-US" sz="1400" dirty="0"/>
          </a:p>
        </p:txBody>
      </p:sp>
      <p:sp>
        <p:nvSpPr>
          <p:cNvPr id="13" name="Google Shape;3899;p20">
            <a:extLst>
              <a:ext uri="{FF2B5EF4-FFF2-40B4-BE49-F238E27FC236}">
                <a16:creationId xmlns:a16="http://schemas.microsoft.com/office/drawing/2014/main" id="{AFCCE687-A060-4F5E-9568-8451D543ED6D}"/>
              </a:ext>
            </a:extLst>
          </p:cNvPr>
          <p:cNvSpPr txBox="1">
            <a:spLocks/>
          </p:cNvSpPr>
          <p:nvPr/>
        </p:nvSpPr>
        <p:spPr>
          <a:xfrm>
            <a:off x="640231" y="3798605"/>
            <a:ext cx="3242400" cy="9215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US" sz="1400" b="1" dirty="0"/>
              <a:t>Hand, scytale, AES, and Raspberry Pi images</a:t>
            </a:r>
          </a:p>
          <a:p>
            <a:pPr marL="0" indent="0">
              <a:buFont typeface="Titillium Web Light"/>
              <a:buNone/>
            </a:pPr>
            <a:r>
              <a:rPr lang="en-US" sz="1400" dirty="0">
                <a:hlinkClick r:id="rId7"/>
              </a:rPr>
              <a:t>https://commons.wikimedia.org/</a:t>
            </a:r>
            <a:endParaRPr lang="en-US" sz="1400" dirty="0"/>
          </a:p>
          <a:p>
            <a:pPr marL="0" indent="0">
              <a:buFont typeface="Titillium Web Light"/>
              <a:buNone/>
            </a:pPr>
            <a:endParaRPr lang="en-US" sz="1400" dirty="0"/>
          </a:p>
        </p:txBody>
      </p:sp>
      <p:sp>
        <p:nvSpPr>
          <p:cNvPr id="14" name="Google Shape;3899;p20">
            <a:extLst>
              <a:ext uri="{FF2B5EF4-FFF2-40B4-BE49-F238E27FC236}">
                <a16:creationId xmlns:a16="http://schemas.microsoft.com/office/drawing/2014/main" id="{DDF28D78-588C-4BC5-AC88-436DA063732B}"/>
              </a:ext>
            </a:extLst>
          </p:cNvPr>
          <p:cNvSpPr txBox="1">
            <a:spLocks/>
          </p:cNvSpPr>
          <p:nvPr/>
        </p:nvSpPr>
        <p:spPr>
          <a:xfrm>
            <a:off x="4098850" y="4025343"/>
            <a:ext cx="3242400" cy="4129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US" sz="1400" b="1" dirty="0"/>
              <a:t>License:</a:t>
            </a:r>
            <a:r>
              <a:rPr lang="en-US" sz="1400" dirty="0"/>
              <a:t> </a:t>
            </a:r>
            <a:r>
              <a:rPr lang="en-US" sz="1400" dirty="0">
                <a:hlinkClick r:id="rId8"/>
              </a:rPr>
              <a:t>CC BY-SA 3.0</a:t>
            </a:r>
            <a:endParaRPr lang="en-US" sz="1400" dirty="0"/>
          </a:p>
        </p:txBody>
      </p:sp>
      <p:sp>
        <p:nvSpPr>
          <p:cNvPr id="15" name="Google Shape;3899;p20">
            <a:extLst>
              <a:ext uri="{FF2B5EF4-FFF2-40B4-BE49-F238E27FC236}">
                <a16:creationId xmlns:a16="http://schemas.microsoft.com/office/drawing/2014/main" id="{DE9796C9-8BC6-4FD8-9B18-035AEDF1B0F8}"/>
              </a:ext>
            </a:extLst>
          </p:cNvPr>
          <p:cNvSpPr txBox="1">
            <a:spLocks/>
          </p:cNvSpPr>
          <p:nvPr/>
        </p:nvSpPr>
        <p:spPr>
          <a:xfrm>
            <a:off x="640230" y="859905"/>
            <a:ext cx="6894777" cy="635611"/>
          </a:xfrm>
          <a:prstGeom prst="rect">
            <a:avLst/>
          </a:prstGeom>
          <a:noFill/>
          <a:ln>
            <a:solidFill>
              <a:schemeClr val="accent2">
                <a:lumMod val="75000"/>
              </a:schemeClr>
            </a:solidFill>
            <a:prstDash val="solid"/>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0" indent="0" algn="ctr">
              <a:buFont typeface="Titillium Web Light"/>
              <a:buNone/>
            </a:pPr>
            <a:r>
              <a:rPr lang="en-US" sz="1400" b="1" dirty="0"/>
              <a:t>Tip-of-the-hat to BYU-I’s </a:t>
            </a:r>
            <a:r>
              <a:rPr lang="en-US" sz="1400" b="1" dirty="0" err="1"/>
              <a:t>CyberSecurity</a:t>
            </a:r>
            <a:r>
              <a:rPr lang="en-US" sz="1400" b="1" dirty="0"/>
              <a:t> Association (official student society):</a:t>
            </a:r>
            <a:r>
              <a:rPr lang="en-US" sz="1400" dirty="0">
                <a:hlinkClick r:id="rId3"/>
              </a:rPr>
              <a:t> </a:t>
            </a:r>
            <a:r>
              <a:rPr lang="en-US" sz="1400" dirty="0">
                <a:hlinkClick r:id="rId9"/>
              </a:rPr>
              <a:t>https://byuicsa.org/</a:t>
            </a:r>
            <a:endParaRPr lang="en-US" sz="1400" dirty="0"/>
          </a:p>
          <a:p>
            <a:pPr marL="0" indent="0">
              <a:buFont typeface="Titillium Web Light"/>
              <a:buNone/>
            </a:pPr>
            <a:endParaRPr lang="en-US" sz="1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762000" y="696424"/>
            <a:ext cx="5396700" cy="1875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400" dirty="0">
                <a:latin typeface="Titillium Web Light" panose="020B0604020202020204" charset="0"/>
              </a:rPr>
              <a:t>CRYPTOGRAPHY: WHY and HOW?</a:t>
            </a:r>
            <a:endParaRPr sz="5400" dirty="0">
              <a:latin typeface="Titillium Web Light" panose="020B0604020202020204" charset="0"/>
            </a:endParaRPr>
          </a:p>
        </p:txBody>
      </p:sp>
      <p:sp>
        <p:nvSpPr>
          <p:cNvPr id="3" name="Subtitle 2">
            <a:extLst>
              <a:ext uri="{FF2B5EF4-FFF2-40B4-BE49-F238E27FC236}">
                <a16:creationId xmlns:a16="http://schemas.microsoft.com/office/drawing/2014/main" id="{9CFDDCFA-B009-4FA1-A3D4-5D4BF924884F}"/>
              </a:ext>
            </a:extLst>
          </p:cNvPr>
          <p:cNvSpPr txBox="1">
            <a:spLocks/>
          </p:cNvSpPr>
          <p:nvPr/>
        </p:nvSpPr>
        <p:spPr>
          <a:xfrm>
            <a:off x="762000" y="3251458"/>
            <a:ext cx="5268900" cy="78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solidFill>
                  <a:schemeClr val="accent2">
                    <a:lumMod val="60000"/>
                    <a:lumOff val="40000"/>
                  </a:schemeClr>
                </a:solidFill>
                <a:latin typeface="Titillium Web Light" panose="020B0604020202020204" charset="0"/>
              </a:rPr>
              <a:t>Computer Information Technology</a:t>
            </a:r>
          </a:p>
        </p:txBody>
      </p:sp>
      <p:sp>
        <p:nvSpPr>
          <p:cNvPr id="4" name="Title 1">
            <a:extLst>
              <a:ext uri="{FF2B5EF4-FFF2-40B4-BE49-F238E27FC236}">
                <a16:creationId xmlns:a16="http://schemas.microsoft.com/office/drawing/2014/main" id="{52F3821F-98B1-4236-A61B-E99308F80339}"/>
              </a:ext>
            </a:extLst>
          </p:cNvPr>
          <p:cNvSpPr txBox="1">
            <a:spLocks/>
          </p:cNvSpPr>
          <p:nvPr/>
        </p:nvSpPr>
        <p:spPr>
          <a:xfrm>
            <a:off x="762000" y="2698416"/>
            <a:ext cx="5268900" cy="514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9pPr>
          </a:lstStyle>
          <a:p>
            <a:r>
              <a:rPr lang="en-US" sz="2400" dirty="0">
                <a:latin typeface="Titillium Web Light" panose="020B0604020202020204" charset="0"/>
              </a:rPr>
              <a:t>Carl Gibbons</a:t>
            </a:r>
          </a:p>
        </p:txBody>
      </p:sp>
      <p:sp>
        <p:nvSpPr>
          <p:cNvPr id="5" name="Subtitle 2">
            <a:extLst>
              <a:ext uri="{FF2B5EF4-FFF2-40B4-BE49-F238E27FC236}">
                <a16:creationId xmlns:a16="http://schemas.microsoft.com/office/drawing/2014/main" id="{A8F3DBD2-CABC-42BB-AA49-A9CA2F920D84}"/>
              </a:ext>
            </a:extLst>
          </p:cNvPr>
          <p:cNvSpPr txBox="1">
            <a:spLocks/>
          </p:cNvSpPr>
          <p:nvPr/>
        </p:nvSpPr>
        <p:spPr>
          <a:xfrm>
            <a:off x="762000" y="4074769"/>
            <a:ext cx="5268900" cy="51453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solidFill>
                  <a:schemeClr val="accent6">
                    <a:lumMod val="50000"/>
                    <a:lumOff val="50000"/>
                  </a:schemeClr>
                </a:solidFill>
                <a:latin typeface="Titillium Web Light" panose="020B0604020202020204" charset="0"/>
                <a:hlinkClick r:id="rId3">
                  <a:extLst>
                    <a:ext uri="{A12FA001-AC4F-418D-AE19-62706E023703}">
                      <ahyp:hlinkClr xmlns:ahyp="http://schemas.microsoft.com/office/drawing/2018/hyperlinkcolor" val="tx"/>
                    </a:ext>
                  </a:extLst>
                </a:hlinkClick>
              </a:rPr>
              <a:t>https://byui-cit.github.io/gibbonsc/</a:t>
            </a:r>
            <a:endParaRPr lang="en-US" sz="2400" dirty="0">
              <a:solidFill>
                <a:schemeClr val="accent6">
                  <a:lumMod val="50000"/>
                  <a:lumOff val="50000"/>
                </a:schemeClr>
              </a:solidFill>
              <a:latin typeface="Titillium Web Light" panose="020B0604020202020204" charset="0"/>
            </a:endParaRPr>
          </a:p>
        </p:txBody>
      </p:sp>
    </p:spTree>
    <p:extLst>
      <p:ext uri="{BB962C8B-B14F-4D97-AF65-F5344CB8AC3E}">
        <p14:creationId xmlns:p14="http://schemas.microsoft.com/office/powerpoint/2010/main" val="26415291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4808"/>
        <p:cNvGrpSpPr/>
        <p:nvPr/>
      </p:nvGrpSpPr>
      <p:grpSpPr>
        <a:xfrm>
          <a:off x="0" y="0"/>
          <a:ext cx="0" cy="0"/>
          <a:chOff x="0" y="0"/>
          <a:chExt cx="0" cy="0"/>
        </a:xfrm>
      </p:grpSpPr>
      <p:pic>
        <p:nvPicPr>
          <p:cNvPr id="4809" name="Google Shape;4809;p42">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4810" name="Google Shape;4810;p42"/>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4811" name="Google Shape;4811;p42"/>
          <p:cNvGrpSpPr/>
          <p:nvPr/>
        </p:nvGrpSpPr>
        <p:grpSpPr>
          <a:xfrm>
            <a:off x="690575" y="3290132"/>
            <a:ext cx="7762851" cy="892418"/>
            <a:chOff x="801125" y="3213932"/>
            <a:chExt cx="7762851" cy="892418"/>
          </a:xfrm>
        </p:grpSpPr>
        <p:grpSp>
          <p:nvGrpSpPr>
            <p:cNvPr id="4812" name="Google Shape;4812;p42"/>
            <p:cNvGrpSpPr/>
            <p:nvPr/>
          </p:nvGrpSpPr>
          <p:grpSpPr>
            <a:xfrm>
              <a:off x="4845759" y="3213932"/>
              <a:ext cx="1695900" cy="892418"/>
              <a:chOff x="4845759" y="3213932"/>
              <a:chExt cx="1695900" cy="892418"/>
            </a:xfrm>
          </p:grpSpPr>
          <p:sp>
            <p:nvSpPr>
              <p:cNvPr id="4813" name="Google Shape;4813;p42"/>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4814" name="Google Shape;4814;p42"/>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4815" name="Google Shape;4815;p42"/>
            <p:cNvGrpSpPr/>
            <p:nvPr/>
          </p:nvGrpSpPr>
          <p:grpSpPr>
            <a:xfrm>
              <a:off x="2823442" y="3214222"/>
              <a:ext cx="1695900" cy="892128"/>
              <a:chOff x="2823442" y="3214222"/>
              <a:chExt cx="1695900" cy="892128"/>
            </a:xfrm>
          </p:grpSpPr>
          <p:sp>
            <p:nvSpPr>
              <p:cNvPr id="4816" name="Google Shape;4816;p42"/>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4817" name="Google Shape;4817;p42"/>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4818" name="Google Shape;4818;p42"/>
            <p:cNvGrpSpPr/>
            <p:nvPr/>
          </p:nvGrpSpPr>
          <p:grpSpPr>
            <a:xfrm>
              <a:off x="6868076" y="3213932"/>
              <a:ext cx="1695900" cy="892418"/>
              <a:chOff x="6868076" y="3213932"/>
              <a:chExt cx="1695900" cy="892418"/>
            </a:xfrm>
          </p:grpSpPr>
          <p:sp>
            <p:nvSpPr>
              <p:cNvPr id="4819" name="Google Shape;4819;p42"/>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4820" name="Google Shape;4820;p42"/>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4821" name="Google Shape;4821;p42"/>
            <p:cNvGrpSpPr/>
            <p:nvPr/>
          </p:nvGrpSpPr>
          <p:grpSpPr>
            <a:xfrm>
              <a:off x="801125" y="3214206"/>
              <a:ext cx="1695900" cy="892144"/>
              <a:chOff x="801125" y="3214206"/>
              <a:chExt cx="1695900" cy="892144"/>
            </a:xfrm>
          </p:grpSpPr>
          <p:sp>
            <p:nvSpPr>
              <p:cNvPr id="4822" name="Google Shape;4822;p42"/>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4823" name="Google Shape;4823;p42"/>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
        <p:nvSpPr>
          <p:cNvPr id="4824" name="Google Shape;4824;p4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tillium Web Light" panose="020B0604020202020204" charset="0"/>
              </a:rPr>
              <a:t>Cybersecurity Model</a:t>
            </a:r>
            <a:endParaRPr dirty="0">
              <a:latin typeface="Titillium Web Light" panose="020B0604020202020204" charset="0"/>
            </a:endParaRPr>
          </a:p>
        </p:txBody>
      </p:sp>
      <p:sp>
        <p:nvSpPr>
          <p:cNvPr id="3871" name="Google Shape;3871;p18"/>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t>Confidentiality         </a:t>
            </a:r>
            <a:r>
              <a:rPr lang="en-US" i="1" dirty="0">
                <a:solidFill>
                  <a:schemeClr val="accent4">
                    <a:lumMod val="40000"/>
                    <a:lumOff val="60000"/>
                  </a:schemeClr>
                </a:solidFill>
              </a:rPr>
              <a:t>read		</a:t>
            </a:r>
            <a:r>
              <a:rPr lang="en-US" dirty="0">
                <a:solidFill>
                  <a:schemeClr val="accent5">
                    <a:lumMod val="75000"/>
                    <a:lumOff val="25000"/>
                  </a:schemeClr>
                </a:solidFill>
              </a:rPr>
              <a:t>(privacy)</a:t>
            </a:r>
            <a:endParaRPr dirty="0">
              <a:solidFill>
                <a:schemeClr val="accent5">
                  <a:lumMod val="75000"/>
                  <a:lumOff val="25000"/>
                </a:schemeClr>
              </a:solidFill>
            </a:endParaRPr>
          </a:p>
          <a:p>
            <a:pPr marL="457200" lvl="0" indent="-381000" algn="l" rtl="0">
              <a:spcBef>
                <a:spcPts val="0"/>
              </a:spcBef>
              <a:spcAft>
                <a:spcPts val="0"/>
              </a:spcAft>
              <a:buSzPts val="2400"/>
              <a:buChar char="▪"/>
            </a:pPr>
            <a:r>
              <a:rPr lang="en" dirty="0"/>
              <a:t>Integrity                     </a:t>
            </a:r>
            <a:r>
              <a:rPr lang="en" i="1" dirty="0">
                <a:solidFill>
                  <a:schemeClr val="accent4">
                    <a:lumMod val="40000"/>
                    <a:lumOff val="60000"/>
                  </a:schemeClr>
                </a:solidFill>
              </a:rPr>
              <a:t>write		</a:t>
            </a:r>
            <a:r>
              <a:rPr lang="en" dirty="0">
                <a:solidFill>
                  <a:schemeClr val="accent5">
                    <a:lumMod val="75000"/>
                    <a:lumOff val="25000"/>
                  </a:schemeClr>
                </a:solidFill>
              </a:rPr>
              <a:t>(reliability)</a:t>
            </a:r>
            <a:endParaRPr dirty="0">
              <a:solidFill>
                <a:schemeClr val="accent5">
                  <a:lumMod val="75000"/>
                  <a:lumOff val="25000"/>
                </a:schemeClr>
              </a:solidFill>
            </a:endParaRPr>
          </a:p>
          <a:p>
            <a:pPr marL="457200" lvl="0" indent="-381000" algn="l" rtl="0">
              <a:spcBef>
                <a:spcPts val="0"/>
              </a:spcBef>
              <a:spcAft>
                <a:spcPts val="0"/>
              </a:spcAft>
              <a:buSzPts val="2400"/>
              <a:buChar char="▪"/>
            </a:pPr>
            <a:r>
              <a:rPr lang="en-US" dirty="0"/>
              <a:t>Availability                 </a:t>
            </a:r>
            <a:r>
              <a:rPr lang="en-US" i="1" dirty="0">
                <a:solidFill>
                  <a:schemeClr val="accent4">
                    <a:lumMod val="40000"/>
                    <a:lumOff val="60000"/>
                  </a:schemeClr>
                </a:solidFill>
              </a:rPr>
              <a:t>use</a:t>
            </a:r>
            <a:endParaRPr i="1" dirty="0">
              <a:solidFill>
                <a:schemeClr val="accent4">
                  <a:lumMod val="40000"/>
                  <a:lumOff val="60000"/>
                </a:schemeClr>
              </a:solidFill>
            </a:endParaRPr>
          </a:p>
          <a:p>
            <a:pPr marL="0" lvl="0" indent="0" algn="l" rtl="0">
              <a:spcBef>
                <a:spcPts val="600"/>
              </a:spcBef>
              <a:spcAft>
                <a:spcPts val="0"/>
              </a:spcAft>
              <a:buNone/>
            </a:pPr>
            <a:endParaRPr lang="en" dirty="0"/>
          </a:p>
          <a:p>
            <a:pPr marL="0" lvl="0" indent="0" algn="l" rtl="0">
              <a:spcBef>
                <a:spcPts val="600"/>
              </a:spcBef>
              <a:spcAft>
                <a:spcPts val="0"/>
              </a:spcAft>
              <a:buNone/>
            </a:pPr>
            <a:r>
              <a:rPr lang="en" dirty="0"/>
              <a:t>Each of these principles depends on </a:t>
            </a:r>
            <a:r>
              <a:rPr lang="en" dirty="0">
                <a:highlight>
                  <a:srgbClr val="D3EBD5"/>
                </a:highlight>
              </a:rPr>
              <a:t>Authorization</a:t>
            </a:r>
            <a:r>
              <a:rPr lang="en" dirty="0"/>
              <a:t>. </a:t>
            </a:r>
            <a:endParaRPr dirty="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277622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tillium Web Light" panose="020B0604020202020204" charset="0"/>
              </a:rPr>
              <a:t>Other uses for cryptography</a:t>
            </a:r>
            <a:endParaRPr dirty="0">
              <a:latin typeface="Titillium Web Light" panose="020B0604020202020204" charset="0"/>
            </a:endParaRPr>
          </a:p>
        </p:txBody>
      </p:sp>
      <p:sp>
        <p:nvSpPr>
          <p:cNvPr id="3871" name="Google Shape;3871;p18"/>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t>Authentication</a:t>
            </a:r>
            <a:endParaRPr i="1" dirty="0">
              <a:solidFill>
                <a:schemeClr val="accent4">
                  <a:lumMod val="40000"/>
                  <a:lumOff val="60000"/>
                </a:schemeClr>
              </a:solidFill>
            </a:endParaRPr>
          </a:p>
          <a:p>
            <a:pPr marL="457200" lvl="0" indent="-381000" algn="l" rtl="0">
              <a:spcBef>
                <a:spcPts val="0"/>
              </a:spcBef>
              <a:spcAft>
                <a:spcPts val="0"/>
              </a:spcAft>
              <a:buSzPts val="2400"/>
              <a:buChar char="▪"/>
            </a:pPr>
            <a:r>
              <a:rPr lang="en" dirty="0">
                <a:solidFill>
                  <a:schemeClr val="tx1"/>
                </a:solidFill>
              </a:rPr>
              <a:t>Nonrepudiation</a:t>
            </a:r>
          </a:p>
          <a:p>
            <a:pPr marL="457200" lvl="0" indent="-381000" algn="l" rtl="0">
              <a:spcBef>
                <a:spcPts val="0"/>
              </a:spcBef>
              <a:spcAft>
                <a:spcPts val="0"/>
              </a:spcAft>
              <a:buSzPts val="2400"/>
              <a:buChar char="▪"/>
            </a:pPr>
            <a:r>
              <a:rPr lang="en" dirty="0">
                <a:solidFill>
                  <a:schemeClr val="tx1"/>
                </a:solidFill>
              </a:rPr>
              <a:t>Obfuscation</a:t>
            </a:r>
          </a:p>
          <a:p>
            <a:pPr marL="457200" lvl="0" indent="-381000" algn="l" rtl="0">
              <a:spcBef>
                <a:spcPts val="0"/>
              </a:spcBef>
              <a:spcAft>
                <a:spcPts val="0"/>
              </a:spcAft>
              <a:buSzPts val="2400"/>
              <a:buChar char="▪"/>
            </a:pPr>
            <a:r>
              <a:rPr lang="en" dirty="0">
                <a:solidFill>
                  <a:schemeClr val="tx1"/>
                </a:solidFill>
              </a:rPr>
              <a:t>Digital Signatures</a:t>
            </a:r>
          </a:p>
          <a:p>
            <a:pPr marL="457200" lvl="0" indent="-381000" algn="l" rtl="0">
              <a:spcBef>
                <a:spcPts val="0"/>
              </a:spcBef>
              <a:spcAft>
                <a:spcPts val="0"/>
              </a:spcAft>
              <a:buSzPts val="2400"/>
              <a:buChar char="▪"/>
            </a:pPr>
            <a:r>
              <a:rPr lang="en" dirty="0">
                <a:solidFill>
                  <a:schemeClr val="tx1"/>
                </a:solidFill>
              </a:rPr>
              <a:t>Third-party trust</a:t>
            </a:r>
            <a:endParaRPr dirty="0">
              <a:solidFill>
                <a:schemeClr val="accent4">
                  <a:lumMod val="40000"/>
                  <a:lumOff val="60000"/>
                </a:schemeClr>
              </a:solidFill>
            </a:endParaRPr>
          </a:p>
          <a:p>
            <a:pPr marL="0" lvl="0" indent="0" algn="l" rtl="0">
              <a:spcBef>
                <a:spcPts val="600"/>
              </a:spcBef>
              <a:spcAft>
                <a:spcPts val="0"/>
              </a:spcAft>
              <a:buNone/>
            </a:pPr>
            <a:endParaRPr lang="en" dirty="0"/>
          </a:p>
          <a:p>
            <a:pPr marL="0" lvl="0" indent="0" algn="l" rtl="0">
              <a:spcBef>
                <a:spcPts val="600"/>
              </a:spcBef>
              <a:spcAft>
                <a:spcPts val="0"/>
              </a:spcAft>
              <a:buNone/>
            </a:pPr>
            <a:endParaRPr dirty="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128344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685800" y="2878750"/>
            <a:ext cx="5552268"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tillium Web Light" panose="020B0604020202020204" charset="0"/>
              </a:rPr>
              <a:t>2.</a:t>
            </a:r>
            <a:endParaRPr dirty="0">
              <a:latin typeface="Titillium Web Light" panose="020B0604020202020204" charset="0"/>
            </a:endParaRPr>
          </a:p>
          <a:p>
            <a:pPr marL="0" lvl="0" indent="0" algn="l" rtl="0">
              <a:spcBef>
                <a:spcPts val="0"/>
              </a:spcBef>
              <a:spcAft>
                <a:spcPts val="0"/>
              </a:spcAft>
              <a:buNone/>
            </a:pPr>
            <a:r>
              <a:rPr lang="en" dirty="0">
                <a:latin typeface="Titillium Web Light" panose="020B0604020202020204" charset="0"/>
              </a:rPr>
              <a:t>HOW DOES CRYPTOGRAPHY SOLVE PROBLEMS?</a:t>
            </a:r>
            <a:endParaRPr dirty="0">
              <a:latin typeface="Titillium Web Light" panose="020B0604020202020204" charset="0"/>
            </a:endParaRPr>
          </a:p>
        </p:txBody>
      </p:sp>
      <p:sp>
        <p:nvSpPr>
          <p:cNvPr id="3859" name="Google Shape;3859;p16"/>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  ··-  ··</a:t>
            </a:r>
            <a:endParaRPr dirty="0"/>
          </a:p>
        </p:txBody>
      </p:sp>
      <p:sp>
        <p:nvSpPr>
          <p:cNvPr id="4" name="Google Shape;3858;p16">
            <a:extLst>
              <a:ext uri="{FF2B5EF4-FFF2-40B4-BE49-F238E27FC236}">
                <a16:creationId xmlns:a16="http://schemas.microsoft.com/office/drawing/2014/main" id="{97FEF397-DC16-46C8-87D5-EBD10918BD00}"/>
              </a:ext>
            </a:extLst>
          </p:cNvPr>
          <p:cNvSpPr txBox="1">
            <a:spLocks/>
          </p:cNvSpPr>
          <p:nvPr/>
        </p:nvSpPr>
        <p:spPr>
          <a:xfrm>
            <a:off x="4572000" y="375645"/>
            <a:ext cx="1804987"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9pPr>
          </a:lstStyle>
          <a:p>
            <a:r>
              <a:rPr lang="en-US" b="1" i="1" dirty="0">
                <a:solidFill>
                  <a:schemeClr val="tx2">
                    <a:lumMod val="90000"/>
                  </a:schemeClr>
                </a:solidFill>
                <a:latin typeface="Titillium Web Light" panose="020B0604020202020204" charset="0"/>
              </a:rPr>
              <a:t>HOW?</a:t>
            </a:r>
          </a:p>
        </p:txBody>
      </p:sp>
    </p:spTree>
    <p:extLst>
      <p:ext uri="{BB962C8B-B14F-4D97-AF65-F5344CB8AC3E}">
        <p14:creationId xmlns:p14="http://schemas.microsoft.com/office/powerpoint/2010/main" val="3608580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7" name="Google Shape;3897;p20"/>
          <p:cNvSpPr txBox="1">
            <a:spLocks noGrp="1"/>
          </p:cNvSpPr>
          <p:nvPr>
            <p:ph type="body" idx="1"/>
          </p:nvPr>
        </p:nvSpPr>
        <p:spPr>
          <a:xfrm>
            <a:off x="4237000" y="1596775"/>
            <a:ext cx="3242400" cy="3087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Privacy (Confidentiality)</a:t>
            </a:r>
            <a:endParaRPr b="1" dirty="0"/>
          </a:p>
          <a:p>
            <a:pPr marL="0" lvl="0" indent="0" algn="l" rtl="0">
              <a:spcBef>
                <a:spcPts val="600"/>
              </a:spcBef>
              <a:spcAft>
                <a:spcPts val="0"/>
              </a:spcAft>
              <a:buNone/>
            </a:pPr>
            <a:r>
              <a:rPr lang="en" dirty="0"/>
              <a:t>Authorized sender and receivers view useful or understandable information.</a:t>
            </a:r>
          </a:p>
          <a:p>
            <a:pPr marL="0" lvl="0" indent="0" algn="l" rtl="0">
              <a:spcBef>
                <a:spcPts val="600"/>
              </a:spcBef>
              <a:spcAft>
                <a:spcPts val="0"/>
              </a:spcAft>
              <a:buNone/>
            </a:pPr>
            <a:r>
              <a:rPr lang="en" dirty="0"/>
              <a:t>Unauthorized receivers only see nonsense or gibberish.</a:t>
            </a:r>
            <a:endParaRPr dirty="0"/>
          </a:p>
        </p:txBody>
      </p:sp>
      <p:sp>
        <p:nvSpPr>
          <p:cNvPr id="3898" name="Google Shape;3898;p20"/>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tillium Web" panose="020B0604020202020204" charset="0"/>
              </a:rPr>
              <a:t>Data at rest / data in transit</a:t>
            </a:r>
            <a:endParaRPr dirty="0">
              <a:latin typeface="Titillium Web" panose="020B0604020202020204" charset="0"/>
            </a:endParaRPr>
          </a:p>
        </p:txBody>
      </p:sp>
      <p:sp>
        <p:nvSpPr>
          <p:cNvPr id="3899" name="Google Shape;3899;p20"/>
          <p:cNvSpPr txBox="1">
            <a:spLocks noGrp="1"/>
          </p:cNvSpPr>
          <p:nvPr>
            <p:ph type="body" idx="2"/>
          </p:nvPr>
        </p:nvSpPr>
        <p:spPr>
          <a:xfrm>
            <a:off x="718300" y="1633201"/>
            <a:ext cx="3242400" cy="3087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Encrypt:</a:t>
            </a:r>
            <a:endParaRPr b="1" dirty="0"/>
          </a:p>
          <a:p>
            <a:pPr marL="0" lvl="0" indent="0" algn="l" rtl="0">
              <a:spcBef>
                <a:spcPts val="600"/>
              </a:spcBef>
              <a:spcAft>
                <a:spcPts val="0"/>
              </a:spcAft>
              <a:buNone/>
            </a:pPr>
            <a:r>
              <a:rPr lang="en-US" dirty="0"/>
              <a:t>T</a:t>
            </a:r>
            <a:r>
              <a:rPr lang="en" dirty="0"/>
              <a:t>ransform plaintext into ciphertext</a:t>
            </a:r>
          </a:p>
          <a:p>
            <a:pPr marL="0" lvl="0" indent="0" algn="l" rtl="0">
              <a:spcBef>
                <a:spcPts val="600"/>
              </a:spcBef>
              <a:spcAft>
                <a:spcPts val="0"/>
              </a:spcAft>
              <a:buNone/>
            </a:pPr>
            <a:r>
              <a:rPr lang="en" b="1" dirty="0"/>
              <a:t>Decrypt:</a:t>
            </a:r>
            <a:endParaRPr lang="en" dirty="0"/>
          </a:p>
          <a:p>
            <a:pPr marL="0" lvl="0" indent="0" algn="l" rtl="0">
              <a:spcBef>
                <a:spcPts val="600"/>
              </a:spcBef>
              <a:spcAft>
                <a:spcPts val="0"/>
              </a:spcAft>
              <a:buNone/>
            </a:pPr>
            <a:r>
              <a:rPr lang="en" dirty="0"/>
              <a:t>Transform ciphertext back into plaintext</a:t>
            </a:r>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417957919"/>
      </p:ext>
    </p:extLst>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8704</TotalTime>
  <Words>5577</Words>
  <Application>Microsoft Office PowerPoint</Application>
  <PresentationFormat>On-screen Show (16:9)</PresentationFormat>
  <Paragraphs>648</Paragraphs>
  <Slides>55</Slides>
  <Notes>55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Dosis ExtraLight</vt:lpstr>
      <vt:lpstr>Arial</vt:lpstr>
      <vt:lpstr>Lucida Console</vt:lpstr>
      <vt:lpstr>Titillium Web Light</vt:lpstr>
      <vt:lpstr>Dosis</vt:lpstr>
      <vt:lpstr>Montserrat</vt:lpstr>
      <vt:lpstr>MS Shell Dlg 2</vt:lpstr>
      <vt:lpstr>Pigpen Cipher</vt:lpstr>
      <vt:lpstr>Titillium Web</vt:lpstr>
      <vt:lpstr>Mowbray template</vt:lpstr>
      <vt:lpstr>CRYPTOGRAPHY: WHY and HOW?</vt:lpstr>
      <vt:lpstr>1. CRYPTOGRAPHY SOLVES WHAT PROBLEMS?</vt:lpstr>
      <vt:lpstr>PowerPoint Presentation</vt:lpstr>
      <vt:lpstr>PowerPoint Presentation</vt:lpstr>
      <vt:lpstr>Cybersecurity Model</vt:lpstr>
      <vt:lpstr>Cybersecurity Model</vt:lpstr>
      <vt:lpstr>Other uses for cryptography</vt:lpstr>
      <vt:lpstr>2. HOW DOES CRYPTOGRAPHY SOLVE PROBLEMS?</vt:lpstr>
      <vt:lpstr>Data at rest / data in transit</vt:lpstr>
      <vt:lpstr>Data at rest / data in transit</vt:lpstr>
      <vt:lpstr>Trust architecture</vt:lpstr>
      <vt:lpstr>3. HOW DO ENCRYPTION, DECRYPTION, and HASHES HAPPEN?</vt:lpstr>
      <vt:lpstr>STANDARD ENCODING</vt:lpstr>
      <vt:lpstr>Decimal</vt:lpstr>
      <vt:lpstr>Hexadecimal</vt:lpstr>
      <vt:lpstr>Hexadecimal</vt:lpstr>
      <vt:lpstr>ASCII/Unicode</vt:lpstr>
      <vt:lpstr>Plaintext → Cleartext → Plaintext</vt:lpstr>
      <vt:lpstr>SYMMETRIC ENCRYPTION</vt:lpstr>
      <vt:lpstr>SUBSTITUTION</vt:lpstr>
      <vt:lpstr>Plaintext → Ciphertext → Plaintext</vt:lpstr>
      <vt:lpstr>Plaintext → Ciphertext → Plaintext</vt:lpstr>
      <vt:lpstr>Plaintext → Ciphertext → Plaintext</vt:lpstr>
      <vt:lpstr>Plaintext → Ciphertext → Plaintext</vt:lpstr>
      <vt:lpstr>Binary substitution with Exclusive-Or (XOR)</vt:lpstr>
      <vt:lpstr>Binary substitution with Exclusive-Or (XOR)</vt:lpstr>
      <vt:lpstr>Binary substitution with Exclusive-Or (XOR)</vt:lpstr>
      <vt:lpstr>PERMUTATION</vt:lpstr>
      <vt:lpstr>Plaintext → Ciphertext → Plaintext</vt:lpstr>
      <vt:lpstr>Plaintext → Ciphertext → Plaintext</vt:lpstr>
      <vt:lpstr>Plaintext → Ciphertext → Plaintext</vt:lpstr>
      <vt:lpstr>Plaintext → Ciphertext → Plaintext</vt:lpstr>
      <vt:lpstr>COMBINED SUBSTITUTION/ PERMUTATION</vt:lpstr>
      <vt:lpstr>Plaintext → Ciphertext</vt:lpstr>
      <vt:lpstr>Plaintext → Ciphertext</vt:lpstr>
      <vt:lpstr>ASYMMETRIC ENCRYPTION</vt:lpstr>
      <vt:lpstr>Plaintext → Ciphertext → Plaintext</vt:lpstr>
      <vt:lpstr>Plaintext → Ciphertext → Plaintext</vt:lpstr>
      <vt:lpstr>Other asymmetric algorithms</vt:lpstr>
      <vt:lpstr>Other asymmetric algorithms</vt:lpstr>
      <vt:lpstr>Asymmetric vs Symmetric</vt:lpstr>
      <vt:lpstr>(one-way trapdoor  functions)</vt:lpstr>
      <vt:lpstr>Plaintext → Hash</vt:lpstr>
      <vt:lpstr>Plaintext → Hash</vt:lpstr>
      <vt:lpstr>Plaintext → Hash</vt:lpstr>
      <vt:lpstr>Plaintext → Hash</vt:lpstr>
      <vt:lpstr>  SYMMETRIC,  ASYMMETRIC, HASHES</vt:lpstr>
      <vt:lpstr>PowerPoint Presentation</vt:lpstr>
      <vt:lpstr>PowerPoint Presentation</vt:lpstr>
      <vt:lpstr>4. HOW DOES CRYPTOGRAPHY AFFECT OUR LIVES?</vt:lpstr>
      <vt:lpstr>Cryptograpy</vt:lpstr>
      <vt:lpstr>DISCUSSION</vt:lpstr>
      <vt:lpstr>CREDITS, CITATIONS, LICENSE</vt:lpstr>
      <vt:lpstr>CRYPTOGRAPHY: WHY and HOW?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Gibbons, Carl</dc:creator>
  <cp:lastModifiedBy>Carl Gibbons</cp:lastModifiedBy>
  <cp:revision>136</cp:revision>
  <dcterms:modified xsi:type="dcterms:W3CDTF">2021-04-28T21:37:39Z</dcterms:modified>
</cp:coreProperties>
</file>