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70" r:id="rId4"/>
    <p:sldId id="260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6ABF6-BAED-4B26-97DB-20A1E8B7A1A4}" v="2" dt="2023-11-21T05:49:3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rd.google.com/chat" TargetMode="External"/><Relationship Id="rId3" Type="http://schemas.openxmlformats.org/officeDocument/2006/relationships/hyperlink" Target="https://byui.instructure.com/" TargetMode="External"/><Relationship Id="rId7" Type="http://schemas.openxmlformats.org/officeDocument/2006/relationships/hyperlink" Target="https://chat.openai.com/" TargetMode="External"/><Relationship Id="rId2" Type="http://schemas.openxmlformats.org/officeDocument/2006/relationships/hyperlink" Target="https://learning.oreilly.com/library/view/powershell-automation-and/9781800566378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bing.com/" TargetMode="External"/><Relationship Id="rId5" Type="http://schemas.openxmlformats.org/officeDocument/2006/relationships/hyperlink" Target="https://www.google.com/advanced_search" TargetMode="External"/><Relationship Id="rId10" Type="http://schemas.openxmlformats.org/officeDocument/2006/relationships/hyperlink" Target="https://www.forefront.ai/" TargetMode="External"/><Relationship Id="rId4" Type="http://schemas.openxmlformats.org/officeDocument/2006/relationships/hyperlink" Target="https://duckduckgo.com/" TargetMode="External"/><Relationship Id="rId9" Type="http://schemas.openxmlformats.org/officeDocument/2006/relationships/hyperlink" Target="https://claude.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1.1</a:t>
            </a:r>
            <a:r>
              <a:rPr lang="en-US"/>
              <a:t>: Intro</a:t>
            </a:r>
            <a:endParaRPr lang="en-US" dirty="0"/>
          </a:p>
          <a:p>
            <a:r>
              <a:rPr lang="en-US" dirty="0"/>
              <a:t>1.2: Collect and ready your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8392" y="1054728"/>
            <a:ext cx="96552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Demonstrate the unique features of shell-based scripting languages.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robust scripts and script libraries to automate typical system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shell as an interactive system management, configuration and manipulation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Increase system management and usage efficiency by appropriate application of scripting concepts.</a:t>
            </a:r>
          </a:p>
          <a:p>
            <a:endParaRPr lang="en-US" sz="2000" dirty="0"/>
          </a:p>
          <a:p>
            <a:r>
              <a:rPr lang="en-US" sz="2000" dirty="0"/>
              <a:t>Furthermore, to accomplish each of these, this course will focus on skills, expertise, and experiences relevant to professionals in cybersecurity and related careers.</a:t>
            </a:r>
          </a:p>
          <a:p>
            <a:endParaRPr lang="en-US" sz="2000" dirty="0"/>
          </a:p>
          <a:p>
            <a:r>
              <a:rPr lang="en-US" sz="2000" dirty="0"/>
              <a:t>Almost all our work will use </a:t>
            </a:r>
            <a:r>
              <a:rPr lang="en-US" sz="2000" b="1" dirty="0"/>
              <a:t>Microsoft PowerShell</a:t>
            </a:r>
            <a:r>
              <a:rPr lang="en-US" sz="2000" dirty="0"/>
              <a:t> as our main scripting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Expect to see occasional examples and exercises that use other scripting languages. You should have already been introduced to </a:t>
            </a:r>
            <a:r>
              <a:rPr lang="en-US" sz="2000" b="1" dirty="0"/>
              <a:t>Bash</a:t>
            </a:r>
            <a:r>
              <a:rPr lang="en-US" sz="2000" dirty="0"/>
              <a:t> and </a:t>
            </a:r>
            <a:r>
              <a:rPr lang="en-US" sz="2000" b="1" dirty="0"/>
              <a:t>Python</a:t>
            </a:r>
            <a:r>
              <a:rPr lang="en-US" sz="2000" dirty="0"/>
              <a:t> in previous coursework, but proficiency in either </a:t>
            </a:r>
            <a:r>
              <a:rPr lang="en-US" sz="2000" i="1" u="sng" dirty="0"/>
              <a:t>isn’t</a:t>
            </a:r>
            <a:r>
              <a:rPr lang="en-US" sz="2000" dirty="0"/>
              <a:t> required to succeed in this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also see a couple of examples of compiled language (</a:t>
            </a:r>
            <a:r>
              <a:rPr lang="en-US" sz="2000" i="1" dirty="0"/>
              <a:t>C#</a:t>
            </a:r>
            <a:r>
              <a:rPr lang="en-US" sz="2000" dirty="0"/>
              <a:t>) code; however, prior experience with a compiler is </a:t>
            </a:r>
            <a:r>
              <a:rPr lang="en-US" sz="2000" i="1" u="sng" dirty="0"/>
              <a:t>not</a:t>
            </a:r>
            <a:r>
              <a:rPr lang="en-US" sz="2000" dirty="0"/>
              <a:t> expected.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22466-AC61-5579-F313-7B8A3FE65CC8}"/>
              </a:ext>
            </a:extLst>
          </p:cNvPr>
          <p:cNvSpPr txBox="1"/>
          <p:nvPr/>
        </p:nvSpPr>
        <p:spPr>
          <a:xfrm>
            <a:off x="3203643" y="346842"/>
            <a:ext cx="578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Required course materials: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41865-9773-290D-EB35-F8AF8BFC505C}"/>
              </a:ext>
            </a:extLst>
          </p:cNvPr>
          <p:cNvSpPr txBox="1"/>
          <p:nvPr/>
        </p:nvSpPr>
        <p:spPr>
          <a:xfrm>
            <a:off x="1268392" y="1054728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Textbook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https://learning.oreilly.com/library/view/powershell-automation-and/9781800566378/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dirty="0"/>
              <a:t>laptop</a:t>
            </a:r>
            <a:r>
              <a:rPr lang="en-US" sz="2000" dirty="0"/>
              <a:t> computer that satisfies BYU-I CSE department’s laptop specifications.</a:t>
            </a:r>
          </a:p>
          <a:p>
            <a:r>
              <a:rPr lang="en-US" sz="2000" dirty="0"/>
              <a:t>Access to </a:t>
            </a:r>
            <a:r>
              <a:rPr lang="en-US" sz="2000" b="1" dirty="0"/>
              <a:t>I-Learn Canvas</a:t>
            </a:r>
            <a:r>
              <a:rPr lang="en-US" sz="2000" dirty="0"/>
              <a:t> learning management system: </a:t>
            </a:r>
            <a:r>
              <a:rPr lang="en-US" sz="2000" dirty="0">
                <a:hlinkClick r:id="rId3"/>
              </a:rPr>
              <a:t>https://byui.instructure.com/</a:t>
            </a:r>
            <a:endParaRPr lang="en-US" sz="2000" dirty="0"/>
          </a:p>
          <a:p>
            <a:r>
              <a:rPr lang="en-US" sz="2000" dirty="0"/>
              <a:t>Competence and comfort using various Internet </a:t>
            </a:r>
            <a:r>
              <a:rPr lang="en-US" sz="2000" b="1" dirty="0"/>
              <a:t>search engines</a:t>
            </a:r>
            <a:r>
              <a:rPr lang="en-US" sz="2000" dirty="0"/>
              <a:t>, such as: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DuckDuckGo Private Search: </a:t>
            </a:r>
            <a:r>
              <a:rPr lang="en-US" sz="2000" dirty="0">
                <a:hlinkClick r:id="rId4"/>
              </a:rPr>
              <a:t>https://duckduckgo.com/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Google Advanced Search: </a:t>
            </a:r>
            <a:r>
              <a:rPr lang="en-US" sz="2000" dirty="0">
                <a:hlinkClick r:id="rId5"/>
              </a:rPr>
              <a:t>https://www.google.com/advanced_search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Microsoft Bing: </a:t>
            </a:r>
            <a:r>
              <a:rPr lang="en-US" sz="2000" dirty="0">
                <a:hlinkClick r:id="rId6"/>
              </a:rPr>
              <a:t>https://www.bing.com/</a:t>
            </a:r>
            <a:endParaRPr lang="en-US" sz="2000" dirty="0"/>
          </a:p>
          <a:p>
            <a:r>
              <a:rPr lang="en-US" sz="2000" dirty="0"/>
              <a:t>Access to a </a:t>
            </a:r>
            <a:r>
              <a:rPr lang="en-US" sz="2000" b="1" dirty="0"/>
              <a:t>large language model (LLM)</a:t>
            </a:r>
            <a:r>
              <a:rPr lang="en-US" sz="2000" dirty="0"/>
              <a:t> online </a:t>
            </a:r>
            <a:r>
              <a:rPr lang="en-US" sz="2000" b="1" dirty="0"/>
              <a:t>chatbot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OpenAI </a:t>
            </a:r>
            <a:r>
              <a:rPr lang="en-US" sz="2000" b="1" dirty="0"/>
              <a:t>ChatGPT</a:t>
            </a:r>
            <a:r>
              <a:rPr lang="en-US" sz="2000" dirty="0"/>
              <a:t>: </a:t>
            </a:r>
            <a:r>
              <a:rPr lang="en-US" sz="2000" dirty="0">
                <a:hlinkClick r:id="rId7"/>
              </a:rPr>
              <a:t>https://chat.openai.com/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Google </a:t>
            </a:r>
            <a:r>
              <a:rPr lang="en-US" sz="2000" b="1" dirty="0"/>
              <a:t>Bard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https://bard.google.com/chat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Anthropic </a:t>
            </a:r>
            <a:r>
              <a:rPr lang="en-US" sz="2000" b="1" dirty="0"/>
              <a:t>Claude</a:t>
            </a:r>
            <a:r>
              <a:rPr lang="en-US" sz="2000" dirty="0"/>
              <a:t>: </a:t>
            </a:r>
            <a:r>
              <a:rPr lang="en-US" sz="2000" dirty="0">
                <a:hlinkClick r:id="rId9"/>
              </a:rPr>
              <a:t>https://claude.ai/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 free account at </a:t>
            </a:r>
            <a:r>
              <a:rPr lang="en-US" sz="2000" dirty="0">
                <a:hlinkClick r:id="rId10"/>
              </a:rPr>
              <a:t>https://www.forefront.ai/</a:t>
            </a:r>
            <a:r>
              <a:rPr lang="en-US" sz="2000" dirty="0"/>
              <a:t> lets you converse with GPT-3.5 and Claude 1.2 chatbots, all in the same web app.</a:t>
            </a:r>
          </a:p>
          <a:p>
            <a:endParaRPr lang="en-US" sz="2000" dirty="0"/>
          </a:p>
          <a:p>
            <a:r>
              <a:rPr lang="en-US" sz="2000" dirty="0"/>
              <a:t>There are also several required software installations…</a:t>
            </a:r>
          </a:p>
        </p:txBody>
      </p:sp>
    </p:spTree>
    <p:extLst>
      <p:ext uri="{BB962C8B-B14F-4D97-AF65-F5344CB8AC3E}">
        <p14:creationId xmlns:p14="http://schemas.microsoft.com/office/powerpoint/2010/main" val="3787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7C5B6-3D55-D6F8-C2DE-9B6E32C23A9C}"/>
              </a:ext>
            </a:extLst>
          </p:cNvPr>
          <p:cNvSpPr txBox="1"/>
          <p:nvPr/>
        </p:nvSpPr>
        <p:spPr>
          <a:xfrm>
            <a:off x="1268401" y="346842"/>
            <a:ext cx="9655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Software toolsets required for this course: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2A72-79B4-B4A1-5F2B-4922B2F25909}"/>
              </a:ext>
            </a:extLst>
          </p:cNvPr>
          <p:cNvSpPr txBox="1"/>
          <p:nvPr/>
        </p:nvSpPr>
        <p:spPr>
          <a:xfrm>
            <a:off x="1268392" y="1054728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current version of Microsoft’s </a:t>
            </a:r>
            <a:r>
              <a:rPr lang="en-US" sz="2000" b="1" dirty="0"/>
              <a:t>Windows</a:t>
            </a:r>
            <a:r>
              <a:rPr lang="en-US" sz="2000" dirty="0"/>
              <a:t> operating system, and a current Linux (or macOS) operating system capable of running </a:t>
            </a:r>
            <a:r>
              <a:rPr lang="en-US" sz="2000" b="1" dirty="0"/>
              <a:t>PowerShell Core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computer runs Linux or macOS: check </a:t>
            </a:r>
            <a:r>
              <a:rPr lang="en-US" sz="2000" dirty="0">
                <a:hlinkClick r:id="rId2"/>
              </a:rPr>
              <a:t>https://github.com/PowerShell/PowerShell</a:t>
            </a:r>
            <a:r>
              <a:rPr lang="en-US" sz="2000" dirty="0"/>
              <a:t> to ensure that it is one of the supported platforms. You will also need working virtual machine hypervisor software (such as a VMware Player or Oracle VirtualBox product), with a Windows guest virtual machine that runs on that hypervisor.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computer runs Windows 10 or Windows 11: enable </a:t>
            </a:r>
            <a:r>
              <a:rPr lang="en-US" sz="2000" b="1" dirty="0"/>
              <a:t>Windows Subsystem for Linux (WSL)</a:t>
            </a:r>
            <a:r>
              <a:rPr lang="en-US" sz="2000" dirty="0"/>
              <a:t>, then use it to install a supported Linux distribution. </a:t>
            </a:r>
            <a:r>
              <a:rPr lang="en-US" sz="2000" i="1" dirty="0"/>
              <a:t>(If you cannot get WSL to work, a supported Linux VM running on VMware Player or Oracle VirtualBox should suffice.)</a:t>
            </a:r>
          </a:p>
          <a:p>
            <a:endParaRPr lang="en-US" sz="2000" dirty="0"/>
          </a:p>
          <a:p>
            <a:r>
              <a:rPr lang="en-US" sz="2000" b="1" dirty="0"/>
              <a:t>Visual Studio Code</a:t>
            </a:r>
            <a:r>
              <a:rPr lang="en-US" sz="2000" dirty="0"/>
              <a:t>. (Available at </a:t>
            </a:r>
            <a:r>
              <a:rPr lang="en-US" sz="2000" dirty="0">
                <a:hlinkClick r:id="rId3"/>
              </a:rPr>
              <a:t>https://code.visualstudio.com/</a:t>
            </a:r>
            <a:r>
              <a:rPr lang="en-US" sz="2000" dirty="0"/>
              <a:t> for all platforms.)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Microsoft Teams</a:t>
            </a:r>
            <a:r>
              <a:rPr lang="en-US" sz="2000" dirty="0"/>
              <a:t>. (Expect an invitation to a Team shortly after the semester begins.)</a:t>
            </a:r>
          </a:p>
        </p:txBody>
      </p:sp>
    </p:spTree>
    <p:extLst>
      <p:ext uri="{BB962C8B-B14F-4D97-AF65-F5344CB8AC3E}">
        <p14:creationId xmlns:p14="http://schemas.microsoft.com/office/powerpoint/2010/main" val="51935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 and Ready your Tools!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9172-96B3-95D0-A137-257770BE7642}"/>
              </a:ext>
            </a:extLst>
          </p:cNvPr>
          <p:cNvSpPr txBox="1"/>
          <p:nvPr/>
        </p:nvSpPr>
        <p:spPr>
          <a:xfrm>
            <a:off x="1268392" y="1054728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first exercise is a short syllabus review, to verify that you understand this course’s expectations and opportunities, and to begin to use Microsoft Teams to communicate with your instructor and classmates.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your second exercise, you will install the necessary tools on the computer that you will bring to every class session: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Windows (in a VM if necessary)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Linux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PowerShell Core, installed </a:t>
            </a:r>
            <a:r>
              <a:rPr lang="en-US" sz="2000" i="1" dirty="0"/>
              <a:t>twice</a:t>
            </a:r>
            <a:r>
              <a:rPr lang="en-US" sz="20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 your Windows environment,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 your Linux (or macOS) environment.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Studio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(with its PowerShell Extension installed and enabled)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645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2023-12-06T02:23:54Z</dcterms:modified>
</cp:coreProperties>
</file>