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3C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lbert, Matthew" userId="877a4118-3f16-4ac9-a72c-5dd2c7b28c85" providerId="ADAL" clId="{9798FF6B-7C20-4DCB-835B-3DE8E06EF75A}"/>
    <pc:docChg chg="modSld">
      <pc:chgData name="Talbert, Matthew" userId="877a4118-3f16-4ac9-a72c-5dd2c7b28c85" providerId="ADAL" clId="{9798FF6B-7C20-4DCB-835B-3DE8E06EF75A}" dt="2024-11-21T22:15:07.093" v="143" actId="1036"/>
      <pc:docMkLst>
        <pc:docMk/>
      </pc:docMkLst>
      <pc:sldChg chg="modSp mod">
        <pc:chgData name="Talbert, Matthew" userId="877a4118-3f16-4ac9-a72c-5dd2c7b28c85" providerId="ADAL" clId="{9798FF6B-7C20-4DCB-835B-3DE8E06EF75A}" dt="2024-11-21T22:15:07.093" v="143" actId="1036"/>
        <pc:sldMkLst>
          <pc:docMk/>
          <pc:sldMk cId="1196559129" sldId="258"/>
        </pc:sldMkLst>
        <pc:spChg chg="mod">
          <ac:chgData name="Talbert, Matthew" userId="877a4118-3f16-4ac9-a72c-5dd2c7b28c85" providerId="ADAL" clId="{9798FF6B-7C20-4DCB-835B-3DE8E06EF75A}" dt="2024-11-21T22:13:50.005" v="127" actId="12788"/>
          <ac:spMkLst>
            <pc:docMk/>
            <pc:sldMk cId="1196559129" sldId="258"/>
            <ac:spMk id="2" creationId="{0E6A2DEF-4501-FAEA-A31C-4FDCBD076712}"/>
          </ac:spMkLst>
        </pc:spChg>
        <pc:spChg chg="mod">
          <ac:chgData name="Talbert, Matthew" userId="877a4118-3f16-4ac9-a72c-5dd2c7b28c85" providerId="ADAL" clId="{9798FF6B-7C20-4DCB-835B-3DE8E06EF75A}" dt="2024-11-21T22:15:07.093" v="143" actId="1036"/>
          <ac:spMkLst>
            <pc:docMk/>
            <pc:sldMk cId="1196559129" sldId="258"/>
            <ac:spMk id="7" creationId="{4247D23F-F3F9-676F-BDEB-E69E1F0AB32C}"/>
          </ac:spMkLst>
        </pc:spChg>
      </pc:sldChg>
      <pc:sldChg chg="modSp mod">
        <pc:chgData name="Talbert, Matthew" userId="877a4118-3f16-4ac9-a72c-5dd2c7b28c85" providerId="ADAL" clId="{9798FF6B-7C20-4DCB-835B-3DE8E06EF75A}" dt="2024-11-21T22:13:52.236" v="128" actId="12788"/>
        <pc:sldMkLst>
          <pc:docMk/>
          <pc:sldMk cId="1400208519" sldId="259"/>
        </pc:sldMkLst>
        <pc:spChg chg="mod">
          <ac:chgData name="Talbert, Matthew" userId="877a4118-3f16-4ac9-a72c-5dd2c7b28c85" providerId="ADAL" clId="{9798FF6B-7C20-4DCB-835B-3DE8E06EF75A}" dt="2024-11-21T22:13:52.236" v="128" actId="12788"/>
          <ac:spMkLst>
            <pc:docMk/>
            <pc:sldMk cId="1400208519" sldId="259"/>
            <ac:spMk id="2" creationId="{832B45BA-6309-D8F6-D552-10D836B4EB21}"/>
          </ac:spMkLst>
        </pc:spChg>
        <pc:spChg chg="mod">
          <ac:chgData name="Talbert, Matthew" userId="877a4118-3f16-4ac9-a72c-5dd2c7b28c85" providerId="ADAL" clId="{9798FF6B-7C20-4DCB-835B-3DE8E06EF75A}" dt="2024-11-21T22:13:52.236" v="128" actId="12788"/>
          <ac:spMkLst>
            <pc:docMk/>
            <pc:sldMk cId="1400208519" sldId="259"/>
            <ac:spMk id="7" creationId="{3CE889EF-4605-DB73-C7B2-D7E3C4957F48}"/>
          </ac:spMkLst>
        </pc:spChg>
      </pc:sldChg>
      <pc:sldChg chg="modSp mod">
        <pc:chgData name="Talbert, Matthew" userId="877a4118-3f16-4ac9-a72c-5dd2c7b28c85" providerId="ADAL" clId="{9798FF6B-7C20-4DCB-835B-3DE8E06EF75A}" dt="2024-11-21T22:13:54.493" v="129" actId="12788"/>
        <pc:sldMkLst>
          <pc:docMk/>
          <pc:sldMk cId="1467586035" sldId="260"/>
        </pc:sldMkLst>
        <pc:spChg chg="mod">
          <ac:chgData name="Talbert, Matthew" userId="877a4118-3f16-4ac9-a72c-5dd2c7b28c85" providerId="ADAL" clId="{9798FF6B-7C20-4DCB-835B-3DE8E06EF75A}" dt="2024-11-21T22:13:54.493" v="129" actId="12788"/>
          <ac:spMkLst>
            <pc:docMk/>
            <pc:sldMk cId="1467586035" sldId="260"/>
            <ac:spMk id="2" creationId="{F5533765-AE4D-3586-BFF0-C73FF51C6B9B}"/>
          </ac:spMkLst>
        </pc:spChg>
        <pc:spChg chg="mod">
          <ac:chgData name="Talbert, Matthew" userId="877a4118-3f16-4ac9-a72c-5dd2c7b28c85" providerId="ADAL" clId="{9798FF6B-7C20-4DCB-835B-3DE8E06EF75A}" dt="2024-11-21T22:13:54.493" v="129" actId="12788"/>
          <ac:spMkLst>
            <pc:docMk/>
            <pc:sldMk cId="1467586035" sldId="260"/>
            <ac:spMk id="7" creationId="{56F98B9D-53CB-0D01-51DD-F6B452AAB6C5}"/>
          </ac:spMkLst>
        </pc:spChg>
      </pc:sldChg>
      <pc:sldChg chg="modSp mod">
        <pc:chgData name="Talbert, Matthew" userId="877a4118-3f16-4ac9-a72c-5dd2c7b28c85" providerId="ADAL" clId="{9798FF6B-7C20-4DCB-835B-3DE8E06EF75A}" dt="2024-11-21T22:13:56.884" v="130" actId="12788"/>
        <pc:sldMkLst>
          <pc:docMk/>
          <pc:sldMk cId="3885141102" sldId="261"/>
        </pc:sldMkLst>
        <pc:spChg chg="mod">
          <ac:chgData name="Talbert, Matthew" userId="877a4118-3f16-4ac9-a72c-5dd2c7b28c85" providerId="ADAL" clId="{9798FF6B-7C20-4DCB-835B-3DE8E06EF75A}" dt="2024-11-21T22:13:56.884" v="130" actId="12788"/>
          <ac:spMkLst>
            <pc:docMk/>
            <pc:sldMk cId="3885141102" sldId="261"/>
            <ac:spMk id="2" creationId="{31B75992-5098-A283-4925-2CCEBB801DC5}"/>
          </ac:spMkLst>
        </pc:spChg>
        <pc:spChg chg="mod">
          <ac:chgData name="Talbert, Matthew" userId="877a4118-3f16-4ac9-a72c-5dd2c7b28c85" providerId="ADAL" clId="{9798FF6B-7C20-4DCB-835B-3DE8E06EF75A}" dt="2024-11-21T22:13:56.884" v="130" actId="12788"/>
          <ac:spMkLst>
            <pc:docMk/>
            <pc:sldMk cId="3885141102" sldId="261"/>
            <ac:spMk id="3" creationId="{B5924E0F-A977-1710-779D-EEB74261AF3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3089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92E9E-93C1-7E84-A4D5-EA127AB4B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FF1E9B-EE9D-9A7E-EE97-87C838D9B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DA212-C93A-3075-FD32-156F351E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A4E94-35D9-7831-A0BB-9A28BFA42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B5BE5-01BB-5041-6101-F169276B2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23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D370E5-4104-4DF4-CE6F-43777E948D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EA6D81-DFD1-D8AC-EC26-DC0557526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27890-E421-871D-9D4F-F7E5B558B7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93CF4-905B-F31B-69BD-9BEBF9008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D2B1C-442A-F5C9-9AEB-F9DE01586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66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81941-0C9F-2373-780E-9153E7306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27A9A-3EED-7C12-0FFF-384113480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FE0D7-D5FB-3326-9483-F15495075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96D4-4A1C-4BBC-AA2B-FD5B7FC395A0}" type="datetime1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BCD6E-6B69-E7FF-A8EA-F8E294BDA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2DB5A-E75D-49DD-123C-37B6BC85E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087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48041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4579A-6906-4E6D-591C-C727DF060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26EAA-227D-5ECA-282E-3A3B3C8AE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51069-7D1F-49B9-3F01-D52A9F3A60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6067D-C727-84C7-612B-F665F3617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64F88-1C59-3F79-931F-4F91F22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7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67B73-4EBE-86E7-DEDC-379A7358D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C486F-4B2F-BAA7-822D-AF77A301C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AB7C3-5E85-3B9F-4177-A1AF2AB48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0E3CD-02DB-7A08-79DC-74CA926DE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6A67F-8469-E8AB-D35D-DEC64EA01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75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01EF5-6F0D-8686-CDD5-7DB43C9F6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595E2-3C65-7E01-6223-574BF8FB8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A5243-FD59-824D-9801-C6A7FC40A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B0631-5586-E8EE-C280-1DC0A64D54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022BC-4356-2E12-5FFC-95893C953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F0616-5185-D339-BFDE-0E16B9960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45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DFFED-E59B-6D4E-6B64-0F5B746DE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5BBE6-1C38-6614-EF63-AF608E55C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39AC2E-A378-9E93-69F7-FF92F43FC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7BF240-C80B-E670-B12B-8BCBA850E0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B0FB7E-A75F-AB8B-3217-710BBB592F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AC691C-E8A1-E4A4-391E-3EA19AE5DF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742DC8-1560-8BC0-2128-ACBD57240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9CBA34-0EA5-98FC-EEAA-0C1A44BA1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7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F5818-3C7C-015C-2483-1875C395B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23477C-97F9-76B1-065E-300F62DDCF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5CCAE4-3361-9867-C2CA-9F8A178ED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ECABF-B7A6-37FC-1091-0A6AE97D6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61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2A218-2D68-399E-5303-823F32D18A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BB3505-96AE-D8F2-469A-F36E9DD15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BA2558-EB65-5F2B-4DEB-5E332CDDC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9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1290A-4FEE-1487-F6FC-152481239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49862-968E-6027-1E22-A84213937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D75452-B3CD-E4D7-2EEB-4D8E7A55B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0F3D6-85F4-16D5-02EC-B52A50D136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DC6C8-71E8-B7D5-9A82-0FA963F35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EBF5B-81ED-5FC8-76EE-E85F459B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76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090C6-958A-8F1E-AAA5-6F70ABB1D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2DF14-CA9B-4C85-16D1-AE914D7EB7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9386B6-C485-3496-A8CD-9C25B60A4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5F565-8080-7E82-246E-1EDDAAC2C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E12A3F-827C-0539-3AFC-062DDE283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B4C84-F522-0893-1790-EF8E720A1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3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EB2CF3C-8982-A5D5-05DB-5BF3F09E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36" y="236453"/>
            <a:ext cx="11767127" cy="78773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E7FEFD9-5638-352F-A6ED-06F1FDE322D4}"/>
              </a:ext>
            </a:extLst>
          </p:cNvPr>
          <p:cNvCxnSpPr>
            <a:cxnSpLocks/>
          </p:cNvCxnSpPr>
          <p:nvPr userDrawn="1"/>
        </p:nvCxnSpPr>
        <p:spPr>
          <a:xfrm>
            <a:off x="175490" y="1099127"/>
            <a:ext cx="11841020" cy="0"/>
          </a:xfrm>
          <a:prstGeom prst="line">
            <a:avLst/>
          </a:prstGeom>
          <a:ln w="38100">
            <a:solidFill>
              <a:srgbClr val="A13C3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10C5C32-408D-8072-82C8-297384424B54}"/>
              </a:ext>
            </a:extLst>
          </p:cNvPr>
          <p:cNvSpPr/>
          <p:nvPr userDrawn="1"/>
        </p:nvSpPr>
        <p:spPr>
          <a:xfrm>
            <a:off x="175492" y="184727"/>
            <a:ext cx="11841018" cy="64931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50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A2649-DC6B-3373-A7E6-7F0E103D8B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CIT 361/CYBER 360: Advanced Scripting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4D41B-E776-05F2-BE0B-89BB339485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5.5: CIM event subscription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4ABB7-0B55-0242-2E51-B3286EE7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175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4FF91-D91E-5A47-D4E9-52360C772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6A2DEF-4501-FAEA-A31C-4FDCBD0767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259750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CIM (WMI) Namespaces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47D23F-F3F9-676F-BDEB-E69E1F0AB32C}"/>
              </a:ext>
            </a:extLst>
          </p:cNvPr>
          <p:cNvSpPr txBox="1"/>
          <p:nvPr/>
        </p:nvSpPr>
        <p:spPr>
          <a:xfrm>
            <a:off x="1720939" y="2082707"/>
            <a:ext cx="877837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default CIM namespace is named </a:t>
            </a:r>
            <a:r>
              <a:rPr lang="en-US" dirty="0">
                <a:latin typeface="Lucida Console" panose="020B0609040504020204" pitchFamily="49" charset="0"/>
              </a:rPr>
              <a:t>root\cimv2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many other namespaces, such 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root\default </a:t>
            </a:r>
            <a:r>
              <a:rPr lang="en-US" dirty="0"/>
              <a:t>(provides registry access)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root\Hardware </a:t>
            </a:r>
            <a:r>
              <a:rPr lang="en-US" dirty="0"/>
              <a:t>(interfaces with physical hardware)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root\subscription </a:t>
            </a:r>
            <a:r>
              <a:rPr lang="en-US" dirty="0"/>
              <a:t>(can be used to automate CIM monitoring)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Managed Object Format (.MOF) files contain CIM class definitions.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Providers</a:t>
            </a:r>
            <a:r>
              <a:rPr lang="en-US" dirty="0"/>
              <a:t> coordinate between Windows Management Infrastructure (WMI) and the managed objects. A provider is usually one or more of: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CIM classes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CIM events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CIM event consumers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CIM instances (objects)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CIM class or instance methods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CIM class or instance properties</a:t>
            </a:r>
          </a:p>
        </p:txBody>
      </p:sp>
    </p:spTree>
    <p:extLst>
      <p:ext uri="{BB962C8B-B14F-4D97-AF65-F5344CB8AC3E}">
        <p14:creationId xmlns:p14="http://schemas.microsoft.com/office/powerpoint/2010/main" val="1196559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E960E-CB4B-546E-A457-484A58EB8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2B45BA-6309-D8F6-D552-10D836B4EB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164803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Four CIM event classes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E889EF-4605-DB73-C7B2-D7E3C4957F48}"/>
              </a:ext>
            </a:extLst>
          </p:cNvPr>
          <p:cNvSpPr txBox="1"/>
          <p:nvPr/>
        </p:nvSpPr>
        <p:spPr>
          <a:xfrm>
            <a:off x="1169187" y="1915936"/>
            <a:ext cx="988188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Four CIM classes represent events that can be monitored: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Lucida Console" panose="020B0609040504020204" pitchFamily="49" charset="0"/>
              </a:rPr>
              <a:t>InstanceCreationEvent</a:t>
            </a:r>
            <a:r>
              <a:rPr lang="en-US" dirty="0"/>
              <a:t>: a new object was created.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Lucida Console" panose="020B0609040504020204" pitchFamily="49" charset="0"/>
              </a:rPr>
              <a:t>InstanceDeletionEvent</a:t>
            </a:r>
            <a:r>
              <a:rPr lang="en-US" dirty="0"/>
              <a:t>: an object is discarded.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Lucida Console" panose="020B0609040504020204" pitchFamily="49" charset="0"/>
              </a:rPr>
              <a:t>InstanceModificationEvent</a:t>
            </a:r>
            <a:r>
              <a:rPr lang="en-US" dirty="0"/>
              <a:t>: an object is updated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Lucida Console" panose="020B0609040504020204" pitchFamily="49" charset="0"/>
              </a:rPr>
              <a:t>InstanceOperationEvent</a:t>
            </a:r>
            <a:r>
              <a:rPr lang="en-US" dirty="0"/>
              <a:t>: any of the above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Example: process events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Creation: a new process (running program) is launched.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Deletion: a program (process) finishes and goes away.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Modification: a program’s process is paused or suspended.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WQL: WMI Query Language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subset of Standard Query Language (SQL), WQL can be used is used to query and filter the instances of these four classes as if they were database record objects.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Actually, that’s exactly what they are. You can find the CIM’s raw database files in the subfolder: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\Windows\System32\</a:t>
            </a:r>
            <a:r>
              <a:rPr lang="en-US" dirty="0" err="1">
                <a:latin typeface="Lucida Console" panose="020B0609040504020204" pitchFamily="49" charset="0"/>
              </a:rPr>
              <a:t>wbem</a:t>
            </a:r>
            <a:r>
              <a:rPr lang="en-US" dirty="0">
                <a:latin typeface="Lucida Console" panose="020B0609040504020204" pitchFamily="49" charset="0"/>
              </a:rPr>
              <a:t>\Repository</a:t>
            </a:r>
          </a:p>
        </p:txBody>
      </p:sp>
    </p:spTree>
    <p:extLst>
      <p:ext uri="{BB962C8B-B14F-4D97-AF65-F5344CB8AC3E}">
        <p14:creationId xmlns:p14="http://schemas.microsoft.com/office/powerpoint/2010/main" val="1400208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D5E40-2F63-89E6-E525-925055DD2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533765-AE4D-3586-BFF0-C73FF51C6B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231787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Managing CIM event monitoring subscriptions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F98B9D-53CB-0D01-51DD-F6B452AAB6C5}"/>
              </a:ext>
            </a:extLst>
          </p:cNvPr>
          <p:cNvSpPr txBox="1"/>
          <p:nvPr/>
        </p:nvSpPr>
        <p:spPr>
          <a:xfrm>
            <a:off x="1169187" y="2289409"/>
            <a:ext cx="988188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Four “easy” (</a:t>
            </a:r>
            <a:r>
              <a:rPr lang="en-US" i="1" dirty="0"/>
              <a:t>kind of</a:t>
            </a:r>
            <a:r>
              <a:rPr lang="en-US" dirty="0"/>
              <a:t>) 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Create a suitable query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Create an event filter to register the query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Create a consumer to process the results returned by the query. Supported consumers: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Lucida Console" panose="020B0609040504020204" pitchFamily="49" charset="0"/>
              </a:rPr>
              <a:t>ActiveScriptEventConsumer</a:t>
            </a:r>
            <a:r>
              <a:rPr lang="en-US" dirty="0"/>
              <a:t>: executes a script in response to an event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Lucida Console" panose="020B0609040504020204" pitchFamily="49" charset="0"/>
              </a:rPr>
              <a:t>CommandLineEventConsumer</a:t>
            </a:r>
            <a:r>
              <a:rPr lang="en-US" dirty="0"/>
              <a:t>: launches a process in response to an event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Lucida Console" panose="020B0609040504020204" pitchFamily="49" charset="0"/>
              </a:rPr>
              <a:t>LogFileEventConsumer</a:t>
            </a:r>
            <a:r>
              <a:rPr lang="en-US" dirty="0"/>
              <a:t>: add a text string to a log file in response to an event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Lucida Console" panose="020B0609040504020204" pitchFamily="49" charset="0"/>
              </a:rPr>
              <a:t>NTEventLogEventConsumer</a:t>
            </a:r>
            <a:r>
              <a:rPr lang="en-US" dirty="0"/>
              <a:t>: </a:t>
            </a:r>
            <a:r>
              <a:rPr lang="en-US"/>
              <a:t>logs it </a:t>
            </a:r>
            <a:r>
              <a:rPr lang="en-US" dirty="0"/>
              <a:t>as a </a:t>
            </a:r>
            <a:r>
              <a:rPr lang="en-US"/>
              <a:t>Windows Event</a:t>
            </a:r>
            <a:endParaRPr lang="en-US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Lucida Console" panose="020B0609040504020204" pitchFamily="49" charset="0"/>
              </a:rPr>
              <a:t>SMTPEventConsumer</a:t>
            </a:r>
            <a:r>
              <a:rPr lang="en-US" dirty="0"/>
              <a:t>: delivers an email in response to an event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Bind the filter and consumer together to activate the subscription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PowerShell, the above are accomplished using </a:t>
            </a:r>
            <a:r>
              <a:rPr lang="en-US" dirty="0">
                <a:latin typeface="Lucida Console" panose="020B0609040504020204" pitchFamily="49" charset="0"/>
              </a:rPr>
              <a:t>New-</a:t>
            </a:r>
            <a:r>
              <a:rPr lang="en-US" dirty="0" err="1">
                <a:latin typeface="Lucida Console" panose="020B0609040504020204" pitchFamily="49" charset="0"/>
              </a:rPr>
              <a:t>CimInstance</a:t>
            </a:r>
            <a:r>
              <a:rPr lang="en-US" dirty="0"/>
              <a:t> cmdlets.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Existing subscription objects can be cancelled using </a:t>
            </a:r>
            <a:r>
              <a:rPr lang="en-US" dirty="0">
                <a:latin typeface="Lucida Console" panose="020B0609040504020204" pitchFamily="49" charset="0"/>
              </a:rPr>
              <a:t>Remove-</a:t>
            </a:r>
            <a:r>
              <a:rPr lang="en-US" dirty="0" err="1">
                <a:latin typeface="Lucida Console" panose="020B0609040504020204" pitchFamily="49" charset="0"/>
              </a:rPr>
              <a:t>CimInstance</a:t>
            </a:r>
            <a:r>
              <a:rPr lang="en-US" dirty="0"/>
              <a:t> cmdlets.</a:t>
            </a:r>
          </a:p>
        </p:txBody>
      </p:sp>
    </p:spTree>
    <p:extLst>
      <p:ext uri="{BB962C8B-B14F-4D97-AF65-F5344CB8AC3E}">
        <p14:creationId xmlns:p14="http://schemas.microsoft.com/office/powerpoint/2010/main" val="1467586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298156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Exercise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78710" y="3546900"/>
            <a:ext cx="96628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Your last exercise this week: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explores CIM namespaces, and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practices creating an event subscription on a VM.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141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DAD0D162-FE0C-45E1-B287-70A400F0FB2D}" vid="{0F85589E-3A92-4CE5-8C4F-6CD4A00841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CYBER 360 PPT Template</Template>
  <TotalTime>127</TotalTime>
  <Words>416</Words>
  <Application>Microsoft Office PowerPoint</Application>
  <PresentationFormat>Widescreen</PresentationFormat>
  <Paragraphs>55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Arial</vt:lpstr>
      <vt:lpstr>Lucida Console</vt:lpstr>
      <vt:lpstr>Office Theme</vt:lpstr>
      <vt:lpstr>CIT 361/CYBER 360: Advanced Scripting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Talbert, Matthew</dc:creator>
  <cp:lastModifiedBy>Gibbons, Carl</cp:lastModifiedBy>
  <cp:revision>2</cp:revision>
  <dcterms:created xsi:type="dcterms:W3CDTF">2024-11-19T21:20:45Z</dcterms:created>
  <dcterms:modified xsi:type="dcterms:W3CDTF">2025-02-11T15:35:08Z</dcterms:modified>
</cp:coreProperties>
</file>