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EF6080CE-A8AF-4C51-A088-652DC1DACD22}"/>
    <pc:docChg chg="undo custSel modSld">
      <pc:chgData name="Talbert, Matthew" userId="877a4118-3f16-4ac9-a72c-5dd2c7b28c85" providerId="ADAL" clId="{EF6080CE-A8AF-4C51-A088-652DC1DACD22}" dt="2024-11-21T21:57:20.102" v="434" actId="12788"/>
      <pc:docMkLst>
        <pc:docMk/>
      </pc:docMkLst>
      <pc:sldChg chg="modSp mod">
        <pc:chgData name="Talbert, Matthew" userId="877a4118-3f16-4ac9-a72c-5dd2c7b28c85" providerId="ADAL" clId="{EF6080CE-A8AF-4C51-A088-652DC1DACD22}" dt="2024-11-21T21:52:05.052" v="40" actId="12788"/>
        <pc:sldMkLst>
          <pc:docMk/>
          <pc:sldMk cId="2729151594" sldId="258"/>
        </pc:sldMkLst>
        <pc:spChg chg="mod">
          <ac:chgData name="Talbert, Matthew" userId="877a4118-3f16-4ac9-a72c-5dd2c7b28c85" providerId="ADAL" clId="{EF6080CE-A8AF-4C51-A088-652DC1DACD22}" dt="2024-11-21T21:52:05.052" v="40" actId="12788"/>
          <ac:spMkLst>
            <pc:docMk/>
            <pc:sldMk cId="2729151594" sldId="258"/>
            <ac:spMk id="2" creationId="{0E6A2DEF-4501-FAEA-A31C-4FDCBD076712}"/>
          </ac:spMkLst>
        </pc:spChg>
        <pc:grpChg chg="mod">
          <ac:chgData name="Talbert, Matthew" userId="877a4118-3f16-4ac9-a72c-5dd2c7b28c85" providerId="ADAL" clId="{EF6080CE-A8AF-4C51-A088-652DC1DACD22}" dt="2024-11-21T21:52:05.052" v="40" actId="12788"/>
          <ac:grpSpMkLst>
            <pc:docMk/>
            <pc:sldMk cId="2729151594" sldId="258"/>
            <ac:grpSpMk id="5" creationId="{3E28B72D-12FA-8E37-33A4-15870683DE61}"/>
          </ac:grpSpMkLst>
        </pc:grpChg>
      </pc:sldChg>
      <pc:sldChg chg="modSp mod">
        <pc:chgData name="Talbert, Matthew" userId="877a4118-3f16-4ac9-a72c-5dd2c7b28c85" providerId="ADAL" clId="{EF6080CE-A8AF-4C51-A088-652DC1DACD22}" dt="2024-11-21T21:52:12.485" v="41" actId="12788"/>
        <pc:sldMkLst>
          <pc:docMk/>
          <pc:sldMk cId="1467586035" sldId="259"/>
        </pc:sldMkLst>
        <pc:spChg chg="mod">
          <ac:chgData name="Talbert, Matthew" userId="877a4118-3f16-4ac9-a72c-5dd2c7b28c85" providerId="ADAL" clId="{EF6080CE-A8AF-4C51-A088-652DC1DACD22}" dt="2024-11-21T21:52:12.485" v="41" actId="12788"/>
          <ac:spMkLst>
            <pc:docMk/>
            <pc:sldMk cId="1467586035" sldId="259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12.485" v="41" actId="12788"/>
          <ac:spMkLst>
            <pc:docMk/>
            <pc:sldMk cId="1467586035" sldId="259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2:15.148" v="42" actId="12788"/>
        <pc:sldMkLst>
          <pc:docMk/>
          <pc:sldMk cId="4065848836" sldId="260"/>
        </pc:sldMkLst>
        <pc:spChg chg="mod">
          <ac:chgData name="Talbert, Matthew" userId="877a4118-3f16-4ac9-a72c-5dd2c7b28c85" providerId="ADAL" clId="{EF6080CE-A8AF-4C51-A088-652DC1DACD22}" dt="2024-11-21T21:52:15.148" v="42" actId="12788"/>
          <ac:spMkLst>
            <pc:docMk/>
            <pc:sldMk cId="4065848836" sldId="260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15.148" v="42" actId="12788"/>
          <ac:spMkLst>
            <pc:docMk/>
            <pc:sldMk cId="4065848836" sldId="260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2:17.860" v="43" actId="12788"/>
        <pc:sldMkLst>
          <pc:docMk/>
          <pc:sldMk cId="1266817191" sldId="261"/>
        </pc:sldMkLst>
        <pc:spChg chg="mod">
          <ac:chgData name="Talbert, Matthew" userId="877a4118-3f16-4ac9-a72c-5dd2c7b28c85" providerId="ADAL" clId="{EF6080CE-A8AF-4C51-A088-652DC1DACD22}" dt="2024-11-21T21:52:17.860" v="43" actId="12788"/>
          <ac:spMkLst>
            <pc:docMk/>
            <pc:sldMk cId="1266817191" sldId="261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17.860" v="43" actId="12788"/>
          <ac:spMkLst>
            <pc:docMk/>
            <pc:sldMk cId="1266817191" sldId="261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2:37.818" v="62" actId="1036"/>
        <pc:sldMkLst>
          <pc:docMk/>
          <pc:sldMk cId="331132001" sldId="262"/>
        </pc:sldMkLst>
        <pc:spChg chg="mod">
          <ac:chgData name="Talbert, Matthew" userId="877a4118-3f16-4ac9-a72c-5dd2c7b28c85" providerId="ADAL" clId="{EF6080CE-A8AF-4C51-A088-652DC1DACD22}" dt="2024-11-21T21:52:37.818" v="62" actId="1036"/>
          <ac:spMkLst>
            <pc:docMk/>
            <pc:sldMk cId="331132001" sldId="262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35.466" v="56" actId="1036"/>
          <ac:spMkLst>
            <pc:docMk/>
            <pc:sldMk cId="331132001" sldId="262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5:08.111" v="221" actId="12788"/>
        <pc:sldMkLst>
          <pc:docMk/>
          <pc:sldMk cId="455766816" sldId="263"/>
        </pc:sldMkLst>
        <pc:spChg chg="mod">
          <ac:chgData name="Talbert, Matthew" userId="877a4118-3f16-4ac9-a72c-5dd2c7b28c85" providerId="ADAL" clId="{EF6080CE-A8AF-4C51-A088-652DC1DACD22}" dt="2024-11-21T21:55:08.111" v="221" actId="12788"/>
          <ac:spMkLst>
            <pc:docMk/>
            <pc:sldMk cId="455766816" sldId="263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5:08.111" v="221" actId="12788"/>
          <ac:spMkLst>
            <pc:docMk/>
            <pc:sldMk cId="455766816" sldId="263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5:09.877" v="222" actId="12788"/>
        <pc:sldMkLst>
          <pc:docMk/>
          <pc:sldMk cId="2566493574" sldId="264"/>
        </pc:sldMkLst>
        <pc:spChg chg="mod">
          <ac:chgData name="Talbert, Matthew" userId="877a4118-3f16-4ac9-a72c-5dd2c7b28c85" providerId="ADAL" clId="{EF6080CE-A8AF-4C51-A088-652DC1DACD22}" dt="2024-11-21T21:55:09.877" v="222" actId="12788"/>
          <ac:spMkLst>
            <pc:docMk/>
            <pc:sldMk cId="2566493574" sldId="264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5:09.877" v="222" actId="12788"/>
          <ac:spMkLst>
            <pc:docMk/>
            <pc:sldMk cId="2566493574" sldId="264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5:38.032" v="235" actId="1035"/>
        <pc:sldMkLst>
          <pc:docMk/>
          <pc:sldMk cId="1350015310" sldId="265"/>
        </pc:sldMkLst>
        <pc:spChg chg="mod">
          <ac:chgData name="Talbert, Matthew" userId="877a4118-3f16-4ac9-a72c-5dd2c7b28c85" providerId="ADAL" clId="{EF6080CE-A8AF-4C51-A088-652DC1DACD22}" dt="2024-11-21T21:55:12.317" v="223" actId="12788"/>
          <ac:spMkLst>
            <pc:docMk/>
            <pc:sldMk cId="1350015310" sldId="265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5:38.032" v="235" actId="1035"/>
          <ac:spMkLst>
            <pc:docMk/>
            <pc:sldMk cId="1350015310" sldId="265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20.102" v="434" actId="12788"/>
        <pc:sldMkLst>
          <pc:docMk/>
          <pc:sldMk cId="844227169" sldId="266"/>
        </pc:sldMkLst>
        <pc:spChg chg="mod">
          <ac:chgData name="Talbert, Matthew" userId="877a4118-3f16-4ac9-a72c-5dd2c7b28c85" providerId="ADAL" clId="{EF6080CE-A8AF-4C51-A088-652DC1DACD22}" dt="2024-11-21T21:57:20.102" v="434" actId="12788"/>
          <ac:spMkLst>
            <pc:docMk/>
            <pc:sldMk cId="844227169" sldId="266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7:20.102" v="434" actId="12788"/>
          <ac:spMkLst>
            <pc:docMk/>
            <pc:sldMk cId="844227169" sldId="266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17.262" v="433" actId="12788"/>
        <pc:sldMkLst>
          <pc:docMk/>
          <pc:sldMk cId="2886391867" sldId="267"/>
        </pc:sldMkLst>
        <pc:spChg chg="mod">
          <ac:chgData name="Talbert, Matthew" userId="877a4118-3f16-4ac9-a72c-5dd2c7b28c85" providerId="ADAL" clId="{EF6080CE-A8AF-4C51-A088-652DC1DACD22}" dt="2024-11-21T21:57:17.262" v="433" actId="12788"/>
          <ac:spMkLst>
            <pc:docMk/>
            <pc:sldMk cId="2886391867" sldId="267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7:17.262" v="433" actId="12788"/>
          <ac:spMkLst>
            <pc:docMk/>
            <pc:sldMk cId="2886391867" sldId="267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15.326" v="432" actId="12788"/>
        <pc:sldMkLst>
          <pc:docMk/>
          <pc:sldMk cId="3206843051" sldId="268"/>
        </pc:sldMkLst>
        <pc:spChg chg="mod">
          <ac:chgData name="Talbert, Matthew" userId="877a4118-3f16-4ac9-a72c-5dd2c7b28c85" providerId="ADAL" clId="{EF6080CE-A8AF-4C51-A088-652DC1DACD22}" dt="2024-11-21T21:57:15.326" v="432" actId="12788"/>
          <ac:spMkLst>
            <pc:docMk/>
            <pc:sldMk cId="3206843051" sldId="268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6:02.941" v="270" actId="1076"/>
          <ac:spMkLst>
            <pc:docMk/>
            <pc:sldMk cId="3206843051" sldId="268"/>
            <ac:spMk id="5" creationId="{6C0DFF94-9B52-BD01-5C6C-BF26DCD85C14}"/>
          </ac:spMkLst>
        </pc:spChg>
        <pc:grpChg chg="mod">
          <ac:chgData name="Talbert, Matthew" userId="877a4118-3f16-4ac9-a72c-5dd2c7b28c85" providerId="ADAL" clId="{EF6080CE-A8AF-4C51-A088-652DC1DACD22}" dt="2024-11-21T21:57:15.326" v="432" actId="12788"/>
          <ac:grpSpMkLst>
            <pc:docMk/>
            <pc:sldMk cId="3206843051" sldId="268"/>
            <ac:grpSpMk id="6" creationId="{0C3FA506-89FA-4AB9-32F1-30EBE68116EF}"/>
          </ac:grpSpMkLst>
        </pc:grpChg>
      </pc:sldChg>
      <pc:sldChg chg="modSp mod">
        <pc:chgData name="Talbert, Matthew" userId="877a4118-3f16-4ac9-a72c-5dd2c7b28c85" providerId="ADAL" clId="{EF6080CE-A8AF-4C51-A088-652DC1DACD22}" dt="2024-11-21T21:57:12.926" v="431" actId="12788"/>
        <pc:sldMkLst>
          <pc:docMk/>
          <pc:sldMk cId="1773917204" sldId="269"/>
        </pc:sldMkLst>
        <pc:spChg chg="mod">
          <ac:chgData name="Talbert, Matthew" userId="877a4118-3f16-4ac9-a72c-5dd2c7b28c85" providerId="ADAL" clId="{EF6080CE-A8AF-4C51-A088-652DC1DACD22}" dt="2024-11-21T21:57:12.926" v="431" actId="12788"/>
          <ac:spMkLst>
            <pc:docMk/>
            <pc:sldMk cId="1773917204" sldId="269"/>
            <ac:spMk id="2" creationId="{F5533765-AE4D-3586-BFF0-C73FF51C6B9B}"/>
          </ac:spMkLst>
        </pc:spChg>
        <pc:grpChg chg="mod">
          <ac:chgData name="Talbert, Matthew" userId="877a4118-3f16-4ac9-a72c-5dd2c7b28c85" providerId="ADAL" clId="{EF6080CE-A8AF-4C51-A088-652DC1DACD22}" dt="2024-11-21T21:57:12.926" v="431" actId="12788"/>
          <ac:grpSpMkLst>
            <pc:docMk/>
            <pc:sldMk cId="1773917204" sldId="269"/>
            <ac:grpSpMk id="3" creationId="{1B443230-76CA-1D7B-BE17-0C048AC82B18}"/>
          </ac:grpSpMkLst>
        </pc:grpChg>
      </pc:sldChg>
      <pc:sldChg chg="modSp mod">
        <pc:chgData name="Talbert, Matthew" userId="877a4118-3f16-4ac9-a72c-5dd2c7b28c85" providerId="ADAL" clId="{EF6080CE-A8AF-4C51-A088-652DC1DACD22}" dt="2024-11-21T21:57:11.198" v="430" actId="12788"/>
        <pc:sldMkLst>
          <pc:docMk/>
          <pc:sldMk cId="3134089708" sldId="270"/>
        </pc:sldMkLst>
        <pc:spChg chg="mod">
          <ac:chgData name="Talbert, Matthew" userId="877a4118-3f16-4ac9-a72c-5dd2c7b28c85" providerId="ADAL" clId="{EF6080CE-A8AF-4C51-A088-652DC1DACD22}" dt="2024-11-21T21:57:11.198" v="430" actId="12788"/>
          <ac:spMkLst>
            <pc:docMk/>
            <pc:sldMk cId="3134089708" sldId="270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7:11.198" v="430" actId="12788"/>
          <ac:spMkLst>
            <pc:docMk/>
            <pc:sldMk cId="3134089708" sldId="270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09.166" v="429" actId="12788"/>
        <pc:sldMkLst>
          <pc:docMk/>
          <pc:sldMk cId="3885141102" sldId="271"/>
        </pc:sldMkLst>
        <pc:spChg chg="mod">
          <ac:chgData name="Talbert, Matthew" userId="877a4118-3f16-4ac9-a72c-5dd2c7b28c85" providerId="ADAL" clId="{EF6080CE-A8AF-4C51-A088-652DC1DACD22}" dt="2024-11-21T21:57:09.166" v="429" actId="12788"/>
          <ac:spMkLst>
            <pc:docMk/>
            <pc:sldMk cId="3885141102" sldId="271"/>
            <ac:spMk id="2" creationId="{31B75992-5098-A283-4925-2CCEBB801DC5}"/>
          </ac:spMkLst>
        </pc:spChg>
        <pc:spChg chg="mod">
          <ac:chgData name="Talbert, Matthew" userId="877a4118-3f16-4ac9-a72c-5dd2c7b28c85" providerId="ADAL" clId="{EF6080CE-A8AF-4C51-A088-652DC1DACD22}" dt="2024-11-21T21:57:09.166" v="429" actId="12788"/>
          <ac:spMkLst>
            <pc:docMk/>
            <pc:sldMk cId="3885141102" sldId="271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2855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troubleshoot/windows-server/identity/security-identifiers-in-windows" TargetMode="External"/><Relationship Id="rId2" Type="http://schemas.openxmlformats.org/officeDocument/2006/relationships/hyperlink" Target="https://learn.microsoft.com/en-us/windows-server/identity/ad-ds/manage/understand-default-user-accounts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secauthz/well-known-sid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secauthz/dacls-and-aces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6.3: Active Directory Enumeration</a:t>
            </a:r>
          </a:p>
          <a:p>
            <a:r>
              <a:rPr lang="en-US" dirty="0"/>
              <a:t>6.4: Access Rights in Active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Access Rights in Active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65329" y="2016256"/>
            <a:ext cx="104895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accounts:</a:t>
            </a:r>
          </a:p>
          <a:p>
            <a:r>
              <a:rPr lang="en-US" dirty="0">
                <a:hlinkClick r:id="rId2"/>
              </a:rPr>
              <a:t>https://learn.microsoft.com/en-us/windows-server/identity/ad-ds/manage/understand-default-user-accounts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HelpAssistant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krbtgt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Built-in groups have well-known security identifiers: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Administrators 		S-1-5-32-544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			S-1-5-32-545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thirty others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https://docs.microsoft.com/en-us/troubleshoot/windows-server/identity/security-identifiers-in-windows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539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Built-in privileged security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2" y="3006856"/>
            <a:ext cx="1043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built-in security groups grant elevated privileges. Attackers target users in these groups for escalation attempts, so they shouldn’t be used anymore:</a:t>
            </a:r>
          </a:p>
          <a:p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Account Operators		S-1-5-32-548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Server Operators		S-1-5-32-549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Print Operators		S-1-5-32-550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Backup Operators		S-1-5-32-551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9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Security Identifiers (SIDs)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3FA506-89FA-4AB9-32F1-30EBE68116EF}"/>
              </a:ext>
            </a:extLst>
          </p:cNvPr>
          <p:cNvGrpSpPr/>
          <p:nvPr/>
        </p:nvGrpSpPr>
        <p:grpSpPr>
          <a:xfrm>
            <a:off x="893582" y="2549656"/>
            <a:ext cx="10433091" cy="3854535"/>
            <a:chOff x="893581" y="1063756"/>
            <a:chExt cx="10433091" cy="38545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F98B9D-53CB-0D01-51DD-F6B452AAB6C5}"/>
                </a:ext>
              </a:extLst>
            </p:cNvPr>
            <p:cNvSpPr txBox="1"/>
            <p:nvPr/>
          </p:nvSpPr>
          <p:spPr>
            <a:xfrm>
              <a:off x="893581" y="1063756"/>
              <a:ext cx="104330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Every user account has a unique security identifier.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It’s the </a:t>
              </a:r>
              <a:r>
                <a:rPr lang="en-US" i="1" dirty="0"/>
                <a:t>primary key</a:t>
              </a:r>
              <a:r>
                <a:rPr lang="en-US" dirty="0"/>
                <a:t> (primary identifier) in Active Directory’s user database.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 serves the same purpose as a </a:t>
              </a:r>
              <a:r>
                <a:rPr lang="en-US" dirty="0" err="1"/>
                <a:t>userid</a:t>
              </a:r>
              <a:r>
                <a:rPr lang="en-US" dirty="0"/>
                <a:t> (UID) in Linux. Compare/contrast: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9E0926-5CB9-CEE8-7809-654AEB430393}"/>
                </a:ext>
              </a:extLst>
            </p:cNvPr>
            <p:cNvSpPr txBox="1"/>
            <p:nvPr/>
          </p:nvSpPr>
          <p:spPr>
            <a:xfrm>
              <a:off x="893581" y="2156435"/>
              <a:ext cx="60449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domain administrator’s SID is S-1-5-21-&lt;domain&gt;-500.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first created user gets the SID S-1-5-21-&lt;domain&gt;-1000.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Subsequent users get SIDs S-1-5-21-&lt;domain&gt;-1001, etc.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8F0FD3-24FF-6375-500B-D729B3F19CFE}"/>
                </a:ext>
              </a:extLst>
            </p:cNvPr>
            <p:cNvSpPr txBox="1"/>
            <p:nvPr/>
          </p:nvSpPr>
          <p:spPr>
            <a:xfrm>
              <a:off x="6938513" y="2153086"/>
              <a:ext cx="38336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root user’s UID is 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Usually, users’ UIDs start from 1000.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0DFF94-9B52-BD01-5C6C-BF26DCD85C14}"/>
                </a:ext>
              </a:extLst>
            </p:cNvPr>
            <p:cNvSpPr txBox="1"/>
            <p:nvPr/>
          </p:nvSpPr>
          <p:spPr>
            <a:xfrm>
              <a:off x="893581" y="4271960"/>
              <a:ext cx="10433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2"/>
                </a:rPr>
                <a:t>https://learn.microsoft.com/en-us/windows/win32/secauthz/well-known-sids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84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Access Control Lists (ACLs) and Entries (ACEs)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443230-76CA-1D7B-BE17-0C048AC82B18}"/>
              </a:ext>
            </a:extLst>
          </p:cNvPr>
          <p:cNvGrpSpPr/>
          <p:nvPr/>
        </p:nvGrpSpPr>
        <p:grpSpPr>
          <a:xfrm>
            <a:off x="893582" y="1892431"/>
            <a:ext cx="10433091" cy="4989247"/>
            <a:chOff x="893581" y="1063756"/>
            <a:chExt cx="10433091" cy="49892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F98B9D-53CB-0D01-51DD-F6B452AAB6C5}"/>
                </a:ext>
              </a:extLst>
            </p:cNvPr>
            <p:cNvSpPr txBox="1"/>
            <p:nvPr/>
          </p:nvSpPr>
          <p:spPr>
            <a:xfrm>
              <a:off x="893581" y="1063756"/>
              <a:ext cx="10433091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An ACL is a list of ACEs.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 securable object, such as a file in a filesystem, has a </a:t>
              </a:r>
              <a:r>
                <a:rPr lang="en-US" i="1" dirty="0"/>
                <a:t>security descriptor</a:t>
              </a:r>
              <a:r>
                <a:rPr lang="en-US" dirty="0"/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An ACL may be attached to that security descriptor.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SIDs are used in ACEs to identify </a:t>
              </a:r>
              <a:r>
                <a:rPr lang="en-US" i="1" dirty="0"/>
                <a:t>trustees</a:t>
              </a:r>
              <a:r>
                <a:rPr lang="en-US" dirty="0"/>
                <a:t> (subjects) that are denied or permitted access to resources.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types of ACLs: DACL (discretionary) and SACL (system)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 DACL lists the subjects that are either denied or allowed access to a secured object.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 SACL lets administrators log or audit access attempts against a secured object.</a:t>
              </a:r>
            </a:p>
            <a:p>
              <a:endParaRPr lang="en-US" dirty="0"/>
            </a:p>
            <a:p>
              <a:r>
                <a:rPr lang="en-US" dirty="0"/>
                <a:t>Use PowerShell cmdlets to query and alter ACLs: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Lucida Console" panose="020B0609040504020204" pitchFamily="49" charset="0"/>
                </a:rPr>
                <a:t>Get-</a:t>
              </a:r>
              <a:r>
                <a:rPr lang="en-US" dirty="0" err="1">
                  <a:latin typeface="Lucida Console" panose="020B0609040504020204" pitchFamily="49" charset="0"/>
                </a:rPr>
                <a:t>Acl</a:t>
              </a:r>
              <a:r>
                <a:rPr lang="en-US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Lucida Console" panose="020B0609040504020204" pitchFamily="49" charset="0"/>
                </a:rPr>
                <a:t>Set-</a:t>
              </a:r>
              <a:r>
                <a:rPr lang="en-US" dirty="0" err="1">
                  <a:latin typeface="Lucida Console" panose="020B0609040504020204" pitchFamily="49" charset="0"/>
                </a:rPr>
                <a:t>Acl</a:t>
              </a:r>
              <a:r>
                <a:rPr lang="en-US" dirty="0"/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0DFF94-9B52-BD01-5C6C-BF26DCD85C14}"/>
                </a:ext>
              </a:extLst>
            </p:cNvPr>
            <p:cNvSpPr txBox="1"/>
            <p:nvPr/>
          </p:nvSpPr>
          <p:spPr>
            <a:xfrm>
              <a:off x="893581" y="5406672"/>
              <a:ext cx="10433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2"/>
                </a:rPr>
                <a:t>https://learn.microsoft.com/en-us/windows/win32/secauthz/dacls-and-aces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91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39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Other ACLs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2" y="2635381"/>
            <a:ext cx="10433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Organizational Unit (OU) in AD can also have an ACL attached.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attacker may target an OU’s ACL in a privilege escalation attempt by: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trying to give extra permissions to a compromised user,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then read a resource in an OU that would otherwise be confidential, 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modify a resource that would otherwise be read-only.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Policy Objects have permission lists, also known as GPO ACLs.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GPOs are used to enforce granular security policies for a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attacker will try to alter a GPO to try to relax or circumvent a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8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824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6455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exercises let you practice using .NET objects and PowerShell cmdlets to explore Active Directory objects in our class lab VMs’ domain.</a:t>
            </a:r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205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Active Directory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8B72D-12FA-8E37-33A4-15870683DE61}"/>
              </a:ext>
            </a:extLst>
          </p:cNvPr>
          <p:cNvGrpSpPr/>
          <p:nvPr/>
        </p:nvGrpSpPr>
        <p:grpSpPr>
          <a:xfrm>
            <a:off x="1357152" y="1803673"/>
            <a:ext cx="9505950" cy="4916922"/>
            <a:chOff x="1706811" y="1184548"/>
            <a:chExt cx="8778377" cy="49169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47D23F-F3F9-676F-BDEB-E69E1F0AB32C}"/>
                </a:ext>
              </a:extLst>
            </p:cNvPr>
            <p:cNvSpPr txBox="1"/>
            <p:nvPr/>
          </p:nvSpPr>
          <p:spPr>
            <a:xfrm>
              <a:off x="1706811" y="1184548"/>
              <a:ext cx="877837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 a </a:t>
              </a:r>
              <a:r>
                <a:rPr lang="en-US" i="1" dirty="0"/>
                <a:t>directory service</a:t>
              </a:r>
              <a:r>
                <a:rPr lang="en-US" dirty="0"/>
                <a:t>, Microsoft Active Directory facilitates information lookup and </a:t>
              </a:r>
              <a:r>
                <a:rPr lang="en-US" i="1" dirty="0"/>
                <a:t>authentication</a:t>
              </a:r>
              <a:r>
                <a:rPr lang="en-US" dirty="0"/>
                <a:t> for the users and devices in a </a:t>
              </a:r>
              <a:r>
                <a:rPr lang="en-US" i="1" dirty="0"/>
                <a:t>domain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r>
                <a:rPr lang="en-US" dirty="0"/>
                <a:t>Relevant security questions: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Given a user’s </a:t>
              </a:r>
              <a:r>
                <a:rPr lang="en-US" i="1" dirty="0"/>
                <a:t>identity</a:t>
              </a:r>
              <a:r>
                <a:rPr lang="en-US" dirty="0"/>
                <a:t>, which devices may a user </a:t>
              </a:r>
              <a:r>
                <a:rPr lang="en-US" i="1" dirty="0"/>
                <a:t>access</a:t>
              </a:r>
              <a:r>
                <a:rPr lang="en-US" dirty="0"/>
                <a:t>, and what is the user </a:t>
              </a:r>
              <a:r>
                <a:rPr lang="en-US" i="1" dirty="0"/>
                <a:t>authorized</a:t>
              </a:r>
              <a:r>
                <a:rPr lang="en-US" dirty="0"/>
                <a:t> to do with that device?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Given a particular device, which users may access that device, and what are the users permitted to do with that device?</a:t>
              </a:r>
            </a:p>
            <a:p>
              <a:endParaRPr lang="en-US" dirty="0"/>
            </a:p>
            <a:p>
              <a:r>
                <a:rPr lang="en-US" dirty="0"/>
                <a:t>AD’s primary purpose is to let administrators manage security </a:t>
              </a:r>
              <a:r>
                <a:rPr lang="en-US" i="1" dirty="0"/>
                <a:t>permissions</a:t>
              </a:r>
              <a:r>
                <a:rPr lang="en-US" dirty="0"/>
                <a:t> and relationships of </a:t>
              </a:r>
              <a:r>
                <a:rPr lang="en-US" i="1" dirty="0"/>
                <a:t>trust</a:t>
              </a:r>
              <a:r>
                <a:rPr lang="en-US" dirty="0"/>
                <a:t> among network resources. In an object-oriented manner, authorized subjects (agents) may be users or computers. Access-controlled/authorized objects may be: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A1B75E-CEFE-8343-FC1F-830BBA269B50}"/>
                </a:ext>
              </a:extLst>
            </p:cNvPr>
            <p:cNvSpPr txBox="1"/>
            <p:nvPr/>
          </p:nvSpPr>
          <p:spPr>
            <a:xfrm>
              <a:off x="5486400" y="4621110"/>
              <a:ext cx="49987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network services, such as: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remote access services/VPNs/devices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Exchange (email)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SharePoint or Teams (collaboration)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other network resources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B3A720-79F7-4A52-A05E-56E632512320}"/>
                </a:ext>
              </a:extLst>
            </p:cNvPr>
            <p:cNvSpPr txBox="1"/>
            <p:nvPr/>
          </p:nvSpPr>
          <p:spPr>
            <a:xfrm>
              <a:off x="1706811" y="4624142"/>
              <a:ext cx="377958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computers, including: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installed applications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filesystems and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mobile and wireless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printers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253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In-class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2159131"/>
            <a:ext cx="98818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an image search feature of your favorite Internet search engine to find example diagrams or designs of how an enterprise may structure an Active Directory deployment.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class, let’s have a virtual “gallery walk:”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Several students will be invited to display the diagram they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class, let’s ask questions and discuss the exhibited items and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on the lookout for interesting details or concepts, such as:</a:t>
            </a:r>
          </a:p>
          <a:p>
            <a:endParaRPr lang="en-US" dirty="0"/>
          </a:p>
          <a:p>
            <a:pPr lvl="1"/>
            <a:r>
              <a:rPr lang="en-US" dirty="0"/>
              <a:t>Applications 		Certificates 		Computers and Devices </a:t>
            </a:r>
          </a:p>
          <a:p>
            <a:pPr lvl="1"/>
            <a:r>
              <a:rPr lang="en-US" dirty="0"/>
              <a:t>Domain Controllers 	Domains, Trees</a:t>
            </a:r>
            <a:r>
              <a:rPr lang="en-US"/>
              <a:t>, Forests </a:t>
            </a:r>
            <a:r>
              <a:rPr lang="en-US" dirty="0"/>
              <a:t>	Federated Services </a:t>
            </a:r>
          </a:p>
          <a:p>
            <a:pPr lvl="1"/>
            <a:r>
              <a:rPr lang="en-US" dirty="0"/>
              <a:t>Group Policies 	LDAP 			Local Security Authority </a:t>
            </a:r>
          </a:p>
          <a:p>
            <a:pPr lvl="1"/>
            <a:r>
              <a:rPr lang="en-US" dirty="0"/>
              <a:t>Organizational Units 	Single-Sign-On 		Users and Groups </a:t>
            </a:r>
          </a:p>
          <a:p>
            <a:pPr lvl="1"/>
            <a:r>
              <a:rPr lang="en-US" dirty="0"/>
              <a:t> 			Rights/Privileges (is there a difference?) </a:t>
            </a:r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AD “Crown Jewels”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1844806"/>
            <a:ext cx="98818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or 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Enterprise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Domain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administration rights delegated to other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privileged accounts/identities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Domain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admin workstations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trusted points of entry into a domain network</a:t>
            </a:r>
          </a:p>
        </p:txBody>
      </p:sp>
    </p:spTree>
    <p:extLst>
      <p:ext uri="{BB962C8B-B14F-4D97-AF65-F5344CB8AC3E}">
        <p14:creationId xmlns:p14="http://schemas.microsoft.com/office/powerpoint/2010/main" val="40658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00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Threat actors continually adapt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1854331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right now, here’s an example of a prevalent systematic attack pattern by a typical adversary: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Obtain a compromised </a:t>
            </a:r>
            <a:r>
              <a:rPr lang="en-US" i="1" dirty="0"/>
              <a:t>identity</a:t>
            </a:r>
            <a:r>
              <a:rPr lang="en-US" dirty="0"/>
              <a:t> (a credential, such as a username and password)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via phishing or other social engineering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Use the compromised identity, or some other attack, to gain </a:t>
            </a:r>
            <a:r>
              <a:rPr lang="en-US" i="1" dirty="0"/>
              <a:t>unauthorized access</a:t>
            </a:r>
            <a:r>
              <a:rPr lang="en-US" dirty="0"/>
              <a:t> to a computer.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possible, enable </a:t>
            </a:r>
            <a:r>
              <a:rPr lang="en-US" i="1" dirty="0"/>
              <a:t>persistent</a:t>
            </a:r>
            <a:r>
              <a:rPr lang="en-US" dirty="0"/>
              <a:t> long-term access, such as a backdoor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deactivate defenses, such as antivirus/antimalware,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 intelligence from the computer, such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scanning for and enumerating other identities (credentials)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scanning for and enumerating other networked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Escalate privileges</a:t>
            </a:r>
            <a:r>
              <a:rPr lang="en-US" dirty="0"/>
              <a:t>, </a:t>
            </a:r>
            <a:r>
              <a:rPr lang="en-US" i="1" dirty="0"/>
              <a:t>laterally</a:t>
            </a:r>
            <a:r>
              <a:rPr lang="en-US" dirty="0"/>
              <a:t>, by compromising more identities and devices.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Escalate privileges, </a:t>
            </a:r>
            <a:r>
              <a:rPr lang="en-US" i="1" dirty="0"/>
              <a:t>vertically</a:t>
            </a:r>
            <a:r>
              <a:rPr lang="en-US" dirty="0"/>
              <a:t>, by compromising “crown jewel” identities and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1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Active Directory tools in 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1959106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System.DirectoryServices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/>
              <a:t>Class: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System.DirectoryServices.DirectorySearcher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Active Directory Service Interfaces (ADSI) “type accelerator” classes: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adsi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adsisearcher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endParaRPr lang="en-US" dirty="0"/>
          </a:p>
          <a:p>
            <a:r>
              <a:rPr lang="en-US" dirty="0"/>
              <a:t>PowerShell commands in the </a:t>
            </a:r>
            <a:r>
              <a:rPr lang="en-US" b="1" dirty="0" err="1"/>
              <a:t>ActiveDirectory</a:t>
            </a:r>
            <a:r>
              <a:rPr lang="en-US" dirty="0"/>
              <a:t> and </a:t>
            </a:r>
            <a:r>
              <a:rPr lang="en-US" b="1" dirty="0" err="1"/>
              <a:t>GroupPolicy</a:t>
            </a:r>
            <a:r>
              <a:rPr lang="en-US" dirty="0"/>
              <a:t> modules aren’t installed by default. On machines that don’t have those modules, you can still use PowerShell with these .NET classes to get information from Active Directory.</a:t>
            </a:r>
          </a:p>
        </p:txBody>
      </p:sp>
    </p:spTree>
    <p:extLst>
      <p:ext uri="{BB962C8B-B14F-4D97-AF65-F5344CB8AC3E}">
        <p14:creationId xmlns:p14="http://schemas.microsoft.com/office/powerpoint/2010/main" val="33113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05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.NET tools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2383516" y="2540131"/>
            <a:ext cx="74532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a few commands that enumerate all of the Active Directory users that belong to a group named “Executives:”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LDAP URI for the 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dn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latin typeface="Lucida Console" panose="020B0609040504020204" pitchFamily="49" charset="0"/>
              </a:rPr>
              <a:t>'LDAP://OU=</a:t>
            </a:r>
            <a:r>
              <a:rPr lang="en-US" sz="1800" dirty="0" err="1">
                <a:latin typeface="Lucida Console" panose="020B0609040504020204" pitchFamily="49" charset="0"/>
              </a:rPr>
              <a:t>Executives,DC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byui,DC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edu</a:t>
            </a:r>
            <a:r>
              <a:rPr lang="en-US" sz="1800" dirty="0">
                <a:latin typeface="Lucida Console" panose="020B0609040504020204" pitchFamily="49" charset="0"/>
              </a:rPr>
              <a:t>’</a:t>
            </a:r>
            <a:br>
              <a:rPr lang="en-US" sz="1800" dirty="0">
                <a:latin typeface="Lucida Console" panose="020B0609040504020204" pitchFamily="49" charset="0"/>
              </a:rPr>
            </a:b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Create query-capable object using ADSI accelerator</a:t>
            </a:r>
            <a:endParaRPr lang="en-US" sz="1800" dirty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latin typeface="Lucida Console" panose="020B0609040504020204" pitchFamily="49" charset="0"/>
              </a:rPr>
              <a:t>ou</a:t>
            </a:r>
            <a:r>
              <a:rPr lang="en-US" sz="1800" dirty="0">
                <a:latin typeface="Lucida Console" panose="020B0609040504020204" pitchFamily="49" charset="0"/>
              </a:rPr>
              <a:t> = [</a:t>
            </a:r>
            <a:r>
              <a:rPr lang="en-US" sz="1800" dirty="0" err="1">
                <a:latin typeface="Lucida Console" panose="020B0609040504020204" pitchFamily="49" charset="0"/>
              </a:rPr>
              <a:t>adsi</a:t>
            </a:r>
            <a:r>
              <a:rPr lang="en-US" sz="1800" dirty="0">
                <a:latin typeface="Lucida Console" panose="020B0609040504020204" pitchFamily="49" charset="0"/>
              </a:rPr>
              <a:t>]$</a:t>
            </a:r>
            <a:r>
              <a:rPr lang="en-US" sz="1800" dirty="0" err="1">
                <a:latin typeface="Lucida Console" panose="020B0609040504020204" pitchFamily="49" charset="0"/>
              </a:rPr>
              <a:t>dn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This isn’t Get-</a:t>
            </a:r>
            <a:r>
              <a:rPr lang="en-US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, but it’s analogous: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ou.Children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6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39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modules with Active Directory cmdlets: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2" y="2225806"/>
            <a:ext cx="1043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ActiveDirectory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New-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New-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Add-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(over a hundred other cmdlets:    </a:t>
            </a:r>
            <a:r>
              <a:rPr lang="en-US" dirty="0">
                <a:latin typeface="Lucida Console" panose="020B0609040504020204" pitchFamily="49" charset="0"/>
              </a:rPr>
              <a:t>Get-Command –Module </a:t>
            </a:r>
            <a:r>
              <a:rPr lang="en-US" dirty="0" err="1">
                <a:latin typeface="Lucida Console" panose="020B0609040504020204" pitchFamily="49" charset="0"/>
              </a:rPr>
              <a:t>ActiveDirectory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 err="1"/>
              <a:t>GroupPolicy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New-GPO, New-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Get-GPO, Get-</a:t>
            </a:r>
            <a:r>
              <a:rPr lang="en-US" dirty="0" err="1">
                <a:latin typeface="Lucida Console" panose="020B0609040504020204" pitchFamily="49" charset="0"/>
              </a:rPr>
              <a:t>GPPermission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GPPermission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Remove-GPO, Remove-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(about twenty other cmdlets:    </a:t>
            </a:r>
            <a:r>
              <a:rPr lang="en-US" dirty="0">
                <a:latin typeface="Lucida Console" panose="020B0609040504020204" pitchFamily="49" charset="0"/>
              </a:rPr>
              <a:t>Get-Command –Module </a:t>
            </a:r>
            <a:r>
              <a:rPr lang="en-US" dirty="0" err="1">
                <a:latin typeface="Lucida Console" panose="020B0609040504020204" pitchFamily="49" charset="0"/>
              </a:rPr>
              <a:t>GroupPolicy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9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cmdlet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443237" y="2387731"/>
            <a:ext cx="9333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cmdlet example that fetches the identity object associated with the username mer23001: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PS C:\Users\mer23001&gt; 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Get-</a:t>
            </a:r>
            <a:r>
              <a:rPr lang="en-US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ADUser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 mer23001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DistinguishedName</a:t>
            </a:r>
            <a:r>
              <a:rPr lang="en-US" dirty="0">
                <a:latin typeface="Lucida Console" panose="020B0609040504020204" pitchFamily="49" charset="0"/>
              </a:rPr>
              <a:t> : CN=mer23001,OU=</a:t>
            </a:r>
            <a:r>
              <a:rPr lang="en-US" dirty="0" err="1">
                <a:latin typeface="Lucida Console" panose="020B0609040504020204" pitchFamily="49" charset="0"/>
              </a:rPr>
              <a:t>Executives,DC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byui,DC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edu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Enabled           : True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GivenName</a:t>
            </a:r>
            <a:r>
              <a:rPr lang="en-US" dirty="0">
                <a:latin typeface="Lucida Console" panose="020B0609040504020204" pitchFamily="49" charset="0"/>
              </a:rPr>
              <a:t>         : Trip</a:t>
            </a:r>
          </a:p>
          <a:p>
            <a:r>
              <a:rPr lang="en-US" dirty="0">
                <a:latin typeface="Lucida Console" panose="020B0609040504020204" pitchFamily="49" charset="0"/>
              </a:rPr>
              <a:t>Name              : mer23001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ObjectClass</a:t>
            </a:r>
            <a:r>
              <a:rPr lang="en-US" dirty="0">
                <a:latin typeface="Lucida Console" panose="020B0609040504020204" pitchFamily="49" charset="0"/>
              </a:rPr>
              <a:t>       : user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ObjectGUID</a:t>
            </a:r>
            <a:r>
              <a:rPr lang="en-US" dirty="0">
                <a:latin typeface="Lucida Console" panose="020B0609040504020204" pitchFamily="49" charset="0"/>
              </a:rPr>
              <a:t>        : 5a5a5a5a-3210-b4b4-adad-456789abcdef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SamAccountName</a:t>
            </a:r>
            <a:r>
              <a:rPr lang="en-US" dirty="0">
                <a:latin typeface="Lucida Console" panose="020B0609040504020204" pitchFamily="49" charset="0"/>
              </a:rPr>
              <a:t>    : mer23001</a:t>
            </a:r>
          </a:p>
          <a:p>
            <a:r>
              <a:rPr lang="en-US" dirty="0">
                <a:latin typeface="Lucida Console" panose="020B0609040504020204" pitchFamily="49" charset="0"/>
              </a:rPr>
              <a:t>SID               : S-1-5-21-3456789012-3210987654-3692581470-2023</a:t>
            </a:r>
          </a:p>
          <a:p>
            <a:r>
              <a:rPr lang="en-US" dirty="0">
                <a:latin typeface="Lucida Console" panose="020B0609040504020204" pitchFamily="49" charset="0"/>
              </a:rPr>
              <a:t>Surname           : Meredith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UserPrincipalName</a:t>
            </a:r>
            <a:r>
              <a:rPr lang="en-US" dirty="0">
                <a:latin typeface="Lucida Console" panose="020B0609040504020204" pitchFamily="49" charset="0"/>
              </a:rPr>
              <a:t> : Alvin F Meredith III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1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108</TotalTime>
  <Words>1315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2</cp:revision>
  <dcterms:created xsi:type="dcterms:W3CDTF">2024-11-19T21:52:19Z</dcterms:created>
  <dcterms:modified xsi:type="dcterms:W3CDTF">2025-02-11T15:47:15Z</dcterms:modified>
</cp:coreProperties>
</file>