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bert, Matthew" userId="877a4118-3f16-4ac9-a72c-5dd2c7b28c85" providerId="ADAL" clId="{7BC5CBD5-A499-4E2A-8B34-BBCA3C9678A3}"/>
    <pc:docChg chg="undo redo custSel modSld">
      <pc:chgData name="Talbert, Matthew" userId="877a4118-3f16-4ac9-a72c-5dd2c7b28c85" providerId="ADAL" clId="{7BC5CBD5-A499-4E2A-8B34-BBCA3C9678A3}" dt="2024-11-21T20:58:29.543" v="343" actId="12788"/>
      <pc:docMkLst>
        <pc:docMk/>
      </pc:docMkLst>
      <pc:sldChg chg="modSp mod">
        <pc:chgData name="Talbert, Matthew" userId="877a4118-3f16-4ac9-a72c-5dd2c7b28c85" providerId="ADAL" clId="{7BC5CBD5-A499-4E2A-8B34-BBCA3C9678A3}" dt="2024-11-21T20:21:37.437" v="134" actId="12788"/>
        <pc:sldMkLst>
          <pc:docMk/>
          <pc:sldMk cId="1467586035" sldId="258"/>
        </pc:sldMkLst>
        <pc:spChg chg="mod">
          <ac:chgData name="Talbert, Matthew" userId="877a4118-3f16-4ac9-a72c-5dd2c7b28c85" providerId="ADAL" clId="{7BC5CBD5-A499-4E2A-8B34-BBCA3C9678A3}" dt="2024-11-21T20:20:55.583" v="129" actId="12788"/>
          <ac:spMkLst>
            <pc:docMk/>
            <pc:sldMk cId="1467586035" sldId="258"/>
            <ac:spMk id="2" creationId="{F5533765-AE4D-3586-BFF0-C73FF51C6B9B}"/>
          </ac:spMkLst>
        </pc:spChg>
        <pc:spChg chg="mod">
          <ac:chgData name="Talbert, Matthew" userId="877a4118-3f16-4ac9-a72c-5dd2c7b28c85" providerId="ADAL" clId="{7BC5CBD5-A499-4E2A-8B34-BBCA3C9678A3}" dt="2024-11-21T20:21:37.437" v="134" actId="12788"/>
          <ac:spMkLst>
            <pc:docMk/>
            <pc:sldMk cId="1467586035" sldId="258"/>
            <ac:spMk id="7" creationId="{56F98B9D-53CB-0D01-51DD-F6B452AAB6C5}"/>
          </ac:spMkLst>
        </pc:spChg>
      </pc:sldChg>
      <pc:sldChg chg="modSp mod">
        <pc:chgData name="Talbert, Matthew" userId="877a4118-3f16-4ac9-a72c-5dd2c7b28c85" providerId="ADAL" clId="{7BC5CBD5-A499-4E2A-8B34-BBCA3C9678A3}" dt="2024-11-21T20:21:42.215" v="135" actId="12788"/>
        <pc:sldMkLst>
          <pc:docMk/>
          <pc:sldMk cId="975540593" sldId="259"/>
        </pc:sldMkLst>
        <pc:spChg chg="mod">
          <ac:chgData name="Talbert, Matthew" userId="877a4118-3f16-4ac9-a72c-5dd2c7b28c85" providerId="ADAL" clId="{7BC5CBD5-A499-4E2A-8B34-BBCA3C9678A3}" dt="2024-11-21T20:21:42.215" v="135" actId="12788"/>
          <ac:spMkLst>
            <pc:docMk/>
            <pc:sldMk cId="975540593" sldId="259"/>
            <ac:spMk id="2" creationId="{F5533765-AE4D-3586-BFF0-C73FF51C6B9B}"/>
          </ac:spMkLst>
        </pc:spChg>
        <pc:spChg chg="mod">
          <ac:chgData name="Talbert, Matthew" userId="877a4118-3f16-4ac9-a72c-5dd2c7b28c85" providerId="ADAL" clId="{7BC5CBD5-A499-4E2A-8B34-BBCA3C9678A3}" dt="2024-11-21T20:21:42.215" v="135" actId="12788"/>
          <ac:spMkLst>
            <pc:docMk/>
            <pc:sldMk cId="975540593" sldId="259"/>
            <ac:spMk id="7" creationId="{56F98B9D-53CB-0D01-51DD-F6B452AAB6C5}"/>
          </ac:spMkLst>
        </pc:spChg>
      </pc:sldChg>
      <pc:sldChg chg="modSp mod">
        <pc:chgData name="Talbert, Matthew" userId="877a4118-3f16-4ac9-a72c-5dd2c7b28c85" providerId="ADAL" clId="{7BC5CBD5-A499-4E2A-8B34-BBCA3C9678A3}" dt="2024-11-21T20:21:52.502" v="136" actId="12788"/>
        <pc:sldMkLst>
          <pc:docMk/>
          <pc:sldMk cId="698900845" sldId="260"/>
        </pc:sldMkLst>
        <pc:spChg chg="mod">
          <ac:chgData name="Talbert, Matthew" userId="877a4118-3f16-4ac9-a72c-5dd2c7b28c85" providerId="ADAL" clId="{7BC5CBD5-A499-4E2A-8B34-BBCA3C9678A3}" dt="2024-11-21T20:21:52.502" v="136" actId="12788"/>
          <ac:spMkLst>
            <pc:docMk/>
            <pc:sldMk cId="698900845" sldId="260"/>
            <ac:spMk id="2" creationId="{F5533765-AE4D-3586-BFF0-C73FF51C6B9B}"/>
          </ac:spMkLst>
        </pc:spChg>
        <pc:spChg chg="mod">
          <ac:chgData name="Talbert, Matthew" userId="877a4118-3f16-4ac9-a72c-5dd2c7b28c85" providerId="ADAL" clId="{7BC5CBD5-A499-4E2A-8B34-BBCA3C9678A3}" dt="2024-11-21T20:21:52.502" v="136" actId="12788"/>
          <ac:spMkLst>
            <pc:docMk/>
            <pc:sldMk cId="698900845" sldId="260"/>
            <ac:spMk id="7" creationId="{56F98B9D-53CB-0D01-51DD-F6B452AAB6C5}"/>
          </ac:spMkLst>
        </pc:spChg>
      </pc:sldChg>
      <pc:sldChg chg="modSp mod">
        <pc:chgData name="Talbert, Matthew" userId="877a4118-3f16-4ac9-a72c-5dd2c7b28c85" providerId="ADAL" clId="{7BC5CBD5-A499-4E2A-8B34-BBCA3C9678A3}" dt="2024-11-21T20:21:58.593" v="137" actId="12788"/>
        <pc:sldMkLst>
          <pc:docMk/>
          <pc:sldMk cId="1322807556" sldId="261"/>
        </pc:sldMkLst>
        <pc:spChg chg="mod">
          <ac:chgData name="Talbert, Matthew" userId="877a4118-3f16-4ac9-a72c-5dd2c7b28c85" providerId="ADAL" clId="{7BC5CBD5-A499-4E2A-8B34-BBCA3C9678A3}" dt="2024-11-21T20:21:58.593" v="137" actId="12788"/>
          <ac:spMkLst>
            <pc:docMk/>
            <pc:sldMk cId="1322807556" sldId="261"/>
            <ac:spMk id="2" creationId="{F5533765-AE4D-3586-BFF0-C73FF51C6B9B}"/>
          </ac:spMkLst>
        </pc:spChg>
        <pc:spChg chg="mod">
          <ac:chgData name="Talbert, Matthew" userId="877a4118-3f16-4ac9-a72c-5dd2c7b28c85" providerId="ADAL" clId="{7BC5CBD5-A499-4E2A-8B34-BBCA3C9678A3}" dt="2024-11-21T20:21:58.593" v="137" actId="12788"/>
          <ac:spMkLst>
            <pc:docMk/>
            <pc:sldMk cId="1322807556" sldId="261"/>
            <ac:spMk id="7" creationId="{56F98B9D-53CB-0D01-51DD-F6B452AAB6C5}"/>
          </ac:spMkLst>
        </pc:spChg>
      </pc:sldChg>
      <pc:sldChg chg="modSp mod">
        <pc:chgData name="Talbert, Matthew" userId="877a4118-3f16-4ac9-a72c-5dd2c7b28c85" providerId="ADAL" clId="{7BC5CBD5-A499-4E2A-8B34-BBCA3C9678A3}" dt="2024-11-21T20:22:03.560" v="138" actId="12788"/>
        <pc:sldMkLst>
          <pc:docMk/>
          <pc:sldMk cId="226173953" sldId="262"/>
        </pc:sldMkLst>
        <pc:spChg chg="mod">
          <ac:chgData name="Talbert, Matthew" userId="877a4118-3f16-4ac9-a72c-5dd2c7b28c85" providerId="ADAL" clId="{7BC5CBD5-A499-4E2A-8B34-BBCA3C9678A3}" dt="2024-11-21T20:22:03.560" v="138" actId="12788"/>
          <ac:spMkLst>
            <pc:docMk/>
            <pc:sldMk cId="226173953" sldId="262"/>
            <ac:spMk id="2" creationId="{F5533765-AE4D-3586-BFF0-C73FF51C6B9B}"/>
          </ac:spMkLst>
        </pc:spChg>
        <pc:spChg chg="mod">
          <ac:chgData name="Talbert, Matthew" userId="877a4118-3f16-4ac9-a72c-5dd2c7b28c85" providerId="ADAL" clId="{7BC5CBD5-A499-4E2A-8B34-BBCA3C9678A3}" dt="2024-11-21T20:22:03.560" v="138" actId="12788"/>
          <ac:spMkLst>
            <pc:docMk/>
            <pc:sldMk cId="226173953" sldId="262"/>
            <ac:spMk id="7" creationId="{56F98B9D-53CB-0D01-51DD-F6B452AAB6C5}"/>
          </ac:spMkLst>
        </pc:spChg>
      </pc:sldChg>
      <pc:sldChg chg="modSp mod">
        <pc:chgData name="Talbert, Matthew" userId="877a4118-3f16-4ac9-a72c-5dd2c7b28c85" providerId="ADAL" clId="{7BC5CBD5-A499-4E2A-8B34-BBCA3C9678A3}" dt="2024-11-21T20:22:27.600" v="160" actId="12788"/>
        <pc:sldMkLst>
          <pc:docMk/>
          <pc:sldMk cId="1194914730" sldId="263"/>
        </pc:sldMkLst>
        <pc:spChg chg="mod">
          <ac:chgData name="Talbert, Matthew" userId="877a4118-3f16-4ac9-a72c-5dd2c7b28c85" providerId="ADAL" clId="{7BC5CBD5-A499-4E2A-8B34-BBCA3C9678A3}" dt="2024-11-21T20:22:27.600" v="160" actId="12788"/>
          <ac:spMkLst>
            <pc:docMk/>
            <pc:sldMk cId="1194914730" sldId="263"/>
            <ac:spMk id="2" creationId="{F5533765-AE4D-3586-BFF0-C73FF51C6B9B}"/>
          </ac:spMkLst>
        </pc:spChg>
        <pc:spChg chg="mod">
          <ac:chgData name="Talbert, Matthew" userId="877a4118-3f16-4ac9-a72c-5dd2c7b28c85" providerId="ADAL" clId="{7BC5CBD5-A499-4E2A-8B34-BBCA3C9678A3}" dt="2024-11-21T20:22:27.600" v="160" actId="12788"/>
          <ac:spMkLst>
            <pc:docMk/>
            <pc:sldMk cId="1194914730" sldId="263"/>
            <ac:spMk id="7" creationId="{56F98B9D-53CB-0D01-51DD-F6B452AAB6C5}"/>
          </ac:spMkLst>
        </pc:spChg>
      </pc:sldChg>
      <pc:sldChg chg="modSp mod">
        <pc:chgData name="Talbert, Matthew" userId="877a4118-3f16-4ac9-a72c-5dd2c7b28c85" providerId="ADAL" clId="{7BC5CBD5-A499-4E2A-8B34-BBCA3C9678A3}" dt="2024-11-21T20:22:48.053" v="165" actId="12788"/>
        <pc:sldMkLst>
          <pc:docMk/>
          <pc:sldMk cId="3863050939" sldId="264"/>
        </pc:sldMkLst>
        <pc:spChg chg="mod">
          <ac:chgData name="Talbert, Matthew" userId="877a4118-3f16-4ac9-a72c-5dd2c7b28c85" providerId="ADAL" clId="{7BC5CBD5-A499-4E2A-8B34-BBCA3C9678A3}" dt="2024-11-21T20:22:48.053" v="165" actId="12788"/>
          <ac:spMkLst>
            <pc:docMk/>
            <pc:sldMk cId="3863050939" sldId="264"/>
            <ac:spMk id="2" creationId="{F5533765-AE4D-3586-BFF0-C73FF51C6B9B}"/>
          </ac:spMkLst>
        </pc:spChg>
        <pc:spChg chg="mod">
          <ac:chgData name="Talbert, Matthew" userId="877a4118-3f16-4ac9-a72c-5dd2c7b28c85" providerId="ADAL" clId="{7BC5CBD5-A499-4E2A-8B34-BBCA3C9678A3}" dt="2024-11-21T20:22:48.053" v="165" actId="12788"/>
          <ac:spMkLst>
            <pc:docMk/>
            <pc:sldMk cId="3863050939" sldId="264"/>
            <ac:spMk id="7" creationId="{56F98B9D-53CB-0D01-51DD-F6B452AAB6C5}"/>
          </ac:spMkLst>
        </pc:spChg>
      </pc:sldChg>
      <pc:sldChg chg="modSp mod">
        <pc:chgData name="Talbert, Matthew" userId="877a4118-3f16-4ac9-a72c-5dd2c7b28c85" providerId="ADAL" clId="{7BC5CBD5-A499-4E2A-8B34-BBCA3C9678A3}" dt="2024-11-21T20:23:06.613" v="171" actId="12788"/>
        <pc:sldMkLst>
          <pc:docMk/>
          <pc:sldMk cId="3041912824" sldId="265"/>
        </pc:sldMkLst>
        <pc:spChg chg="mod">
          <ac:chgData name="Talbert, Matthew" userId="877a4118-3f16-4ac9-a72c-5dd2c7b28c85" providerId="ADAL" clId="{7BC5CBD5-A499-4E2A-8B34-BBCA3C9678A3}" dt="2024-11-21T20:23:06.613" v="171" actId="12788"/>
          <ac:spMkLst>
            <pc:docMk/>
            <pc:sldMk cId="3041912824" sldId="265"/>
            <ac:spMk id="2" creationId="{F5533765-AE4D-3586-BFF0-C73FF51C6B9B}"/>
          </ac:spMkLst>
        </pc:spChg>
        <pc:spChg chg="mod">
          <ac:chgData name="Talbert, Matthew" userId="877a4118-3f16-4ac9-a72c-5dd2c7b28c85" providerId="ADAL" clId="{7BC5CBD5-A499-4E2A-8B34-BBCA3C9678A3}" dt="2024-11-21T20:23:06.613" v="171" actId="12788"/>
          <ac:spMkLst>
            <pc:docMk/>
            <pc:sldMk cId="3041912824" sldId="265"/>
            <ac:spMk id="7" creationId="{56F98B9D-53CB-0D01-51DD-F6B452AAB6C5}"/>
          </ac:spMkLst>
        </pc:spChg>
      </pc:sldChg>
      <pc:sldChg chg="modSp mod">
        <pc:chgData name="Talbert, Matthew" userId="877a4118-3f16-4ac9-a72c-5dd2c7b28c85" providerId="ADAL" clId="{7BC5CBD5-A499-4E2A-8B34-BBCA3C9678A3}" dt="2024-11-21T20:23:04.032" v="170" actId="12788"/>
        <pc:sldMkLst>
          <pc:docMk/>
          <pc:sldMk cId="3210929690" sldId="266"/>
        </pc:sldMkLst>
        <pc:spChg chg="mod">
          <ac:chgData name="Talbert, Matthew" userId="877a4118-3f16-4ac9-a72c-5dd2c7b28c85" providerId="ADAL" clId="{7BC5CBD5-A499-4E2A-8B34-BBCA3C9678A3}" dt="2024-11-21T20:23:04.032" v="170" actId="12788"/>
          <ac:spMkLst>
            <pc:docMk/>
            <pc:sldMk cId="3210929690" sldId="266"/>
            <ac:spMk id="2" creationId="{F5533765-AE4D-3586-BFF0-C73FF51C6B9B}"/>
          </ac:spMkLst>
        </pc:spChg>
        <pc:spChg chg="mod">
          <ac:chgData name="Talbert, Matthew" userId="877a4118-3f16-4ac9-a72c-5dd2c7b28c85" providerId="ADAL" clId="{7BC5CBD5-A499-4E2A-8B34-BBCA3C9678A3}" dt="2024-11-21T20:23:04.032" v="170" actId="12788"/>
          <ac:spMkLst>
            <pc:docMk/>
            <pc:sldMk cId="3210929690" sldId="266"/>
            <ac:spMk id="7" creationId="{56F98B9D-53CB-0D01-51DD-F6B452AAB6C5}"/>
          </ac:spMkLst>
        </pc:spChg>
      </pc:sldChg>
      <pc:sldChg chg="modSp mod">
        <pc:chgData name="Talbert, Matthew" userId="877a4118-3f16-4ac9-a72c-5dd2c7b28c85" providerId="ADAL" clId="{7BC5CBD5-A499-4E2A-8B34-BBCA3C9678A3}" dt="2024-11-21T20:23:27.900" v="176" actId="12788"/>
        <pc:sldMkLst>
          <pc:docMk/>
          <pc:sldMk cId="374312383" sldId="267"/>
        </pc:sldMkLst>
        <pc:spChg chg="mod">
          <ac:chgData name="Talbert, Matthew" userId="877a4118-3f16-4ac9-a72c-5dd2c7b28c85" providerId="ADAL" clId="{7BC5CBD5-A499-4E2A-8B34-BBCA3C9678A3}" dt="2024-11-21T20:23:27.900" v="176" actId="12788"/>
          <ac:spMkLst>
            <pc:docMk/>
            <pc:sldMk cId="374312383" sldId="267"/>
            <ac:spMk id="2" creationId="{F5533765-AE4D-3586-BFF0-C73FF51C6B9B}"/>
          </ac:spMkLst>
        </pc:spChg>
        <pc:grpChg chg="mod">
          <ac:chgData name="Talbert, Matthew" userId="877a4118-3f16-4ac9-a72c-5dd2c7b28c85" providerId="ADAL" clId="{7BC5CBD5-A499-4E2A-8B34-BBCA3C9678A3}" dt="2024-11-21T20:23:27.900" v="176" actId="12788"/>
          <ac:grpSpMkLst>
            <pc:docMk/>
            <pc:sldMk cId="374312383" sldId="267"/>
            <ac:grpSpMk id="4" creationId="{17E5C554-7FAC-FFF5-A305-A92B0C747967}"/>
          </ac:grpSpMkLst>
        </pc:grpChg>
        <pc:picChg chg="mod">
          <ac:chgData name="Talbert, Matthew" userId="877a4118-3f16-4ac9-a72c-5dd2c7b28c85" providerId="ADAL" clId="{7BC5CBD5-A499-4E2A-8B34-BBCA3C9678A3}" dt="2024-11-21T20:23:18.258" v="173" actId="1076"/>
          <ac:picMkLst>
            <pc:docMk/>
            <pc:sldMk cId="374312383" sldId="267"/>
            <ac:picMk id="3" creationId="{D5483313-1B5C-31A3-8F96-EC482604F0B3}"/>
          </ac:picMkLst>
        </pc:picChg>
      </pc:sldChg>
      <pc:sldChg chg="modSp mod">
        <pc:chgData name="Talbert, Matthew" userId="877a4118-3f16-4ac9-a72c-5dd2c7b28c85" providerId="ADAL" clId="{7BC5CBD5-A499-4E2A-8B34-BBCA3C9678A3}" dt="2024-11-21T20:23:37.728" v="179" actId="12788"/>
        <pc:sldMkLst>
          <pc:docMk/>
          <pc:sldMk cId="4157299586" sldId="268"/>
        </pc:sldMkLst>
        <pc:spChg chg="mod">
          <ac:chgData name="Talbert, Matthew" userId="877a4118-3f16-4ac9-a72c-5dd2c7b28c85" providerId="ADAL" clId="{7BC5CBD5-A499-4E2A-8B34-BBCA3C9678A3}" dt="2024-11-21T20:23:37.728" v="179" actId="12788"/>
          <ac:spMkLst>
            <pc:docMk/>
            <pc:sldMk cId="4157299586" sldId="268"/>
            <ac:spMk id="2" creationId="{F5533765-AE4D-3586-BFF0-C73FF51C6B9B}"/>
          </ac:spMkLst>
        </pc:spChg>
        <pc:spChg chg="mod">
          <ac:chgData name="Talbert, Matthew" userId="877a4118-3f16-4ac9-a72c-5dd2c7b28c85" providerId="ADAL" clId="{7BC5CBD5-A499-4E2A-8B34-BBCA3C9678A3}" dt="2024-11-21T20:23:30.956" v="177" actId="12788"/>
          <ac:spMkLst>
            <pc:docMk/>
            <pc:sldMk cId="4157299586" sldId="268"/>
            <ac:spMk id="7" creationId="{56F98B9D-53CB-0D01-51DD-F6B452AAB6C5}"/>
          </ac:spMkLst>
        </pc:spChg>
      </pc:sldChg>
      <pc:sldChg chg="modSp mod">
        <pc:chgData name="Talbert, Matthew" userId="877a4118-3f16-4ac9-a72c-5dd2c7b28c85" providerId="ADAL" clId="{7BC5CBD5-A499-4E2A-8B34-BBCA3C9678A3}" dt="2024-11-21T20:27:48.004" v="186" actId="1036"/>
        <pc:sldMkLst>
          <pc:docMk/>
          <pc:sldMk cId="4138936798" sldId="269"/>
        </pc:sldMkLst>
        <pc:spChg chg="mod">
          <ac:chgData name="Talbert, Matthew" userId="877a4118-3f16-4ac9-a72c-5dd2c7b28c85" providerId="ADAL" clId="{7BC5CBD5-A499-4E2A-8B34-BBCA3C9678A3}" dt="2024-11-21T20:27:48.004" v="186" actId="1036"/>
          <ac:spMkLst>
            <pc:docMk/>
            <pc:sldMk cId="4138936798" sldId="269"/>
            <ac:spMk id="2" creationId="{F5533765-AE4D-3586-BFF0-C73FF51C6B9B}"/>
          </ac:spMkLst>
        </pc:spChg>
        <pc:spChg chg="mod">
          <ac:chgData name="Talbert, Matthew" userId="877a4118-3f16-4ac9-a72c-5dd2c7b28c85" providerId="ADAL" clId="{7BC5CBD5-A499-4E2A-8B34-BBCA3C9678A3}" dt="2024-11-21T20:26:53.437" v="180" actId="1076"/>
          <ac:spMkLst>
            <pc:docMk/>
            <pc:sldMk cId="4138936798" sldId="269"/>
            <ac:spMk id="6" creationId="{BABB9FC2-5161-74E4-A7CF-4DD333FCD1A4}"/>
          </ac:spMkLst>
        </pc:spChg>
        <pc:grpChg chg="mod">
          <ac:chgData name="Talbert, Matthew" userId="877a4118-3f16-4ac9-a72c-5dd2c7b28c85" providerId="ADAL" clId="{7BC5CBD5-A499-4E2A-8B34-BBCA3C9678A3}" dt="2024-11-21T20:27:01.789" v="181" actId="12788"/>
          <ac:grpSpMkLst>
            <pc:docMk/>
            <pc:sldMk cId="4138936798" sldId="269"/>
            <ac:grpSpMk id="3" creationId="{606E69CE-B5C7-4031-95CF-73C4D5952046}"/>
          </ac:grpSpMkLst>
        </pc:grpChg>
      </pc:sldChg>
      <pc:sldChg chg="modSp mod">
        <pc:chgData name="Talbert, Matthew" userId="877a4118-3f16-4ac9-a72c-5dd2c7b28c85" providerId="ADAL" clId="{7BC5CBD5-A499-4E2A-8B34-BBCA3C9678A3}" dt="2024-11-21T20:28:06.238" v="214" actId="1036"/>
        <pc:sldMkLst>
          <pc:docMk/>
          <pc:sldMk cId="3487968633" sldId="270"/>
        </pc:sldMkLst>
        <pc:spChg chg="mod">
          <ac:chgData name="Talbert, Matthew" userId="877a4118-3f16-4ac9-a72c-5dd2c7b28c85" providerId="ADAL" clId="{7BC5CBD5-A499-4E2A-8B34-BBCA3C9678A3}" dt="2024-11-21T20:28:06.238" v="214" actId="1036"/>
          <ac:spMkLst>
            <pc:docMk/>
            <pc:sldMk cId="3487968633" sldId="270"/>
            <ac:spMk id="2" creationId="{F5533765-AE4D-3586-BFF0-C73FF51C6B9B}"/>
          </ac:spMkLst>
        </pc:spChg>
        <pc:spChg chg="mod">
          <ac:chgData name="Talbert, Matthew" userId="877a4118-3f16-4ac9-a72c-5dd2c7b28c85" providerId="ADAL" clId="{7BC5CBD5-A499-4E2A-8B34-BBCA3C9678A3}" dt="2024-11-21T20:28:02.111" v="208" actId="1036"/>
          <ac:spMkLst>
            <pc:docMk/>
            <pc:sldMk cId="3487968633" sldId="270"/>
            <ac:spMk id="7" creationId="{56F98B9D-53CB-0D01-51DD-F6B452AAB6C5}"/>
          </ac:spMkLst>
        </pc:spChg>
      </pc:sldChg>
      <pc:sldChg chg="modSp mod">
        <pc:chgData name="Talbert, Matthew" userId="877a4118-3f16-4ac9-a72c-5dd2c7b28c85" providerId="ADAL" clId="{7BC5CBD5-A499-4E2A-8B34-BBCA3C9678A3}" dt="2024-11-21T20:28:28.114" v="282" actId="1036"/>
        <pc:sldMkLst>
          <pc:docMk/>
          <pc:sldMk cId="3323886684" sldId="271"/>
        </pc:sldMkLst>
        <pc:spChg chg="mod">
          <ac:chgData name="Talbert, Matthew" userId="877a4118-3f16-4ac9-a72c-5dd2c7b28c85" providerId="ADAL" clId="{7BC5CBD5-A499-4E2A-8B34-BBCA3C9678A3}" dt="2024-11-21T20:28:28.114" v="282" actId="1036"/>
          <ac:spMkLst>
            <pc:docMk/>
            <pc:sldMk cId="3323886684" sldId="271"/>
            <ac:spMk id="2" creationId="{F5533765-AE4D-3586-BFF0-C73FF51C6B9B}"/>
          </ac:spMkLst>
        </pc:spChg>
        <pc:spChg chg="mod">
          <ac:chgData name="Talbert, Matthew" userId="877a4118-3f16-4ac9-a72c-5dd2c7b28c85" providerId="ADAL" clId="{7BC5CBD5-A499-4E2A-8B34-BBCA3C9678A3}" dt="2024-11-21T20:28:25.202" v="269" actId="1036"/>
          <ac:spMkLst>
            <pc:docMk/>
            <pc:sldMk cId="3323886684" sldId="271"/>
            <ac:spMk id="7" creationId="{56F98B9D-53CB-0D01-51DD-F6B452AAB6C5}"/>
          </ac:spMkLst>
        </pc:spChg>
      </pc:sldChg>
      <pc:sldChg chg="modSp mod">
        <pc:chgData name="Talbert, Matthew" userId="877a4118-3f16-4ac9-a72c-5dd2c7b28c85" providerId="ADAL" clId="{7BC5CBD5-A499-4E2A-8B34-BBCA3C9678A3}" dt="2024-11-21T20:28:37.746" v="292" actId="1036"/>
        <pc:sldMkLst>
          <pc:docMk/>
          <pc:sldMk cId="1058319013" sldId="272"/>
        </pc:sldMkLst>
        <pc:spChg chg="mod">
          <ac:chgData name="Talbert, Matthew" userId="877a4118-3f16-4ac9-a72c-5dd2c7b28c85" providerId="ADAL" clId="{7BC5CBD5-A499-4E2A-8B34-BBCA3C9678A3}" dt="2024-11-21T20:28:37.746" v="292" actId="1036"/>
          <ac:spMkLst>
            <pc:docMk/>
            <pc:sldMk cId="1058319013" sldId="272"/>
            <ac:spMk id="2" creationId="{F5533765-AE4D-3586-BFF0-C73FF51C6B9B}"/>
          </ac:spMkLst>
        </pc:spChg>
      </pc:sldChg>
      <pc:sldChg chg="modSp mod">
        <pc:chgData name="Talbert, Matthew" userId="877a4118-3f16-4ac9-a72c-5dd2c7b28c85" providerId="ADAL" clId="{7BC5CBD5-A499-4E2A-8B34-BBCA3C9678A3}" dt="2024-11-21T20:28:53.667" v="333" actId="1036"/>
        <pc:sldMkLst>
          <pc:docMk/>
          <pc:sldMk cId="3331937710" sldId="273"/>
        </pc:sldMkLst>
        <pc:spChg chg="mod">
          <ac:chgData name="Talbert, Matthew" userId="877a4118-3f16-4ac9-a72c-5dd2c7b28c85" providerId="ADAL" clId="{7BC5CBD5-A499-4E2A-8B34-BBCA3C9678A3}" dt="2024-11-21T20:28:53.667" v="333" actId="1036"/>
          <ac:spMkLst>
            <pc:docMk/>
            <pc:sldMk cId="3331937710" sldId="273"/>
            <ac:spMk id="2" creationId="{F5533765-AE4D-3586-BFF0-C73FF51C6B9B}"/>
          </ac:spMkLst>
        </pc:spChg>
        <pc:spChg chg="mod">
          <ac:chgData name="Talbert, Matthew" userId="877a4118-3f16-4ac9-a72c-5dd2c7b28c85" providerId="ADAL" clId="{7BC5CBD5-A499-4E2A-8B34-BBCA3C9678A3}" dt="2024-11-21T20:28:52.932" v="330" actId="1036"/>
          <ac:spMkLst>
            <pc:docMk/>
            <pc:sldMk cId="3331937710" sldId="273"/>
            <ac:spMk id="7" creationId="{56F98B9D-53CB-0D01-51DD-F6B452AAB6C5}"/>
          </ac:spMkLst>
        </pc:spChg>
      </pc:sldChg>
      <pc:sldChg chg="modSp mod">
        <pc:chgData name="Talbert, Matthew" userId="877a4118-3f16-4ac9-a72c-5dd2c7b28c85" providerId="ADAL" clId="{7BC5CBD5-A499-4E2A-8B34-BBCA3C9678A3}" dt="2024-11-21T20:29:08.898" v="339" actId="1036"/>
        <pc:sldMkLst>
          <pc:docMk/>
          <pc:sldMk cId="2722703799" sldId="274"/>
        </pc:sldMkLst>
        <pc:spChg chg="mod">
          <ac:chgData name="Talbert, Matthew" userId="877a4118-3f16-4ac9-a72c-5dd2c7b28c85" providerId="ADAL" clId="{7BC5CBD5-A499-4E2A-8B34-BBCA3C9678A3}" dt="2024-11-21T20:29:08.898" v="339" actId="1036"/>
          <ac:spMkLst>
            <pc:docMk/>
            <pc:sldMk cId="2722703799" sldId="274"/>
            <ac:spMk id="2" creationId="{F5533765-AE4D-3586-BFF0-C73FF51C6B9B}"/>
          </ac:spMkLst>
        </pc:spChg>
        <pc:spChg chg="mod">
          <ac:chgData name="Talbert, Matthew" userId="877a4118-3f16-4ac9-a72c-5dd2c7b28c85" providerId="ADAL" clId="{7BC5CBD5-A499-4E2A-8B34-BBCA3C9678A3}" dt="2024-11-21T20:29:04.079" v="334" actId="1076"/>
          <ac:spMkLst>
            <pc:docMk/>
            <pc:sldMk cId="2722703799" sldId="274"/>
            <ac:spMk id="3" creationId="{E43BCC1A-9319-7A2B-8C5E-AEE775288396}"/>
          </ac:spMkLst>
        </pc:spChg>
      </pc:sldChg>
      <pc:sldChg chg="modSp mod">
        <pc:chgData name="Talbert, Matthew" userId="877a4118-3f16-4ac9-a72c-5dd2c7b28c85" providerId="ADAL" clId="{7BC5CBD5-A499-4E2A-8B34-BBCA3C9678A3}" dt="2024-11-21T20:29:27.927" v="341" actId="14100"/>
        <pc:sldMkLst>
          <pc:docMk/>
          <pc:sldMk cId="3069862466" sldId="275"/>
        </pc:sldMkLst>
        <pc:spChg chg="mod">
          <ac:chgData name="Talbert, Matthew" userId="877a4118-3f16-4ac9-a72c-5dd2c7b28c85" providerId="ADAL" clId="{7BC5CBD5-A499-4E2A-8B34-BBCA3C9678A3}" dt="2024-11-21T20:29:27.927" v="341" actId="14100"/>
          <ac:spMkLst>
            <pc:docMk/>
            <pc:sldMk cId="3069862466" sldId="275"/>
            <ac:spMk id="7" creationId="{56F98B9D-53CB-0D01-51DD-F6B452AAB6C5}"/>
          </ac:spMkLst>
        </pc:spChg>
      </pc:sldChg>
      <pc:sldChg chg="modSp mod">
        <pc:chgData name="Talbert, Matthew" userId="877a4118-3f16-4ac9-a72c-5dd2c7b28c85" providerId="ADAL" clId="{7BC5CBD5-A499-4E2A-8B34-BBCA3C9678A3}" dt="2024-11-21T20:58:29.543" v="343" actId="12788"/>
        <pc:sldMkLst>
          <pc:docMk/>
          <pc:sldMk cId="3885141102" sldId="276"/>
        </pc:sldMkLst>
        <pc:spChg chg="mod">
          <ac:chgData name="Talbert, Matthew" userId="877a4118-3f16-4ac9-a72c-5dd2c7b28c85" providerId="ADAL" clId="{7BC5CBD5-A499-4E2A-8B34-BBCA3C9678A3}" dt="2024-11-21T20:58:29.543" v="343" actId="12788"/>
          <ac:spMkLst>
            <pc:docMk/>
            <pc:sldMk cId="3885141102" sldId="276"/>
            <ac:spMk id="2" creationId="{31B75992-5098-A283-4925-2CCEBB801DC5}"/>
          </ac:spMkLst>
        </pc:spChg>
        <pc:spChg chg="mod">
          <ac:chgData name="Talbert, Matthew" userId="877a4118-3f16-4ac9-a72c-5dd2c7b28c85" providerId="ADAL" clId="{7BC5CBD5-A499-4E2A-8B34-BBCA3C9678A3}" dt="2024-11-21T20:58:29.543" v="343" actId="12788"/>
          <ac:spMkLst>
            <pc:docMk/>
            <pc:sldMk cId="3885141102" sldId="276"/>
            <ac:spMk id="3" creationId="{B5924E0F-A977-1710-779D-EEB74261AF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2/11/2025</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03484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656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2/11/2025</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6.5: Jobs and Scheduled Tasks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290609"/>
            <a:ext cx="11573197" cy="652529"/>
          </a:xfrm>
        </p:spPr>
        <p:txBody>
          <a:bodyPr>
            <a:normAutofit/>
          </a:bodyPr>
          <a:lstStyle/>
          <a:p>
            <a:r>
              <a:rPr lang="en-US" sz="4000" dirty="0"/>
              <a:t>Clean up jobs with </a:t>
            </a:r>
            <a:r>
              <a:rPr lang="en-US" sz="4000" dirty="0">
                <a:latin typeface="Lucida Console" panose="020B0609040504020204" pitchFamily="49" charset="0"/>
              </a:rPr>
              <a:t>Remove-Job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2012576"/>
            <a:ext cx="9881881"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t>Even after jobs are finished or stopped, they’re still tracked in PowerShell’s job table:</a:t>
            </a:r>
          </a:p>
          <a:p>
            <a:endParaRPr lang="en-US" sz="1400" dirty="0"/>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False       localhost   300..1|%{Start-Sleep 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sz="1400" dirty="0"/>
          </a:p>
          <a:p>
            <a:pPr marL="285750" indent="-285750">
              <a:buFont typeface="Arial" panose="020B0604020202020204" pitchFamily="34" charset="0"/>
              <a:buChar char="•"/>
            </a:pPr>
            <a:r>
              <a:rPr lang="en-US" sz="1400" dirty="0"/>
              <a:t>We can remove a single job:</a:t>
            </a:r>
          </a:p>
          <a:p>
            <a:endParaRPr lang="en-US" sz="1400" dirty="0"/>
          </a:p>
          <a:p>
            <a:r>
              <a:rPr lang="en-US" sz="1400" dirty="0">
                <a:latin typeface="Lucida Console" panose="020B0609040504020204" pitchFamily="49" charset="0"/>
              </a:rPr>
              <a:t>PS &gt; Remove-Job 5minCd</a:t>
            </a:r>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sz="1400" dirty="0"/>
          </a:p>
          <a:p>
            <a:pPr marL="285750" indent="-285750">
              <a:buFont typeface="Arial" panose="020B0604020202020204" pitchFamily="34" charset="0"/>
              <a:buChar char="•"/>
            </a:pPr>
            <a:r>
              <a:rPr lang="en-US" sz="1400" dirty="0"/>
              <a:t>Or we can just quickly remove all background jobs at once:</a:t>
            </a:r>
          </a:p>
          <a:p>
            <a:endParaRPr lang="en-US" sz="1400" dirty="0"/>
          </a:p>
          <a:p>
            <a:r>
              <a:rPr lang="en-US" sz="1400" dirty="0">
                <a:latin typeface="Lucida Console" panose="020B0609040504020204" pitchFamily="49" charset="0"/>
              </a:rPr>
              <a:t>PS &gt; Get-Job | Remove-Job</a:t>
            </a:r>
          </a:p>
        </p:txBody>
      </p:sp>
    </p:spTree>
    <p:extLst>
      <p:ext uri="{BB962C8B-B14F-4D97-AF65-F5344CB8AC3E}">
        <p14:creationId xmlns:p14="http://schemas.microsoft.com/office/powerpoint/2010/main" val="321092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6" y="1277011"/>
            <a:ext cx="11573197" cy="652529"/>
          </a:xfrm>
        </p:spPr>
        <p:txBody>
          <a:bodyPr>
            <a:normAutofit/>
          </a:bodyPr>
          <a:lstStyle/>
          <a:p>
            <a:r>
              <a:rPr lang="en-US" sz="4000" dirty="0"/>
              <a:t>Child jobs</a:t>
            </a:r>
            <a:endParaRPr lang="en-US" sz="4000" dirty="0">
              <a:latin typeface="Lucida Console" panose="020B0609040504020204" pitchFamily="49" charset="0"/>
            </a:endParaRPr>
          </a:p>
        </p:txBody>
      </p:sp>
      <p:grpSp>
        <p:nvGrpSpPr>
          <p:cNvPr id="4" name="Group 3">
            <a:extLst>
              <a:ext uri="{FF2B5EF4-FFF2-40B4-BE49-F238E27FC236}">
                <a16:creationId xmlns:a16="http://schemas.microsoft.com/office/drawing/2014/main" id="{17E5C554-7FAC-FFF5-A305-A92B0C747967}"/>
              </a:ext>
            </a:extLst>
          </p:cNvPr>
          <p:cNvGrpSpPr/>
          <p:nvPr/>
        </p:nvGrpSpPr>
        <p:grpSpPr>
          <a:xfrm>
            <a:off x="1169184" y="1929540"/>
            <a:ext cx="9881881" cy="4649521"/>
            <a:chOff x="1169186" y="1052423"/>
            <a:chExt cx="9881881" cy="4649521"/>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you start a job, it actually starts more than one process. Each is tracked as its own job. It first starts an </a:t>
              </a:r>
              <a:r>
                <a:rPr lang="en-US" i="1" dirty="0"/>
                <a:t>executive</a:t>
              </a:r>
              <a:r>
                <a:rPr lang="en-US" dirty="0"/>
                <a:t> job process, and then it starts one or more </a:t>
              </a:r>
              <a:r>
                <a:rPr lang="en-US" i="1" dirty="0"/>
                <a:t>child </a:t>
              </a:r>
              <a:r>
                <a:rPr lang="en-US" dirty="0"/>
                <a:t>job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Start-Job cmdlet always starts an executive and one child. You’ll find the child job in the .</a:t>
              </a:r>
              <a:r>
                <a:rPr lang="en-US" dirty="0" err="1"/>
                <a:t>ChildJobs</a:t>
              </a:r>
              <a:r>
                <a:rPr lang="en-US" dirty="0"/>
                <a:t> property of the executive job:</a:t>
              </a:r>
            </a:p>
            <a:p>
              <a:endParaRPr lang="en-US" dirty="0"/>
            </a:p>
            <a:p>
              <a:r>
                <a:rPr lang="en-US" dirty="0">
                  <a:latin typeface="Lucida Console" panose="020B0609040504020204" pitchFamily="49" charset="0"/>
                </a:rPr>
                <a:t>PS &gt; $job = Start-Job –Name count {1..100|%{Start-Sleep 1;$_}}</a:t>
              </a:r>
            </a:p>
            <a:p>
              <a:r>
                <a:rPr lang="en-US" dirty="0">
                  <a:latin typeface="Lucida Console" panose="020B0609040504020204" pitchFamily="49" charset="0"/>
                </a:rPr>
                <a:t>PS &gt; $</a:t>
              </a:r>
              <a:r>
                <a:rPr lang="en-US" dirty="0" err="1">
                  <a:latin typeface="Lucida Console" panose="020B0609040504020204" pitchFamily="49" charset="0"/>
                </a:rPr>
                <a:t>job.ChildJobs</a:t>
              </a:r>
              <a:endParaRPr lang="en-US" dirty="0">
                <a:latin typeface="Lucida Console" panose="020B0609040504020204" pitchFamily="49" charset="0"/>
              </a:endParaRPr>
            </a:p>
            <a:p>
              <a:r>
                <a:rPr lang="en-US" dirty="0"/>
                <a:t> </a:t>
              </a:r>
            </a:p>
          </p:txBody>
        </p:sp>
        <p:pic>
          <p:nvPicPr>
            <p:cNvPr id="3" name="Picture 2">
              <a:extLst>
                <a:ext uri="{FF2B5EF4-FFF2-40B4-BE49-F238E27FC236}">
                  <a16:creationId xmlns:a16="http://schemas.microsoft.com/office/drawing/2014/main" id="{D5483313-1B5C-31A3-8F96-EC482604F0B3}"/>
                </a:ext>
              </a:extLst>
            </p:cNvPr>
            <p:cNvPicPr>
              <a:picLocks noChangeAspect="1"/>
            </p:cNvPicPr>
            <p:nvPr/>
          </p:nvPicPr>
          <p:blipFill>
            <a:blip r:embed="rId2"/>
            <a:stretch>
              <a:fillRect/>
            </a:stretch>
          </p:blipFill>
          <p:spPr>
            <a:xfrm>
              <a:off x="1591078" y="3501944"/>
              <a:ext cx="9038095" cy="2200000"/>
            </a:xfrm>
            <a:prstGeom prst="rect">
              <a:avLst/>
            </a:prstGeom>
          </p:spPr>
        </p:pic>
      </p:grpSp>
    </p:spTree>
    <p:extLst>
      <p:ext uri="{BB962C8B-B14F-4D97-AF65-F5344CB8AC3E}">
        <p14:creationId xmlns:p14="http://schemas.microsoft.com/office/powerpoint/2010/main" val="3743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206140"/>
            <a:ext cx="11573197" cy="652529"/>
          </a:xfrm>
        </p:spPr>
        <p:txBody>
          <a:bodyPr>
            <a:normAutofit/>
          </a:bodyPr>
          <a:lstStyle/>
          <a:p>
            <a:r>
              <a:rPr lang="en-US" sz="4000" dirty="0"/>
              <a:t>PowerShell Core: parallel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1858669"/>
            <a:ext cx="9881881" cy="4893647"/>
          </a:xfrm>
          <a:prstGeom prst="rect">
            <a:avLst/>
          </a:prstGeom>
          <a:noFill/>
        </p:spPr>
        <p:txBody>
          <a:bodyPr wrap="square" rtlCol="0">
            <a:spAutoFit/>
          </a:bodyPr>
          <a:lstStyle/>
          <a:p>
            <a:pPr marL="285750" indent="-285750">
              <a:buFont typeface="Arial" panose="020B0604020202020204" pitchFamily="34" charset="0"/>
              <a:buChar char="•"/>
            </a:pPr>
            <a:r>
              <a:rPr lang="en-US" dirty="0"/>
              <a:t>As of PowerShell version 7, the Foreach-Object method has parameters </a:t>
            </a:r>
            <a:r>
              <a:rPr lang="en-US" dirty="0">
                <a:latin typeface="Lucida Console" panose="020B0609040504020204" pitchFamily="49" charset="0"/>
              </a:rPr>
              <a:t>–Parallel</a:t>
            </a:r>
            <a:r>
              <a:rPr lang="en-US" dirty="0"/>
              <a:t> and </a:t>
            </a:r>
            <a:r>
              <a:rPr lang="en-US" dirty="0">
                <a:latin typeface="Lucida Console" panose="020B0609040504020204" pitchFamily="49" charset="0"/>
              </a:rPr>
              <a:t>–</a:t>
            </a:r>
            <a:r>
              <a:rPr lang="en-US" dirty="0" err="1">
                <a:latin typeface="Lucida Console" panose="020B0609040504020204" pitchFamily="49" charset="0"/>
              </a:rPr>
              <a:t>AsJob</a:t>
            </a:r>
            <a:r>
              <a:rPr lang="en-US" dirty="0"/>
              <a:t> that let you launch a script block in multiple child jobs. Here’s an example with three sleeper jobs: one for 30-seconds, another for five-minute, and another for fifteen minutes:</a:t>
            </a:r>
          </a:p>
          <a:p>
            <a:endParaRPr lang="en-US" dirty="0"/>
          </a:p>
          <a:p>
            <a:r>
              <a:rPr lang="en-US" sz="1600" dirty="0">
                <a:latin typeface="Lucida Console" panose="020B0609040504020204" pitchFamily="49" charset="0"/>
              </a:rPr>
              <a:t>PS &gt; 30,300,900 | % -Parallel { Start-Sleep $_ }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pPr marL="342900" indent="-342900">
              <a:buAutoNum type="arabicPlain" startAt="19"/>
            </a:pPr>
            <a:r>
              <a:rPr lang="en-US" sz="1600" dirty="0">
                <a:latin typeface="Lucida Console" panose="020B0609040504020204" pitchFamily="49" charset="0"/>
              </a:rPr>
              <a:t>Job19 </a:t>
            </a:r>
            <a:r>
              <a:rPr lang="en-US" sz="1600" dirty="0" err="1">
                <a:latin typeface="Lucida Console" panose="020B0609040504020204" pitchFamily="49" charset="0"/>
              </a:rPr>
              <a:t>PSTaskJob</a:t>
            </a:r>
            <a:r>
              <a:rPr lang="en-US" sz="1600" dirty="0">
                <a:latin typeface="Lucida Console" panose="020B0609040504020204" pitchFamily="49" charset="0"/>
              </a:rPr>
              <a:t>       Running   False       PowerShell   Start-Sleep $_</a:t>
            </a:r>
          </a:p>
          <a:p>
            <a:endParaRPr lang="en-US" sz="1600" dirty="0"/>
          </a:p>
          <a:p>
            <a:pPr marL="285750" indent="-285750">
              <a:buFont typeface="Arial" panose="020B0604020202020204" pitchFamily="34" charset="0"/>
              <a:buChar char="•"/>
            </a:pPr>
            <a:r>
              <a:rPr lang="en-US" sz="1600" dirty="0"/>
              <a:t>After a minute, we see the 30-second sleeper has completed:</a:t>
            </a:r>
            <a:br>
              <a:rPr lang="en-US" sz="1600" dirty="0"/>
            </a:br>
            <a:endParaRPr lang="en-US" sz="1600" dirty="0"/>
          </a:p>
          <a:p>
            <a:r>
              <a:rPr lang="en-US" sz="1600" dirty="0">
                <a:latin typeface="Lucida Console" panose="020B0609040504020204" pitchFamily="49" charset="0"/>
              </a:rPr>
              <a:t>PS &gt; (Get-Job 19).</a:t>
            </a:r>
            <a:r>
              <a:rPr lang="en-US" sz="1600" dirty="0" err="1">
                <a:latin typeface="Lucida Console" panose="020B0609040504020204" pitchFamily="49" charset="0"/>
              </a:rPr>
              <a:t>ChildJobs</a:t>
            </a:r>
            <a:endParaRPr lang="en-US" sz="1600" dirty="0">
              <a:latin typeface="Lucida Console" panose="020B0609040504020204" pitchFamily="49" charset="0"/>
            </a:endParaRPr>
          </a:p>
          <a:p>
            <a:br>
              <a:rPr lang="en-US" sz="1600" dirty="0">
                <a:latin typeface="Lucida Console" panose="020B0609040504020204" pitchFamily="49" charset="0"/>
              </a:rPr>
            </a:br>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20 Job20 </a:t>
            </a:r>
            <a:r>
              <a:rPr lang="en-US" sz="1600" dirty="0" err="1">
                <a:latin typeface="Lucida Console" panose="020B0609040504020204" pitchFamily="49" charset="0"/>
              </a:rPr>
              <a:t>PSTaskChildJob</a:t>
            </a:r>
            <a:r>
              <a:rPr lang="en-US" sz="1600" dirty="0">
                <a:latin typeface="Lucida Console" panose="020B0609040504020204" pitchFamily="49" charset="0"/>
              </a:rPr>
              <a:t>  Completed False       PowerShell   Start-Sleep $_</a:t>
            </a:r>
          </a:p>
          <a:p>
            <a:r>
              <a:rPr lang="en-US" sz="1600" dirty="0">
                <a:latin typeface="Lucida Console" panose="020B0609040504020204" pitchFamily="49" charset="0"/>
              </a:rPr>
              <a:t>21 Job21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a:p>
            <a:r>
              <a:rPr lang="en-US" sz="1600" dirty="0">
                <a:latin typeface="Lucida Console" panose="020B0609040504020204" pitchFamily="49" charset="0"/>
              </a:rPr>
              <a:t>22 Job22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p:txBody>
      </p:sp>
    </p:spTree>
    <p:extLst>
      <p:ext uri="{BB962C8B-B14F-4D97-AF65-F5344CB8AC3E}">
        <p14:creationId xmlns:p14="http://schemas.microsoft.com/office/powerpoint/2010/main" val="4157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53083"/>
            <a:ext cx="11573197" cy="652529"/>
          </a:xfrm>
        </p:spPr>
        <p:txBody>
          <a:bodyPr>
            <a:normAutofit/>
          </a:bodyPr>
          <a:lstStyle/>
          <a:p>
            <a:r>
              <a:rPr lang="en-US" sz="4000" dirty="0"/>
              <a:t>PowerShell Remoting (any edition) child jobs</a:t>
            </a:r>
            <a:endParaRPr lang="en-US" sz="4000" dirty="0">
              <a:latin typeface="Lucida Console" panose="020B0609040504020204" pitchFamily="49" charset="0"/>
            </a:endParaRPr>
          </a:p>
        </p:txBody>
      </p:sp>
      <p:grpSp>
        <p:nvGrpSpPr>
          <p:cNvPr id="3" name="Group 2">
            <a:extLst>
              <a:ext uri="{FF2B5EF4-FFF2-40B4-BE49-F238E27FC236}">
                <a16:creationId xmlns:a16="http://schemas.microsoft.com/office/drawing/2014/main" id="{606E69CE-B5C7-4031-95CF-73C4D5952046}"/>
              </a:ext>
            </a:extLst>
          </p:cNvPr>
          <p:cNvGrpSpPr/>
          <p:nvPr/>
        </p:nvGrpSpPr>
        <p:grpSpPr>
          <a:xfrm>
            <a:off x="912874" y="1760347"/>
            <a:ext cx="10366250" cy="4737419"/>
            <a:chOff x="1155700" y="1052423"/>
            <a:chExt cx="9895367" cy="4737419"/>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use the  </a:t>
              </a:r>
              <a:r>
                <a:rPr lang="en-US" dirty="0">
                  <a:latin typeface="Lucida Console" panose="020B0609040504020204" pitchFamily="49" charset="0"/>
                </a:rPr>
                <a:t>–</a:t>
              </a:r>
              <a:r>
                <a:rPr lang="en-US" dirty="0" err="1">
                  <a:latin typeface="Lucida Console" panose="020B0609040504020204" pitchFamily="49" charset="0"/>
                </a:rPr>
                <a:t>AsJob</a:t>
              </a:r>
              <a:r>
                <a:rPr lang="en-US" dirty="0"/>
                <a:t>  switch parameter with  </a:t>
              </a:r>
              <a:r>
                <a:rPr lang="en-US" dirty="0">
                  <a:latin typeface="Lucida Console" panose="020B0609040504020204" pitchFamily="49" charset="0"/>
                </a:rPr>
                <a:t>Invoke-Command</a:t>
              </a:r>
              <a:r>
                <a:rPr lang="en-US" dirty="0"/>
                <a:t>.</a:t>
              </a:r>
            </a:p>
            <a:p>
              <a:pPr marL="285750" indent="-285750">
                <a:buFont typeface="Arial" panose="020B0604020202020204" pitchFamily="34" charset="0"/>
                <a:buChar char="•"/>
              </a:pPr>
              <a:r>
                <a:rPr lang="en-US" dirty="0"/>
                <a:t>The remoted script blocks are then executed in parallel, each with its own child job. Example:</a:t>
              </a:r>
            </a:p>
          </p:txBody>
        </p:sp>
        <p:sp>
          <p:nvSpPr>
            <p:cNvPr id="4" name="TextBox 3">
              <a:extLst>
                <a:ext uri="{FF2B5EF4-FFF2-40B4-BE49-F238E27FC236}">
                  <a16:creationId xmlns:a16="http://schemas.microsoft.com/office/drawing/2014/main" id="{D3A2E575-7663-C0EA-EA9D-69C1F6F5D269}"/>
                </a:ext>
              </a:extLst>
            </p:cNvPr>
            <p:cNvSpPr txBox="1"/>
            <p:nvPr/>
          </p:nvSpPr>
          <p:spPr>
            <a:xfrm>
              <a:off x="1169186" y="1759139"/>
              <a:ext cx="9881881" cy="3323987"/>
            </a:xfrm>
            <a:prstGeom prst="rect">
              <a:avLst/>
            </a:prstGeom>
            <a:noFill/>
            <a:ln>
              <a:solidFill>
                <a:schemeClr val="accent1"/>
              </a:solidFill>
            </a:ln>
          </p:spPr>
          <p:txBody>
            <a:bodyPr wrap="square" rtlCol="0">
              <a:spAutoFit/>
            </a:bodyPr>
            <a:lstStyle/>
            <a:p>
              <a:r>
                <a:rPr lang="en-US" sz="1400" dirty="0">
                  <a:latin typeface="Lucida Console" panose="020B0609040504020204" pitchFamily="49" charset="0"/>
                </a:rPr>
                <a:t>PS &gt; Invoke-Command -</a:t>
              </a:r>
              <a:r>
                <a:rPr lang="en-US" sz="1400" dirty="0" err="1">
                  <a:latin typeface="Lucida Console" panose="020B0609040504020204" pitchFamily="49" charset="0"/>
                </a:rPr>
                <a:t>ComputerName</a:t>
              </a:r>
              <a:r>
                <a:rPr lang="en-US" sz="1400" dirty="0">
                  <a:latin typeface="Lucida Console" panose="020B0609040504020204" pitchFamily="49" charset="0"/>
                </a:rPr>
                <a:t> DC,SLAYGORE,LOUPE,ANKH {Get-Date} -</a:t>
              </a:r>
              <a:r>
                <a:rPr lang="en-US" sz="1400" dirty="0" err="1">
                  <a:latin typeface="Lucida Console" panose="020B0609040504020204" pitchFamily="49" charset="0"/>
                </a:rPr>
                <a:t>AsJob</a:t>
              </a:r>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Id Name  </a:t>
              </a:r>
              <a:r>
                <a:rPr lang="en-US" sz="1400" dirty="0" err="1">
                  <a:latin typeface="Lucida Console" panose="020B0609040504020204" pitchFamily="49" charset="0"/>
                </a:rPr>
                <a:t>PSJobTypeName</a:t>
              </a:r>
              <a:r>
                <a:rPr lang="en-US" sz="1400" dirty="0">
                  <a:latin typeface="Lucida Console" panose="020B0609040504020204" pitchFamily="49" charset="0"/>
                </a:rPr>
                <a:t> State     </a:t>
              </a:r>
              <a:r>
                <a:rPr lang="en-US" sz="1400" dirty="0" err="1">
                  <a:latin typeface="Lucida Console" panose="020B0609040504020204" pitchFamily="49" charset="0"/>
                </a:rPr>
                <a:t>HasMoreData</a:t>
              </a:r>
              <a:r>
                <a:rPr lang="en-US" sz="1400" dirty="0">
                  <a:latin typeface="Lucida Console" panose="020B0609040504020204" pitchFamily="49" charset="0"/>
                </a:rPr>
                <a:t> Location             Command</a:t>
              </a:r>
            </a:p>
            <a:p>
              <a:r>
                <a:rPr lang="en-US" sz="1400" dirty="0">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RemoteJob</a:t>
              </a:r>
              <a:r>
                <a:rPr lang="en-US" sz="1400" dirty="0">
                  <a:latin typeface="Lucida Console" panose="020B0609040504020204" pitchFamily="49" charset="0"/>
                </a:rPr>
                <a:t>     Running   True        DC,SLAYGORE,LOUPE,A… Get-Date</a:t>
              </a:r>
            </a:p>
            <a:p>
              <a:endParaRPr lang="en-US" sz="1400" dirty="0">
                <a:latin typeface="Lucida Console" panose="020B0609040504020204" pitchFamily="49" charset="0"/>
              </a:endParaRPr>
            </a:p>
            <a:p>
              <a:r>
                <a:rPr lang="en-US" sz="1400" dirty="0">
                  <a:latin typeface="Lucida Console" panose="020B0609040504020204" pitchFamily="49" charset="0"/>
                </a:rPr>
                <a:t>PS &gt; (get-job 1).</a:t>
              </a:r>
              <a:r>
                <a:rPr lang="en-US" sz="1400" dirty="0" err="1">
                  <a:latin typeface="Lucida Console" panose="020B0609040504020204" pitchFamily="49" charset="0"/>
                </a:rPr>
                <a:t>ChildJobs</a:t>
              </a:r>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Id Name  </a:t>
              </a:r>
              <a:r>
                <a:rPr lang="en-US" sz="1400" dirty="0" err="1">
                  <a:latin typeface="Lucida Console" panose="020B0609040504020204" pitchFamily="49" charset="0"/>
                </a:rPr>
                <a:t>PSJobTypeName</a:t>
              </a:r>
              <a:r>
                <a:rPr lang="en-US" sz="1400" dirty="0">
                  <a:latin typeface="Lucida Console" panose="020B0609040504020204" pitchFamily="49" charset="0"/>
                </a:rPr>
                <a:t> State     </a:t>
              </a:r>
              <a:r>
                <a:rPr lang="en-US" sz="1400" dirty="0" err="1">
                  <a:latin typeface="Lucida Console" panose="020B0609040504020204" pitchFamily="49" charset="0"/>
                </a:rPr>
                <a:t>HasMoreData</a:t>
              </a:r>
              <a:r>
                <a:rPr lang="en-US" sz="1400" dirty="0">
                  <a:latin typeface="Lucida Console" panose="020B0609040504020204" pitchFamily="49" charset="0"/>
                </a:rPr>
                <a:t> Location             Command</a:t>
              </a:r>
            </a:p>
            <a:p>
              <a:r>
                <a:rPr lang="en-US" sz="1400" dirty="0">
                  <a:latin typeface="Lucida Console" panose="020B0609040504020204" pitchFamily="49" charset="0"/>
                </a:rPr>
                <a:t>-- ----  ------------- -----     ----------- --------             -------</a:t>
              </a:r>
            </a:p>
            <a:p>
              <a:r>
                <a:rPr lang="en-US" sz="1400" dirty="0">
                  <a:latin typeface="Lucida Console" panose="020B0609040504020204" pitchFamily="49" charset="0"/>
                </a:rPr>
                <a:t>2  Job2                Completed True        DC                   Get-Date</a:t>
              </a:r>
            </a:p>
            <a:p>
              <a:r>
                <a:rPr lang="en-US" sz="1400" dirty="0">
                  <a:latin typeface="Lucida Console" panose="020B0609040504020204" pitchFamily="49" charset="0"/>
                </a:rPr>
                <a:t>3  Job3                Completed True        SLAYGORE             Get-Date</a:t>
              </a:r>
            </a:p>
            <a:p>
              <a:r>
                <a:rPr lang="en-US" sz="1400" dirty="0">
                  <a:latin typeface="Lucida Console" panose="020B0609040504020204" pitchFamily="49" charset="0"/>
                </a:rPr>
                <a:t>4  Job4                Completed True        LOUPE                Get-Date</a:t>
              </a:r>
            </a:p>
            <a:p>
              <a:r>
                <a:rPr lang="en-US" sz="1400" dirty="0">
                  <a:latin typeface="Lucida Console" panose="020B0609040504020204" pitchFamily="49" charset="0"/>
                </a:rPr>
                <a:t>5  Job5                Completed True        ANKH                 Get-Date</a:t>
              </a:r>
            </a:p>
            <a:p>
              <a:r>
                <a:rPr lang="en-US" sz="1400" dirty="0"/>
                <a:t> </a:t>
              </a:r>
            </a:p>
          </p:txBody>
        </p:sp>
        <p:sp>
          <p:nvSpPr>
            <p:cNvPr id="6" name="TextBox 5">
              <a:extLst>
                <a:ext uri="{FF2B5EF4-FFF2-40B4-BE49-F238E27FC236}">
                  <a16:creationId xmlns:a16="http://schemas.microsoft.com/office/drawing/2014/main" id="{BABB9FC2-5161-74E4-A7CF-4DD333FCD1A4}"/>
                </a:ext>
              </a:extLst>
            </p:cNvPr>
            <p:cNvSpPr txBox="1"/>
            <p:nvPr/>
          </p:nvSpPr>
          <p:spPr>
            <a:xfrm>
              <a:off x="1155700" y="5143511"/>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also  </a:t>
              </a:r>
              <a:r>
                <a:rPr lang="en-US" dirty="0">
                  <a:latin typeface="Lucida Console" panose="020B0609040504020204" pitchFamily="49" charset="0"/>
                </a:rPr>
                <a:t>Invoke-Command –Session</a:t>
              </a:r>
              <a:r>
                <a:rPr lang="en-US" dirty="0"/>
                <a:t>  with  </a:t>
              </a:r>
              <a:r>
                <a:rPr lang="en-US" dirty="0">
                  <a:latin typeface="Lucida Console" panose="020B0609040504020204" pitchFamily="49" charset="0"/>
                </a:rPr>
                <a:t>-</a:t>
              </a:r>
              <a:r>
                <a:rPr lang="en-US" dirty="0" err="1">
                  <a:latin typeface="Lucida Console" panose="020B0609040504020204" pitchFamily="49" charset="0"/>
                </a:rPr>
                <a:t>AsJob</a:t>
              </a:r>
              <a:r>
                <a:rPr lang="en-US" dirty="0"/>
                <a:t>, to remote jobs in sessions. When we run a job in an existing session, no more jobs can be run in that session until the job is complete.</a:t>
              </a:r>
            </a:p>
          </p:txBody>
        </p:sp>
      </p:grpSp>
    </p:spTree>
    <p:extLst>
      <p:ext uri="{BB962C8B-B14F-4D97-AF65-F5344CB8AC3E}">
        <p14:creationId xmlns:p14="http://schemas.microsoft.com/office/powerpoint/2010/main" val="4138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32582" y="1253614"/>
            <a:ext cx="11573197" cy="652529"/>
          </a:xfrm>
        </p:spPr>
        <p:txBody>
          <a:bodyPr>
            <a:normAutofit/>
          </a:bodyPr>
          <a:lstStyle/>
          <a:p>
            <a:r>
              <a:rPr lang="en-US" sz="4000" dirty="0"/>
              <a:t>Scheduled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210969"/>
            <a:ext cx="9881881" cy="3631763"/>
          </a:xfrm>
          <a:prstGeom prst="rect">
            <a:avLst/>
          </a:prstGeom>
          <a:noFill/>
        </p:spPr>
        <p:txBody>
          <a:bodyPr wrap="square" rtlCol="0">
            <a:spAutoFit/>
          </a:bodyPr>
          <a:lstStyle/>
          <a:p>
            <a:pPr marL="285750" indent="-285750">
              <a:buFont typeface="Arial" panose="020B0604020202020204" pitchFamily="34" charset="0"/>
              <a:buChar char="•"/>
            </a:pPr>
            <a:r>
              <a:rPr lang="en-US" dirty="0"/>
              <a:t>Windows PowerShell (Desktop edition) allows jobs to be scheduled by the Windows Task Scheduler. This allows jobs to be started at scheduled times and intervals. </a:t>
            </a:r>
          </a:p>
          <a:p>
            <a:pPr marL="285750" indent="-285750">
              <a:buFont typeface="Arial" panose="020B0604020202020204" pitchFamily="34" charset="0"/>
              <a:buChar char="•"/>
            </a:pPr>
            <a:r>
              <a:rPr lang="en-US" dirty="0"/>
              <a:t>The </a:t>
            </a:r>
            <a:r>
              <a:rPr lang="en-US" b="1" dirty="0" err="1"/>
              <a:t>PSScheduledJob</a:t>
            </a:r>
            <a:r>
              <a:rPr lang="en-US" dirty="0"/>
              <a:t> module provides cmdlets for managing jobs: </a:t>
            </a:r>
          </a:p>
          <a:p>
            <a:endParaRPr lang="en-US" dirty="0"/>
          </a:p>
          <a:p>
            <a:pPr marL="742950" lvl="1" indent="-285750">
              <a:buFont typeface="Arial" panose="020B0604020202020204" pitchFamily="34" charset="0"/>
              <a:buChar char="•"/>
            </a:pPr>
            <a:r>
              <a:rPr lang="en-US" dirty="0">
                <a:latin typeface="Lucida Console" panose="020B0609040504020204" pitchFamily="49" charset="0"/>
              </a:rPr>
              <a:t>Get-Command –Module </a:t>
            </a:r>
            <a:r>
              <a:rPr lang="en-US" dirty="0" err="1">
                <a:latin typeface="Lucida Console" panose="020B0609040504020204" pitchFamily="49" charset="0"/>
              </a:rPr>
              <a:t>PSScheduledJob</a:t>
            </a:r>
            <a:endParaRPr lang="en-US" dirty="0">
              <a:latin typeface="Lucida Console" panose="020B0609040504020204" pitchFamily="49" charset="0"/>
            </a:endParaRPr>
          </a:p>
          <a:p>
            <a:endParaRPr lang="en-US" sz="1600" dirty="0"/>
          </a:p>
          <a:p>
            <a:pPr marL="285750" indent="-285750">
              <a:buFont typeface="Arial" panose="020B0604020202020204" pitchFamily="34" charset="0"/>
              <a:buChar char="•"/>
            </a:pPr>
            <a:r>
              <a:rPr lang="en-US" dirty="0"/>
              <a:t>It takes some effort to schedule a job, but if you step back from the details, there’s just a couple of steps in the procedure: </a:t>
            </a:r>
          </a:p>
          <a:p>
            <a:pPr marL="742950" lvl="1" indent="-285750">
              <a:buFont typeface="Arial" panose="020B0604020202020204" pitchFamily="34" charset="0"/>
              <a:buChar char="•"/>
            </a:pPr>
            <a:r>
              <a:rPr lang="en-US" dirty="0"/>
              <a:t>Use New-</a:t>
            </a:r>
            <a:r>
              <a:rPr lang="en-US" dirty="0" err="1"/>
              <a:t>JobTrigger</a:t>
            </a:r>
            <a:r>
              <a:rPr lang="en-US" dirty="0"/>
              <a:t> to create a </a:t>
            </a:r>
            <a:r>
              <a:rPr lang="en-US" dirty="0" err="1"/>
              <a:t>JobTrigger</a:t>
            </a:r>
            <a:r>
              <a:rPr lang="en-US" dirty="0"/>
              <a:t> that specifies when and how often the job will run.</a:t>
            </a:r>
          </a:p>
          <a:p>
            <a:pPr marL="742950" lvl="1" indent="-285750">
              <a:buFont typeface="Arial" panose="020B0604020202020204" pitchFamily="34" charset="0"/>
              <a:buChar char="•"/>
            </a:pPr>
            <a:r>
              <a:rPr lang="en-US" dirty="0"/>
              <a:t>Use Register-</a:t>
            </a:r>
            <a:r>
              <a:rPr lang="en-US" dirty="0" err="1"/>
              <a:t>ScheduledJob</a:t>
            </a:r>
            <a:r>
              <a:rPr lang="en-US" dirty="0"/>
              <a:t> to specify the </a:t>
            </a:r>
            <a:r>
              <a:rPr lang="en-US" dirty="0" err="1"/>
              <a:t>ScriptBlock</a:t>
            </a:r>
            <a:r>
              <a:rPr lang="en-US" dirty="0"/>
              <a:t> to run and any accompanying options. </a:t>
            </a:r>
          </a:p>
          <a:p>
            <a:endParaRPr lang="en-US" dirty="0"/>
          </a:p>
          <a:p>
            <a:r>
              <a:rPr lang="en-US" dirty="0">
                <a:latin typeface="Lucida Console" panose="020B0609040504020204" pitchFamily="49" charset="0"/>
              </a:rPr>
              <a:t>Get-Help </a:t>
            </a:r>
            <a:r>
              <a:rPr lang="en-US" dirty="0" err="1">
                <a:latin typeface="Lucida Console" panose="020B0609040504020204" pitchFamily="49" charset="0"/>
              </a:rPr>
              <a:t>about_Scheduled_Jobs</a:t>
            </a:r>
            <a:r>
              <a:rPr lang="en-US" dirty="0"/>
              <a:t> </a:t>
            </a:r>
          </a:p>
          <a:p>
            <a:endParaRPr lang="en-US" dirty="0"/>
          </a:p>
        </p:txBody>
      </p:sp>
    </p:spTree>
    <p:extLst>
      <p:ext uri="{BB962C8B-B14F-4D97-AF65-F5344CB8AC3E}">
        <p14:creationId xmlns:p14="http://schemas.microsoft.com/office/powerpoint/2010/main" val="348796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362256"/>
            <a:ext cx="11573197" cy="652529"/>
          </a:xfrm>
        </p:spPr>
        <p:txBody>
          <a:bodyPr>
            <a:normAutofit/>
          </a:bodyPr>
          <a:lstStyle/>
          <a:p>
            <a:r>
              <a:rPr lang="en-US" sz="4000" dirty="0"/>
              <a:t>Time-based job triggers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663641"/>
            <a:ext cx="9881881" cy="3139322"/>
          </a:xfrm>
          <a:prstGeom prst="rect">
            <a:avLst/>
          </a:prstGeom>
          <a:noFill/>
        </p:spPr>
        <p:txBody>
          <a:bodyPr wrap="square" rtlCol="0">
            <a:spAutoFit/>
          </a:bodyPr>
          <a:lstStyle/>
          <a:p>
            <a:pPr marL="285750" indent="-285750">
              <a:buFont typeface="Arial" panose="020B0604020202020204" pitchFamily="34" charset="0"/>
              <a:buChar char="•"/>
            </a:pPr>
            <a:r>
              <a:rPr lang="en-US" dirty="0"/>
              <a:t>Job triggers are used to define when a job will run.</a:t>
            </a:r>
          </a:p>
          <a:p>
            <a:endParaRPr lang="en-US" dirty="0"/>
          </a:p>
          <a:p>
            <a:pPr marL="285750" indent="-285750">
              <a:buFont typeface="Arial" panose="020B0604020202020204" pitchFamily="34" charset="0"/>
              <a:buChar char="•"/>
            </a:pPr>
            <a:r>
              <a:rPr lang="en-US" dirty="0"/>
              <a:t>It can include repeat intervals.</a:t>
            </a:r>
          </a:p>
          <a:p>
            <a:pPr marL="742950" lvl="1" indent="-285750">
              <a:buFont typeface="Arial" panose="020B0604020202020204" pitchFamily="34" charset="0"/>
              <a:buChar char="•"/>
            </a:pPr>
            <a:r>
              <a:rPr lang="en-US" dirty="0"/>
              <a:t>If no repeat interval is specified, make sure the  </a:t>
            </a:r>
            <a:r>
              <a:rPr lang="en-US" dirty="0">
                <a:latin typeface="Lucida Console" panose="020B0609040504020204" pitchFamily="49" charset="0"/>
              </a:rPr>
              <a:t>-At</a:t>
            </a:r>
            <a:r>
              <a:rPr lang="en-US" dirty="0"/>
              <a:t>  parameter is some time/date in the future, or the job will never be run!</a:t>
            </a:r>
          </a:p>
          <a:p>
            <a:endParaRPr lang="en-US" dirty="0"/>
          </a:p>
          <a:p>
            <a:pPr marL="285750" indent="-285750">
              <a:buFont typeface="Arial" panose="020B0604020202020204" pitchFamily="34" charset="0"/>
              <a:buChar char="•"/>
            </a:pPr>
            <a:r>
              <a:rPr lang="en-US" dirty="0"/>
              <a:t>Example: “starting 8am Christmas morning, run every five minutes for one full hour.”</a:t>
            </a:r>
          </a:p>
          <a:p>
            <a:endParaRPr lang="en-US" dirty="0"/>
          </a:p>
          <a:p>
            <a:pPr lvl="2"/>
            <a:r>
              <a:rPr lang="en-US" dirty="0">
                <a:latin typeface="Lucida Console" panose="020B0609040504020204" pitchFamily="49" charset="0"/>
              </a:rPr>
              <a:t>$t = New-</a:t>
            </a:r>
            <a:r>
              <a:rPr lang="en-US" dirty="0" err="1">
                <a:latin typeface="Lucida Console" panose="020B0609040504020204" pitchFamily="49" charset="0"/>
              </a:rPr>
              <a:t>JobTrigger</a:t>
            </a:r>
            <a:r>
              <a:rPr lang="en-US" dirty="0">
                <a:latin typeface="Lucida Console" panose="020B0609040504020204" pitchFamily="49" charset="0"/>
              </a:rPr>
              <a:t> -Once -At "12/25/2024 8:00"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RepetitionInterval</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5)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RepetitionDuration</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60)</a:t>
            </a:r>
          </a:p>
        </p:txBody>
      </p:sp>
    </p:spTree>
    <p:extLst>
      <p:ext uri="{BB962C8B-B14F-4D97-AF65-F5344CB8AC3E}">
        <p14:creationId xmlns:p14="http://schemas.microsoft.com/office/powerpoint/2010/main" val="332388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16623"/>
            <a:ext cx="11573197" cy="652529"/>
          </a:xfrm>
        </p:spPr>
        <p:txBody>
          <a:bodyPr>
            <a:normAutofit/>
          </a:bodyPr>
          <a:lstStyle/>
          <a:p>
            <a:r>
              <a:rPr lang="en-US" sz="4000" dirty="0"/>
              <a:t>Event- and Date-based job trigger parameters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091925"/>
            <a:ext cx="98818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AtLogOn</a:t>
            </a:r>
            <a:r>
              <a:rPr lang="en-US" dirty="0"/>
              <a:t>    </a:t>
            </a:r>
          </a:p>
          <a:p>
            <a:pPr marL="742950" lvl="1" indent="-285750">
              <a:buFont typeface="Arial" panose="020B0604020202020204" pitchFamily="34" charset="0"/>
              <a:buChar char="•"/>
            </a:pPr>
            <a:r>
              <a:rPr lang="en-US" dirty="0"/>
              <a:t>Starts the scheduled job when a specified user, or users, logs on to the machine.</a:t>
            </a:r>
          </a:p>
          <a:p>
            <a:endParaRPr lang="en-US" dirty="0"/>
          </a:p>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AtStartUp</a:t>
            </a:r>
            <a:r>
              <a:rPr lang="en-US" dirty="0"/>
              <a:t>    </a:t>
            </a:r>
          </a:p>
          <a:p>
            <a:pPr marL="742950" lvl="1" indent="-285750">
              <a:buFont typeface="Arial" panose="020B0604020202020204" pitchFamily="34" charset="0"/>
              <a:buChar char="•"/>
            </a:pPr>
            <a:r>
              <a:rPr lang="en-US" dirty="0"/>
              <a:t>Starts the scheduled job when Windows starts.</a:t>
            </a:r>
          </a:p>
          <a:p>
            <a:endParaRPr lang="en-US" dirty="0"/>
          </a:p>
          <a:p>
            <a:pPr marL="285750" indent="-285750">
              <a:buFont typeface="Arial" panose="020B0604020202020204" pitchFamily="34" charset="0"/>
              <a:buChar char="•"/>
            </a:pPr>
            <a:r>
              <a:rPr lang="en-US" dirty="0">
                <a:latin typeface="Lucida Console" panose="020B0609040504020204" pitchFamily="49" charset="0"/>
              </a:rPr>
              <a:t>-Daily</a:t>
            </a:r>
            <a:r>
              <a:rPr lang="en-US" dirty="0"/>
              <a:t>    </a:t>
            </a:r>
          </a:p>
          <a:p>
            <a:pPr marL="742950" lvl="1" indent="-285750">
              <a:buFont typeface="Arial" panose="020B0604020202020204" pitchFamily="34" charset="0"/>
              <a:buChar char="•"/>
            </a:pPr>
            <a:r>
              <a:rPr lang="en-US" dirty="0"/>
              <a:t>Specifies a recurring job that runs every day.</a:t>
            </a:r>
          </a:p>
          <a:p>
            <a:pPr marL="742950" lvl="1" indent="-285750">
              <a:buFont typeface="Arial" panose="020B0604020202020204" pitchFamily="34" charset="0"/>
              <a:buChar char="•"/>
            </a:pPr>
            <a:r>
              <a:rPr lang="en-US" dirty="0"/>
              <a:t>Set the number of days between jobs being executed using the  </a:t>
            </a:r>
            <a:r>
              <a:rPr lang="en-US" dirty="0">
                <a:latin typeface="Lucida Console" panose="020B0609040504020204" pitchFamily="49" charset="0"/>
              </a:rPr>
              <a:t>-</a:t>
            </a:r>
            <a:r>
              <a:rPr lang="en-US" dirty="0" err="1">
                <a:latin typeface="Lucida Console" panose="020B0609040504020204" pitchFamily="49" charset="0"/>
              </a:rPr>
              <a:t>DaysInterval</a:t>
            </a:r>
            <a:r>
              <a:rPr lang="en-US" dirty="0"/>
              <a:t>  parameter.</a:t>
            </a:r>
          </a:p>
          <a:p>
            <a:endParaRPr lang="en-US" dirty="0"/>
          </a:p>
          <a:p>
            <a:pPr marL="285750" indent="-285750">
              <a:buFont typeface="Arial" panose="020B0604020202020204" pitchFamily="34" charset="0"/>
              <a:buChar char="•"/>
            </a:pPr>
            <a:r>
              <a:rPr lang="en-US" dirty="0">
                <a:latin typeface="Lucida Console" panose="020B0609040504020204" pitchFamily="49" charset="0"/>
              </a:rPr>
              <a:t>-Weekly</a:t>
            </a:r>
            <a:r>
              <a:rPr lang="en-US" dirty="0"/>
              <a:t>    </a:t>
            </a:r>
          </a:p>
          <a:p>
            <a:pPr marL="742950" lvl="1" indent="-285750">
              <a:buFont typeface="Arial" panose="020B0604020202020204" pitchFamily="34" charset="0"/>
              <a:buChar char="•"/>
            </a:pPr>
            <a:r>
              <a:rPr lang="en-US" dirty="0"/>
              <a:t>Specifies a job that’s run weekly. </a:t>
            </a:r>
          </a:p>
          <a:p>
            <a:pPr marL="742950" lvl="1" indent="-285750">
              <a:buFont typeface="Arial" panose="020B0604020202020204" pitchFamily="34" charset="0"/>
              <a:buChar char="•"/>
            </a:pPr>
            <a:r>
              <a:rPr lang="en-US" dirty="0"/>
              <a:t>Use the  </a:t>
            </a:r>
            <a:r>
              <a:rPr lang="en-US" dirty="0">
                <a:latin typeface="Lucida Console" panose="020B0609040504020204" pitchFamily="49" charset="0"/>
              </a:rPr>
              <a:t>-</a:t>
            </a:r>
            <a:r>
              <a:rPr lang="en-US" dirty="0" err="1">
                <a:latin typeface="Lucida Console" panose="020B0609040504020204" pitchFamily="49" charset="0"/>
              </a:rPr>
              <a:t>DaysOfWeek</a:t>
            </a:r>
            <a:r>
              <a:rPr lang="en-US" dirty="0"/>
              <a:t>  parameter to control which days it runs. </a:t>
            </a:r>
          </a:p>
          <a:p>
            <a:pPr marL="742950" lvl="1" indent="-285750">
              <a:buFont typeface="Arial" panose="020B0604020202020204" pitchFamily="34" charset="0"/>
              <a:buChar char="•"/>
            </a:pPr>
            <a:r>
              <a:rPr lang="en-US" dirty="0"/>
              <a:t>You can specify a number of weeks between executions using  </a:t>
            </a:r>
            <a:r>
              <a:rPr lang="en-US" dirty="0">
                <a:latin typeface="Lucida Console" panose="020B0609040504020204" pitchFamily="49" charset="0"/>
              </a:rPr>
              <a:t>-</a:t>
            </a:r>
            <a:r>
              <a:rPr lang="en-US" dirty="0" err="1">
                <a:latin typeface="Lucida Console" panose="020B0609040504020204" pitchFamily="49" charset="0"/>
              </a:rPr>
              <a:t>WeeksInterval</a:t>
            </a:r>
            <a:r>
              <a:rPr lang="en-US" dirty="0"/>
              <a:t>.</a:t>
            </a:r>
          </a:p>
          <a:p>
            <a:endParaRPr lang="en-US" dirty="0"/>
          </a:p>
        </p:txBody>
      </p:sp>
    </p:spTree>
    <p:extLst>
      <p:ext uri="{BB962C8B-B14F-4D97-AF65-F5344CB8AC3E}">
        <p14:creationId xmlns:p14="http://schemas.microsoft.com/office/powerpoint/2010/main" val="10583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63444"/>
            <a:ext cx="11573197" cy="652529"/>
          </a:xfrm>
        </p:spPr>
        <p:txBody>
          <a:bodyPr>
            <a:normAutofit/>
          </a:bodyPr>
          <a:lstStyle/>
          <a:p>
            <a:r>
              <a:rPr lang="en-US" sz="4000" dirty="0"/>
              <a:t>Committing a PowerShell job to the Task Scheduler</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112153"/>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trigger defined, you need to combine the trigger and a script block to create a scheduled job with the </a:t>
            </a:r>
            <a:r>
              <a:rPr lang="en-US" dirty="0">
                <a:solidFill>
                  <a:schemeClr val="accent1"/>
                </a:solidFill>
              </a:rPr>
              <a:t>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solidFill>
                  <a:schemeClr val="accent1"/>
                </a:solidFill>
              </a:rPr>
              <a:t>  </a:t>
            </a:r>
            <a:r>
              <a:rPr lang="en-US" dirty="0"/>
              <a:t>cmdlet.</a:t>
            </a:r>
          </a:p>
          <a:p>
            <a:pPr marL="285750" indent="-285750">
              <a:buFont typeface="Arial" panose="020B0604020202020204" pitchFamily="34" charset="0"/>
              <a:buChar char="•"/>
            </a:pPr>
            <a:r>
              <a:rPr lang="en-US" dirty="0"/>
              <a:t>Example:</a:t>
            </a:r>
          </a:p>
          <a:p>
            <a:endParaRPr lang="en-US" dirty="0"/>
          </a:p>
          <a:p>
            <a:pPr marL="457200" lvl="1" indent="0">
              <a:buNone/>
            </a:pP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dirty="0" err="1">
                <a:latin typeface="Lucida Console" panose="020B0609040504020204" pitchFamily="49" charset="0"/>
              </a:rPr>
              <a:t>ChristmasGreeting</a:t>
            </a:r>
            <a:r>
              <a:rPr lang="en-US" dirty="0">
                <a:latin typeface="Lucida Console" panose="020B0609040504020204" pitchFamily="49" charset="0"/>
              </a:rPr>
              <a:t> -Trigger $t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ScriptBlock</a:t>
            </a:r>
            <a:r>
              <a:rPr lang="en-US" dirty="0">
                <a:latin typeface="Lucida Console" panose="020B0609040504020204" pitchFamily="49" charset="0"/>
              </a:rPr>
              <a:t> {"Merry Christmas"}</a:t>
            </a:r>
          </a:p>
          <a:p>
            <a:endParaRPr lang="en-US" dirty="0">
              <a:latin typeface="+mn-lt"/>
            </a:endParaRPr>
          </a:p>
          <a:p>
            <a:pPr marL="285750" indent="-285750">
              <a:buFont typeface="Arial" panose="020B0604020202020204" pitchFamily="34" charset="0"/>
              <a:buChar char="•"/>
            </a:pPr>
            <a:r>
              <a:rPr lang="en-US" dirty="0">
                <a:latin typeface="+mn-lt"/>
              </a:rPr>
              <a:t>Scheduled jobs can be found in the Task Scheduler under:</a:t>
            </a:r>
            <a:br>
              <a:rPr lang="en-US" dirty="0">
                <a:latin typeface="+mn-lt"/>
              </a:rPr>
            </a:br>
            <a:r>
              <a:rPr lang="en-US" dirty="0">
                <a:latin typeface="+mn-lt"/>
              </a:rPr>
              <a:t>	</a:t>
            </a:r>
            <a:r>
              <a:rPr lang="en-US" b="1" dirty="0">
                <a:latin typeface="+mn-lt"/>
              </a:rPr>
              <a:t>Library\Microsoft\Windows\PowerShell\</a:t>
            </a:r>
            <a:r>
              <a:rPr lang="en-US" b="1" dirty="0" err="1">
                <a:latin typeface="+mn-lt"/>
              </a:rPr>
              <a:t>ScheduledJobs</a:t>
            </a:r>
            <a:r>
              <a:rPr lang="en-US" dirty="0">
                <a:latin typeface="+mn-lt"/>
              </a:rPr>
              <a:t>.</a:t>
            </a:r>
          </a:p>
          <a:p>
            <a:pPr marL="285750" indent="-285750">
              <a:buFont typeface="Arial" panose="020B0604020202020204" pitchFamily="34" charset="0"/>
              <a:buChar char="•"/>
            </a:pPr>
            <a:r>
              <a:rPr lang="en-US" dirty="0">
                <a:latin typeface="+mn-lt"/>
              </a:rPr>
              <a:t>Your scheduled jobs and their results (outputs) are stored in: 	</a:t>
            </a:r>
            <a:r>
              <a:rPr lang="en-US" b="1" dirty="0">
                <a:latin typeface="+mn-lt"/>
              </a:rPr>
              <a:t>$HOME\</a:t>
            </a:r>
            <a:r>
              <a:rPr lang="en-US" b="1" dirty="0" err="1">
                <a:latin typeface="+mn-lt"/>
              </a:rPr>
              <a:t>AppData</a:t>
            </a:r>
            <a:r>
              <a:rPr lang="en-US" b="1" dirty="0">
                <a:latin typeface="+mn-lt"/>
              </a:rPr>
              <a:t>\Local\Microsoft\Windows\PowerShell\</a:t>
            </a:r>
            <a:r>
              <a:rPr lang="en-US" b="1" dirty="0" err="1">
                <a:latin typeface="+mn-lt"/>
              </a:rPr>
              <a:t>ScheduledJobs</a:t>
            </a:r>
            <a:r>
              <a:rPr lang="en-US" dirty="0">
                <a:latin typeface="+mn-lt"/>
              </a:rPr>
              <a:t>.</a:t>
            </a:r>
            <a:br>
              <a:rPr lang="en-US" dirty="0">
                <a:latin typeface="+mn-lt"/>
              </a:rPr>
            </a:br>
            <a:r>
              <a:rPr lang="en-US" dirty="0">
                <a:latin typeface="+mn-lt"/>
              </a:rPr>
              <a:t>		Look in the </a:t>
            </a:r>
            <a:r>
              <a:rPr lang="en-US" b="1" dirty="0">
                <a:latin typeface="+mn-lt"/>
              </a:rPr>
              <a:t>&lt;jobname&gt;\Output</a:t>
            </a:r>
            <a:r>
              <a:rPr lang="en-US" dirty="0">
                <a:latin typeface="+mn-lt"/>
              </a:rPr>
              <a:t> subfolder for the results.</a:t>
            </a:r>
          </a:p>
          <a:p>
            <a:pPr marL="742950" lvl="1" indent="-285750">
              <a:buFont typeface="Arial" panose="020B0604020202020204" pitchFamily="34" charset="0"/>
              <a:buChar char="•"/>
            </a:pPr>
            <a:r>
              <a:rPr lang="en-US" dirty="0">
                <a:latin typeface="+mn-lt"/>
              </a:rPr>
              <a:t>By default, the results of 32 instances of each scheduled job are stored.</a:t>
            </a:r>
          </a:p>
          <a:p>
            <a:pPr marL="742950" lvl="1" indent="-285750">
              <a:buFont typeface="Arial" panose="020B0604020202020204" pitchFamily="34" charset="0"/>
              <a:buChar char="•"/>
            </a:pPr>
            <a:r>
              <a:rPr lang="en-US" dirty="0">
                <a:latin typeface="+mn-lt"/>
              </a:rPr>
              <a:t>Older jobs will be overwritten as necessary.</a:t>
            </a:r>
          </a:p>
          <a:p>
            <a:pPr marL="742950" lvl="1" indent="-285750">
              <a:buFont typeface="Arial" panose="020B0604020202020204" pitchFamily="34" charset="0"/>
              <a:buChar char="•"/>
            </a:pPr>
            <a:r>
              <a:rPr lang="en-US" dirty="0">
                <a:latin typeface="+mn-lt"/>
              </a:rPr>
              <a:t>You can modify the number of saved instances using  </a:t>
            </a:r>
            <a:r>
              <a:rPr lang="en-US" b="1" dirty="0">
                <a:latin typeface="+mn-lt"/>
              </a:rPr>
              <a:t>-</a:t>
            </a:r>
            <a:r>
              <a:rPr lang="en-US" b="1" dirty="0" err="1">
                <a:latin typeface="+mn-lt"/>
              </a:rPr>
              <a:t>MaxResultCount</a:t>
            </a:r>
            <a:r>
              <a:rPr lang="en-US" dirty="0">
                <a:latin typeface="+mn-lt"/>
              </a:rPr>
              <a:t>.</a:t>
            </a:r>
          </a:p>
          <a:p>
            <a:endParaRPr lang="en-US" dirty="0"/>
          </a:p>
        </p:txBody>
      </p:sp>
    </p:spTree>
    <p:extLst>
      <p:ext uri="{BB962C8B-B14F-4D97-AF65-F5344CB8AC3E}">
        <p14:creationId xmlns:p14="http://schemas.microsoft.com/office/powerpoint/2010/main" val="33319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181184"/>
            <a:ext cx="11573197" cy="652529"/>
          </a:xfrm>
        </p:spPr>
        <p:txBody>
          <a:bodyPr>
            <a:normAutofit/>
          </a:bodyPr>
          <a:lstStyle/>
          <a:p>
            <a:r>
              <a:rPr lang="en-US" sz="4000" dirty="0"/>
              <a:t>Scheduled job options</a:t>
            </a:r>
          </a:p>
        </p:txBody>
      </p:sp>
      <p:grpSp>
        <p:nvGrpSpPr>
          <p:cNvPr id="7" name="Group 6">
            <a:extLst>
              <a:ext uri="{FF2B5EF4-FFF2-40B4-BE49-F238E27FC236}">
                <a16:creationId xmlns:a16="http://schemas.microsoft.com/office/drawing/2014/main" id="{8BE2FE8B-3EA0-17FC-DE0D-2FC2DAB6105F}"/>
              </a:ext>
            </a:extLst>
          </p:cNvPr>
          <p:cNvGrpSpPr/>
          <p:nvPr/>
        </p:nvGrpSpPr>
        <p:grpSpPr>
          <a:xfrm>
            <a:off x="884764" y="1834477"/>
            <a:ext cx="10422472" cy="4751364"/>
            <a:chOff x="884764" y="1038067"/>
            <a:chExt cx="10422472" cy="4751364"/>
          </a:xfrm>
        </p:grpSpPr>
        <p:sp>
          <p:nvSpPr>
            <p:cNvPr id="3" name="TextBox 2">
              <a:extLst>
                <a:ext uri="{FF2B5EF4-FFF2-40B4-BE49-F238E27FC236}">
                  <a16:creationId xmlns:a16="http://schemas.microsoft.com/office/drawing/2014/main" id="{E43BCC1A-9319-7A2B-8C5E-AEE775288396}"/>
                </a:ext>
              </a:extLst>
            </p:cNvPr>
            <p:cNvSpPr txBox="1"/>
            <p:nvPr/>
          </p:nvSpPr>
          <p:spPr>
            <a:xfrm>
              <a:off x="1169186" y="1038067"/>
              <a:ext cx="9881881" cy="923330"/>
            </a:xfrm>
            <a:prstGeom prst="rect">
              <a:avLst/>
            </a:prstGeom>
            <a:noFill/>
          </p:spPr>
          <p:txBody>
            <a:bodyPr wrap="square" rtlCol="0">
              <a:spAutoFit/>
            </a:bodyPr>
            <a:lstStyle/>
            <a:p>
              <a:r>
                <a:rPr lang="en-US" dirty="0"/>
                <a:t>Used to specify several details of job behavior. View them with:</a:t>
              </a:r>
            </a:p>
            <a:p>
              <a:r>
                <a:rPr lang="en-US" dirty="0">
                  <a:latin typeface="Lucida Console" panose="020B0609040504020204" pitchFamily="49" charset="0"/>
                </a:rPr>
                <a:t>	Get-</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i="1" dirty="0"/>
                <a:t>&lt;jobname&gt;</a:t>
              </a:r>
              <a:r>
                <a:rPr lang="en-US" dirty="0">
                  <a:latin typeface="Lucida Console" panose="020B0609040504020204" pitchFamily="49" charset="0"/>
                </a:rPr>
                <a:t> | Get-</a:t>
              </a:r>
              <a:r>
                <a:rPr lang="en-US" dirty="0" err="1">
                  <a:latin typeface="Lucida Console" panose="020B0609040504020204" pitchFamily="49" charset="0"/>
                </a:rPr>
                <a:t>ScheduledJobOptions</a:t>
              </a:r>
              <a:endParaRPr lang="en-US" dirty="0">
                <a:latin typeface="Lucida Console" panose="020B0609040504020204" pitchFamily="49" charset="0"/>
              </a:endParaRPr>
            </a:p>
            <a:p>
              <a:r>
                <a:rPr lang="en-US" dirty="0"/>
                <a:t>Their default values are:</a:t>
              </a:r>
            </a:p>
          </p:txBody>
        </p:sp>
        <p:sp>
          <p:nvSpPr>
            <p:cNvPr id="4" name="TextBox 3">
              <a:extLst>
                <a:ext uri="{FF2B5EF4-FFF2-40B4-BE49-F238E27FC236}">
                  <a16:creationId xmlns:a16="http://schemas.microsoft.com/office/drawing/2014/main" id="{E819EA8D-296D-D065-CE31-3A447F5E3BCE}"/>
                </a:ext>
              </a:extLst>
            </p:cNvPr>
            <p:cNvSpPr txBox="1"/>
            <p:nvPr/>
          </p:nvSpPr>
          <p:spPr>
            <a:xfrm>
              <a:off x="884764" y="2009182"/>
              <a:ext cx="5211236" cy="3206006"/>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WakeToRun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StartIfNotIdle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StopIfGoingOffIdle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RestartOnIdleResume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IdleDuration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00:10:00</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IdleTimeout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01:00:00</a:t>
              </a:r>
            </a:p>
          </p:txBody>
        </p:sp>
        <p:sp>
          <p:nvSpPr>
            <p:cNvPr id="5" name="TextBox 4">
              <a:extLst>
                <a:ext uri="{FF2B5EF4-FFF2-40B4-BE49-F238E27FC236}">
                  <a16:creationId xmlns:a16="http://schemas.microsoft.com/office/drawing/2014/main" id="{85892FC5-E2A5-20BC-22F4-E384CA8C6FC1}"/>
                </a:ext>
              </a:extLst>
            </p:cNvPr>
            <p:cNvSpPr txBox="1"/>
            <p:nvPr/>
          </p:nvSpPr>
          <p:spPr>
            <a:xfrm>
              <a:off x="6096000" y="2008304"/>
              <a:ext cx="5211236" cy="2395528"/>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ShowInTaskScheduler</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RunElevated</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RunWithoutNetwork</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DoNotAllowDemandStart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MultipleInstancePolicy</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a:t>
              </a: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IgnoreNew</a:t>
              </a:r>
              <a:endParaRPr kumimoji="0" lang="en-US" sz="1800" b="0" i="0" u="none" strike="noStrike" kern="1200" cap="none" spc="0" normalizeH="0" baseline="0" noProof="0" dirty="0">
                <a:ln>
                  <a:noFill/>
                </a:ln>
                <a:effectLst/>
                <a:uLnTx/>
                <a:uFillTx/>
                <a:latin typeface="Consolas" panose="020B0609020204030204" pitchFamily="49" charset="0"/>
                <a:ea typeface="+mj-ea"/>
                <a:cs typeface="+mj-cs"/>
              </a:endParaRP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JobDefinition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a:t>
              </a:r>
            </a:p>
          </p:txBody>
        </p:sp>
        <p:sp>
          <p:nvSpPr>
            <p:cNvPr id="6" name="TextBox 5">
              <a:extLst>
                <a:ext uri="{FF2B5EF4-FFF2-40B4-BE49-F238E27FC236}">
                  <a16:creationId xmlns:a16="http://schemas.microsoft.com/office/drawing/2014/main" id="{130F1397-5089-4EBB-BB40-09DC9FB5116A}"/>
                </a:ext>
              </a:extLst>
            </p:cNvPr>
            <p:cNvSpPr txBox="1"/>
            <p:nvPr/>
          </p:nvSpPr>
          <p:spPr>
            <a:xfrm>
              <a:off x="1169186" y="5420099"/>
              <a:ext cx="9881881" cy="369332"/>
            </a:xfrm>
            <a:prstGeom prst="rect">
              <a:avLst/>
            </a:prstGeom>
            <a:noFill/>
          </p:spPr>
          <p:txBody>
            <a:bodyPr wrap="square" rtlCol="0">
              <a:spAutoFit/>
            </a:bodyPr>
            <a:lstStyle/>
            <a:p>
              <a:r>
                <a:rPr lang="en-US" dirty="0"/>
                <a:t>(Laptop users may need to change the default values of one or both of the  *</a:t>
              </a:r>
              <a:r>
                <a:rPr lang="en-US" dirty="0">
                  <a:latin typeface="Lucida Console" panose="020B0609040504020204" pitchFamily="49" charset="0"/>
                </a:rPr>
                <a:t>Batteries</a:t>
              </a:r>
              <a:r>
                <a:rPr lang="en-US" dirty="0"/>
                <a:t>  options.)</a:t>
              </a:r>
            </a:p>
          </p:txBody>
        </p:sp>
      </p:grpSp>
    </p:spTree>
    <p:extLst>
      <p:ext uri="{BB962C8B-B14F-4D97-AF65-F5344CB8AC3E}">
        <p14:creationId xmlns:p14="http://schemas.microsoft.com/office/powerpoint/2010/main" val="272270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79244"/>
            <a:ext cx="11573197" cy="652529"/>
          </a:xfrm>
        </p:spPr>
        <p:txBody>
          <a:bodyPr>
            <a:normAutofit/>
          </a:bodyPr>
          <a:lstStyle/>
          <a:p>
            <a:r>
              <a:rPr lang="en-US" sz="4000" dirty="0"/>
              <a:t>Attaching a credential to a scheduled job</a:t>
            </a:r>
            <a:endParaRPr lang="en-US" sz="4000" dirty="0">
              <a:latin typeface="Lucida Console" panose="020B0609040504020204" pitchFamily="49" charset="0"/>
            </a:endParaRPr>
          </a:p>
        </p:txBody>
      </p:sp>
      <p:grpSp>
        <p:nvGrpSpPr>
          <p:cNvPr id="3" name="Group 2">
            <a:extLst>
              <a:ext uri="{FF2B5EF4-FFF2-40B4-BE49-F238E27FC236}">
                <a16:creationId xmlns:a16="http://schemas.microsoft.com/office/drawing/2014/main" id="{298F43CD-AFE0-2DA0-24F6-B5E739E4B6D0}"/>
              </a:ext>
            </a:extLst>
          </p:cNvPr>
          <p:cNvGrpSpPr/>
          <p:nvPr/>
        </p:nvGrpSpPr>
        <p:grpSpPr>
          <a:xfrm>
            <a:off x="1012722" y="1831773"/>
            <a:ext cx="11003630" cy="4770537"/>
            <a:chOff x="1169186" y="992038"/>
            <a:chExt cx="10789026" cy="4770537"/>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992038"/>
              <a:ext cx="988188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As of Windows 11, unauthenticated scheduled jobs often fail to execute.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create a PowerShell credential object:</a:t>
              </a:r>
            </a:p>
            <a:p>
              <a:endParaRPr lang="en-US" sz="1600" dirty="0"/>
            </a:p>
            <a:p>
              <a:r>
                <a:rPr lang="en-US" sz="1600" dirty="0">
                  <a:latin typeface="Lucida Console" panose="020B0609040504020204" pitchFamily="49" charset="0"/>
                </a:rPr>
                <a:t>	$cred = Get-Credential</a:t>
              </a:r>
              <a:r>
                <a:rPr lang="en-US" sz="1600" dirty="0"/>
                <a:t> </a:t>
              </a:r>
              <a:br>
                <a:rPr lang="en-US" sz="1600" dirty="0"/>
              </a:br>
              <a:endParaRPr lang="en-US" sz="1600" dirty="0"/>
            </a:p>
            <a:p>
              <a:pPr marL="742950" lvl="1" indent="-285750">
                <a:buFont typeface="Arial" panose="020B0604020202020204" pitchFamily="34" charset="0"/>
                <a:buChar char="•"/>
              </a:pPr>
              <a:r>
                <a:rPr lang="en-US" sz="1600" dirty="0"/>
                <a:t>Opens a separate “Windows PowerShell credential request” dialog.</a:t>
              </a:r>
            </a:p>
            <a:p>
              <a:pPr marL="742950" lvl="1" indent="-285750">
                <a:buFont typeface="Arial" panose="020B0604020202020204" pitchFamily="34" charset="0"/>
                <a:buChar char="•"/>
              </a:pPr>
              <a:r>
                <a:rPr lang="en-US" sz="1600" dirty="0"/>
                <a:t>In Windows PowerShell: must be used at a Desktop (GUI) workstation.</a:t>
              </a:r>
            </a:p>
            <a:p>
              <a:pPr marL="742950" lvl="1" indent="-285750">
                <a:buFont typeface="Arial" panose="020B0604020202020204" pitchFamily="34" charset="0"/>
                <a:buChar char="•"/>
              </a:pPr>
              <a:r>
                <a:rPr lang="en-US" sz="1600" dirty="0"/>
                <a:t>(Don’t use with </a:t>
              </a:r>
              <a:r>
                <a:rPr lang="en-US" sz="1600" dirty="0" err="1"/>
                <a:t>PSRemoting</a:t>
              </a:r>
              <a:r>
                <a:rPr lang="en-US" sz="1600" dirty="0"/>
                <a:t>; causes PowerShell to hang!)</a:t>
              </a:r>
            </a:p>
            <a:p>
              <a:endParaRPr lang="en-US" sz="1600" dirty="0"/>
            </a:p>
            <a:p>
              <a:pPr marL="285750" indent="-285750">
                <a:buFont typeface="Arial" panose="020B0604020202020204" pitchFamily="34" charset="0"/>
                <a:buChar char="•"/>
              </a:pPr>
              <a:r>
                <a:rPr lang="en-US" sz="1600" dirty="0"/>
                <a:t>You can also use a .NET class to specify a complete credential:</a:t>
              </a:r>
              <a:br>
                <a:rPr lang="en-US" sz="1600" dirty="0"/>
              </a:br>
              <a:endParaRPr lang="en-US" sz="1600" dirty="0"/>
            </a:p>
            <a:p>
              <a:r>
                <a:rPr lang="en-US" sz="1600" dirty="0">
                  <a:latin typeface="Lucida Console" panose="020B0609040504020204" pitchFamily="49" charset="0"/>
                </a:rPr>
                <a:t>	$cred=[</a:t>
              </a:r>
              <a:r>
                <a:rPr lang="en-US" sz="1600" dirty="0" err="1">
                  <a:latin typeface="Lucida Console" panose="020B0609040504020204" pitchFamily="49" charset="0"/>
                </a:rPr>
                <a:t>PSCredential</a:t>
              </a:r>
              <a:r>
                <a:rPr lang="en-US" sz="1600" dirty="0">
                  <a:latin typeface="Lucida Console" panose="020B0609040504020204" pitchFamily="49" charset="0"/>
                </a:rPr>
                <a:t>]::new</a:t>
              </a:r>
              <a:r>
                <a:rPr lang="en-US" sz="1600" dirty="0">
                  <a:effectLst/>
                  <a:latin typeface="Lucida Console" panose="020B0609040504020204" pitchFamily="49" charset="0"/>
                </a:rPr>
                <a:t>("</a:t>
              </a:r>
              <a:r>
                <a:rPr lang="en-US" sz="1600" i="1" dirty="0">
                  <a:effectLst/>
                </a:rPr>
                <a:t>&lt;user&gt;</a:t>
              </a:r>
              <a:r>
                <a:rPr lang="en-US" sz="1600" dirty="0">
                  <a:effectLst/>
                  <a:latin typeface="Lucida Console" panose="020B0609040504020204" pitchFamily="49" charset="0"/>
                </a:rPr>
                <a:t>",</a:t>
              </a: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err="1">
                  <a:effectLst/>
                  <a:latin typeface="Lucida Console" panose="020B0609040504020204" pitchFamily="49" charset="0"/>
                </a:rPr>
                <a:t>ConvertTo-SecureString</a:t>
              </a:r>
              <a:r>
                <a:rPr lang="en-US" sz="1600" dirty="0">
                  <a:latin typeface="Lucida Console" panose="020B0609040504020204" pitchFamily="49" charset="0"/>
                </a:rPr>
                <a:t> `</a:t>
              </a:r>
              <a:br>
                <a:rPr lang="en-US" sz="1600" dirty="0">
                  <a:latin typeface="Lucida Console" panose="020B0609040504020204" pitchFamily="49" charset="0"/>
                </a:rPr>
              </a:b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err="1">
                  <a:latin typeface="Lucida Console" panose="020B0609040504020204" pitchFamily="49" charset="0"/>
                </a:rPr>
                <a:t>AsPlainText</a:t>
              </a: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a:latin typeface="Lucida Console" panose="020B0609040504020204" pitchFamily="49" charset="0"/>
                </a:rPr>
                <a:t>Force </a:t>
              </a:r>
              <a:r>
                <a:rPr lang="en-US" sz="1600" dirty="0">
                  <a:effectLst/>
                  <a:latin typeface="Lucida Console" panose="020B0609040504020204" pitchFamily="49" charset="0"/>
                </a:rPr>
                <a:t>-</a:t>
              </a:r>
              <a:r>
                <a:rPr lang="en-US" sz="1600" dirty="0">
                  <a:latin typeface="Lucida Console" panose="020B0609040504020204" pitchFamily="49" charset="0"/>
                </a:rPr>
                <a:t>String </a:t>
              </a:r>
              <a:r>
                <a:rPr lang="en-US" sz="1600" dirty="0">
                  <a:effectLst/>
                  <a:latin typeface="Lucida Console" panose="020B0609040504020204" pitchFamily="49" charset="0"/>
                </a:rPr>
                <a:t>"</a:t>
              </a:r>
              <a:r>
                <a:rPr lang="en-US" sz="1600" i="1" dirty="0">
                  <a:effectLst/>
                </a:rPr>
                <a:t>&lt;password&gt;</a:t>
              </a:r>
              <a:r>
                <a:rPr lang="en-US" sz="1600" dirty="0">
                  <a:effectLst/>
                  <a:latin typeface="Lucida Console" panose="020B0609040504020204" pitchFamily="49" charset="0"/>
                </a:rPr>
                <a:t>"))</a:t>
              </a:r>
              <a:r>
                <a:rPr lang="en-US" sz="1600" dirty="0">
                  <a:effectLst/>
                </a:rPr>
                <a:t> </a:t>
              </a:r>
              <a:br>
                <a:rPr lang="en-US" sz="1600" dirty="0">
                  <a:effectLst/>
                </a:rPr>
              </a:br>
              <a:endParaRPr lang="en-US" sz="1600" dirty="0">
                <a:latin typeface="Lucida Console" panose="020B0609040504020204" pitchFamily="49" charset="0"/>
              </a:endParaRPr>
            </a:p>
            <a:p>
              <a:pPr marL="742950" lvl="1" indent="-285750">
                <a:buFont typeface="Arial" panose="020B0604020202020204" pitchFamily="34" charset="0"/>
                <a:buChar char="•"/>
              </a:pPr>
              <a:r>
                <a:rPr lang="en-US" sz="1600" i="1" dirty="0"/>
                <a:t>But this is </a:t>
              </a:r>
              <a:r>
                <a:rPr lang="en-US" sz="1600" i="1" u="sng" dirty="0"/>
                <a:t>not</a:t>
              </a:r>
              <a:r>
                <a:rPr lang="en-US" sz="1600" i="1" dirty="0"/>
                <a:t> recommended, because this reveals your plaintext password in script code!</a:t>
              </a:r>
            </a:p>
            <a:p>
              <a:endParaRPr lang="en-US" sz="1600" dirty="0"/>
            </a:p>
            <a:p>
              <a:pPr marL="285750" indent="-285750">
                <a:buFont typeface="Arial" panose="020B0604020202020204" pitchFamily="34" charset="0"/>
                <a:buChar char="•"/>
              </a:pPr>
              <a:r>
                <a:rPr lang="en-US" sz="1600" dirty="0"/>
                <a:t>Once you have a credential, attach it to a scheduled job by adding  </a:t>
              </a:r>
              <a:r>
                <a:rPr lang="en-US" sz="1600" dirty="0">
                  <a:latin typeface="Lucida Console" panose="020B0609040504020204" pitchFamily="49" charset="0"/>
                </a:rPr>
                <a:t>–Credential $cred</a:t>
              </a:r>
              <a:r>
                <a:rPr lang="en-US" sz="1600" dirty="0"/>
                <a:t>  to your   </a:t>
              </a:r>
              <a:r>
                <a:rPr lang="en-US" sz="1600" dirty="0">
                  <a:latin typeface="Lucida Console" panose="020B0609040504020204" pitchFamily="49" charset="0"/>
                </a:rPr>
                <a:t>Register-</a:t>
              </a:r>
              <a:r>
                <a:rPr lang="en-US" sz="1600" dirty="0" err="1">
                  <a:latin typeface="Lucida Console" panose="020B0609040504020204" pitchFamily="49" charset="0"/>
                </a:rPr>
                <a:t>ScheduledJob</a:t>
              </a:r>
              <a:r>
                <a:rPr lang="en-US" sz="1600" dirty="0"/>
                <a:t>  cmdlet. If the credential is valid, the job will be authenticated.</a:t>
              </a:r>
              <a:endParaRPr lang="en-US" sz="1600" dirty="0">
                <a:latin typeface="Lucida Console" panose="020B0609040504020204" pitchFamily="49" charset="0"/>
              </a:endParaRPr>
            </a:p>
          </p:txBody>
        </p:sp>
        <p:pic>
          <p:nvPicPr>
            <p:cNvPr id="4" name="Picture 3">
              <a:extLst>
                <a:ext uri="{FF2B5EF4-FFF2-40B4-BE49-F238E27FC236}">
                  <a16:creationId xmlns:a16="http://schemas.microsoft.com/office/drawing/2014/main" id="{D66B4AEE-A634-413C-6B52-EEB079FE31C5}"/>
                </a:ext>
              </a:extLst>
            </p:cNvPr>
            <p:cNvPicPr>
              <a:picLocks noChangeAspect="1"/>
            </p:cNvPicPr>
            <p:nvPr/>
          </p:nvPicPr>
          <p:blipFill>
            <a:blip r:embed="rId2"/>
            <a:stretch>
              <a:fillRect/>
            </a:stretch>
          </p:blipFill>
          <p:spPr>
            <a:xfrm>
              <a:off x="8894707" y="992038"/>
              <a:ext cx="3063505" cy="2484335"/>
            </a:xfrm>
            <a:prstGeom prst="rect">
              <a:avLst/>
            </a:prstGeom>
          </p:spPr>
        </p:pic>
      </p:grpSp>
    </p:spTree>
    <p:extLst>
      <p:ext uri="{BB962C8B-B14F-4D97-AF65-F5344CB8AC3E}">
        <p14:creationId xmlns:p14="http://schemas.microsoft.com/office/powerpoint/2010/main" val="30698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173716"/>
            <a:ext cx="11573197" cy="652529"/>
          </a:xfrm>
        </p:spPr>
        <p:txBody>
          <a:bodyPr>
            <a:normAutofit/>
          </a:bodyPr>
          <a:lstStyle/>
          <a:p>
            <a:r>
              <a:rPr lang="en-US" sz="4000" dirty="0"/>
              <a:t>Batch processing vs. Multiprocessing</a:t>
            </a:r>
          </a:p>
        </p:txBody>
      </p:sp>
      <p:sp>
        <p:nvSpPr>
          <p:cNvPr id="7" name="TextBox 6">
            <a:extLst>
              <a:ext uri="{FF2B5EF4-FFF2-40B4-BE49-F238E27FC236}">
                <a16:creationId xmlns:a16="http://schemas.microsoft.com/office/drawing/2014/main" id="{56F98B9D-53CB-0D01-51DD-F6B452AAB6C5}"/>
              </a:ext>
            </a:extLst>
          </p:cNvPr>
          <p:cNvSpPr txBox="1"/>
          <p:nvPr/>
        </p:nvSpPr>
        <p:spPr>
          <a:xfrm>
            <a:off x="821615" y="1839005"/>
            <a:ext cx="1054877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By default, shell commands run </a:t>
            </a:r>
            <a:r>
              <a:rPr lang="en-US" i="1" dirty="0"/>
              <a:t>synchronously</a:t>
            </a:r>
            <a:r>
              <a:rPr lang="en-US" dirty="0"/>
              <a:t>, which means that the shell waits for the command to complete before it accepts more input at another command prompt. When a computer executes tasks one-at-a-time, we call that </a:t>
            </a:r>
            <a:r>
              <a:rPr lang="en-US" i="1" dirty="0"/>
              <a:t>batch processing</a:t>
            </a:r>
            <a:r>
              <a:rPr lang="en-US" dirty="0"/>
              <a:t>.</a:t>
            </a:r>
          </a:p>
          <a:p>
            <a:endParaRPr lang="en-US" dirty="0"/>
          </a:p>
          <a:p>
            <a:pPr marL="285750" indent="-285750">
              <a:buFont typeface="Arial" panose="020B0604020202020204" pitchFamily="34" charset="0"/>
              <a:buChar char="•"/>
            </a:pPr>
            <a:r>
              <a:rPr lang="en-US" dirty="0"/>
              <a:t>Sometimes a process takes a long time to complete, and the user wants to run it </a:t>
            </a:r>
            <a:r>
              <a:rPr lang="en-US" i="1" dirty="0"/>
              <a:t>asynchronously,</a:t>
            </a:r>
            <a:r>
              <a:rPr lang="en-US" dirty="0"/>
              <a:t> letting the command continue separately on its own, while the user keeps working with other commands. Executing more than one process in parallel is called </a:t>
            </a:r>
            <a:r>
              <a:rPr lang="en-US" i="1" dirty="0"/>
              <a:t>multiprocessing</a:t>
            </a:r>
            <a:r>
              <a:rPr lang="en-US" dirty="0"/>
              <a:t>.</a:t>
            </a:r>
          </a:p>
          <a:p>
            <a:endParaRPr lang="en-US" dirty="0"/>
          </a:p>
          <a:p>
            <a:pPr marL="285750" indent="-285750">
              <a:buFont typeface="Arial" panose="020B0604020202020204" pitchFamily="34" charset="0"/>
              <a:buChar char="•"/>
            </a:pPr>
            <a:r>
              <a:rPr lang="en-US" dirty="0"/>
              <a:t>A workstation with a graphical user interface makes command-line multiprocessing very convenient:</a:t>
            </a:r>
          </a:p>
          <a:p>
            <a:pPr marL="742950" lvl="1" indent="-285750">
              <a:buFont typeface="Arial" panose="020B0604020202020204" pitchFamily="34" charset="0"/>
              <a:buChar char="•"/>
            </a:pPr>
            <a:r>
              <a:rPr lang="en-US" dirty="0"/>
              <a:t>open another terminal in a new window or new tab, and start a lengthy process there.</a:t>
            </a:r>
          </a:p>
          <a:p>
            <a:pPr marL="742950" lvl="1" indent="-285750">
              <a:buFont typeface="Arial" panose="020B0604020202020204" pitchFamily="34" charset="0"/>
              <a:buChar char="•"/>
            </a:pPr>
            <a:r>
              <a:rPr lang="en-US" dirty="0"/>
              <a:t>go back to the first terminal prompt to continue working on other tasks.</a:t>
            </a:r>
          </a:p>
          <a:p>
            <a:endParaRPr lang="en-US" dirty="0"/>
          </a:p>
          <a:p>
            <a:pPr marL="285750" indent="-285750">
              <a:buFont typeface="Arial" panose="020B0604020202020204" pitchFamily="34" charset="0"/>
              <a:buChar char="•"/>
            </a:pPr>
            <a:r>
              <a:rPr lang="en-US" dirty="0"/>
              <a:t>This convenience has drawbacks:</a:t>
            </a:r>
          </a:p>
          <a:p>
            <a:pPr marL="742950" lvl="1" indent="-285750">
              <a:buFont typeface="Arial" panose="020B0604020202020204" pitchFamily="34" charset="0"/>
              <a:buChar char="•"/>
            </a:pPr>
            <a:r>
              <a:rPr lang="en-US" dirty="0"/>
              <a:t>If your workstation goes to sleep or hibernates, or if you need to log out or shut down your workstation, any parallel tasks still in process will be paused or even aborted, wasting that work.</a:t>
            </a:r>
          </a:p>
          <a:p>
            <a:pPr marL="742950" lvl="1" indent="-285750">
              <a:buFont typeface="Arial" panose="020B0604020202020204" pitchFamily="34" charset="0"/>
              <a:buChar char="•"/>
            </a:pPr>
            <a:r>
              <a:rPr lang="en-US" dirty="0"/>
              <a:t>If you’re remoting to another host, you might not have the luxury of a graphical user interface, and your network connection might be interrupted.</a:t>
            </a:r>
          </a:p>
          <a:p>
            <a:endParaRPr lang="en-US" dirty="0"/>
          </a:p>
        </p:txBody>
      </p:sp>
    </p:spTree>
    <p:extLst>
      <p:ext uri="{BB962C8B-B14F-4D97-AF65-F5344CB8AC3E}">
        <p14:creationId xmlns:p14="http://schemas.microsoft.com/office/powerpoint/2010/main" val="146758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05582" y="1244565"/>
            <a:ext cx="11573197" cy="724247"/>
          </a:xfrm>
        </p:spPr>
        <p:txBody>
          <a:bodyPr>
            <a:normAutofit/>
          </a:bodyPr>
          <a:lstStyle/>
          <a:p>
            <a:r>
              <a:rPr lang="en-US" sz="4000" dirty="0"/>
              <a:t>Exercises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3" y="1851142"/>
            <a:ext cx="9662835" cy="646331"/>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Your next exercises let you practice with asynchronous jobs and scheduled jobs.</a:t>
            </a:r>
          </a:p>
        </p:txBody>
      </p:sp>
    </p:spTree>
    <p:extLst>
      <p:ext uri="{BB962C8B-B14F-4D97-AF65-F5344CB8AC3E}">
        <p14:creationId xmlns:p14="http://schemas.microsoft.com/office/powerpoint/2010/main" val="388514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22258"/>
            <a:ext cx="11573197" cy="724247"/>
          </a:xfrm>
        </p:spPr>
        <p:txBody>
          <a:bodyPr>
            <a:normAutofit/>
          </a:bodyPr>
          <a:lstStyle/>
          <a:p>
            <a:r>
              <a:rPr lang="en-US" sz="4000" dirty="0"/>
              <a:t>Review: background jobs in bash (Linux/macOS)</a:t>
            </a:r>
          </a:p>
        </p:txBody>
      </p:sp>
      <p:sp>
        <p:nvSpPr>
          <p:cNvPr id="7" name="TextBox 6">
            <a:extLst>
              <a:ext uri="{FF2B5EF4-FFF2-40B4-BE49-F238E27FC236}">
                <a16:creationId xmlns:a16="http://schemas.microsoft.com/office/drawing/2014/main" id="{56F98B9D-53CB-0D01-51DD-F6B452AAB6C5}"/>
              </a:ext>
            </a:extLst>
          </p:cNvPr>
          <p:cNvSpPr txBox="1"/>
          <p:nvPr/>
        </p:nvSpPr>
        <p:spPr>
          <a:xfrm>
            <a:off x="1026851" y="1917930"/>
            <a:ext cx="1016655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You may remember that you can add a  </a:t>
            </a:r>
            <a:r>
              <a:rPr lang="en-US" b="1" dirty="0"/>
              <a:t>&amp;</a:t>
            </a:r>
            <a:r>
              <a:rPr lang="en-US" dirty="0"/>
              <a:t>  token at the end of any Linux shell command to let that command run as a </a:t>
            </a:r>
            <a:r>
              <a:rPr lang="en-US" i="1" dirty="0"/>
              <a:t>background job</a:t>
            </a:r>
            <a:r>
              <a:rPr lang="en-US" dirty="0"/>
              <a:t>. Example: suppose you have a Python script named </a:t>
            </a:r>
            <a:r>
              <a:rPr lang="en-US" b="1" dirty="0"/>
              <a:t>longtask.py</a:t>
            </a:r>
            <a:r>
              <a:rPr lang="en-US" dirty="0"/>
              <a:t> that takes about an hour to finish. If you type the command</a:t>
            </a:r>
            <a:br>
              <a:rPr lang="en-US" dirty="0"/>
            </a:br>
            <a:r>
              <a:rPr lang="en-US" dirty="0"/>
              <a:t>    </a:t>
            </a:r>
            <a:r>
              <a:rPr lang="en-US" dirty="0">
                <a:latin typeface="Lucida Console" panose="020B0609040504020204" pitchFamily="49" charset="0"/>
              </a:rPr>
              <a:t>python3 longtask.py &gt; output.txt</a:t>
            </a:r>
            <a:br>
              <a:rPr lang="en-US" dirty="0"/>
            </a:br>
            <a:r>
              <a:rPr lang="en-US" dirty="0"/>
              <a:t>then you will have to wait for an hour before you can type another command. But if instead you type</a:t>
            </a:r>
            <a:br>
              <a:rPr lang="en-US" dirty="0"/>
            </a:br>
            <a:r>
              <a:rPr lang="en-US" dirty="0"/>
              <a:t>    </a:t>
            </a:r>
            <a:r>
              <a:rPr lang="en-US" dirty="0">
                <a:latin typeface="Lucida Console" panose="020B0609040504020204" pitchFamily="49" charset="0"/>
              </a:rPr>
              <a:t>python3 longtask.py &gt; output.txt &amp;</a:t>
            </a:r>
            <a:br>
              <a:rPr lang="en-US" dirty="0"/>
            </a:br>
            <a:r>
              <a:rPr lang="en-US" dirty="0"/>
              <a:t>then you’ll see output that looks something like</a:t>
            </a:r>
            <a:br>
              <a:rPr lang="en-US" dirty="0"/>
            </a:br>
            <a:r>
              <a:rPr lang="en-US" dirty="0"/>
              <a:t>    </a:t>
            </a:r>
            <a:r>
              <a:rPr lang="en-US" dirty="0">
                <a:latin typeface="Lucida Console" panose="020B0609040504020204" pitchFamily="49" charset="0"/>
              </a:rPr>
              <a:t>[1] 12345</a:t>
            </a:r>
            <a:br>
              <a:rPr lang="en-US" dirty="0"/>
            </a:br>
            <a:r>
              <a:rPr lang="en-US" dirty="0"/>
              <a:t>and you’ll get another shell prompt right away at which you can type more commands. The script will keep on running in the background. (The example’s output means that the background task was assigned job id number 1 and is running under process id 12345.)</a:t>
            </a:r>
          </a:p>
          <a:p>
            <a:endParaRPr lang="en-US" dirty="0"/>
          </a:p>
          <a:p>
            <a:pPr marL="285750" indent="-285750">
              <a:buFont typeface="Arial" panose="020B0604020202020204" pitchFamily="34" charset="0"/>
              <a:buChar char="•"/>
            </a:pPr>
            <a:r>
              <a:rPr lang="en-US" dirty="0"/>
              <a:t>Related Linux commands:</a:t>
            </a:r>
          </a:p>
          <a:p>
            <a:pPr marL="742950" lvl="1" indent="-285750">
              <a:buFont typeface="Arial" panose="020B0604020202020204" pitchFamily="34" charset="0"/>
              <a:buChar char="•"/>
            </a:pPr>
            <a:r>
              <a:rPr lang="en-US" dirty="0">
                <a:latin typeface="Lucida Console" panose="020B0609040504020204" pitchFamily="49" charset="0"/>
              </a:rPr>
              <a:t>jobs</a:t>
            </a:r>
            <a:r>
              <a:rPr lang="en-US" dirty="0"/>
              <a:t>    # (list background processes),</a:t>
            </a:r>
          </a:p>
          <a:p>
            <a:pPr marL="742950" lvl="1" indent="-285750">
              <a:buFont typeface="Arial" panose="020B0604020202020204" pitchFamily="34" charset="0"/>
              <a:buChar char="•"/>
            </a:pPr>
            <a:r>
              <a:rPr lang="en-US" dirty="0" err="1">
                <a:latin typeface="Lucida Console" panose="020B0609040504020204" pitchFamily="49" charset="0"/>
              </a:rPr>
              <a:t>fg</a:t>
            </a:r>
            <a:r>
              <a:rPr lang="en-US" dirty="0"/>
              <a:t>    # (restore a background job and make it the “foreground” active shell process),</a:t>
            </a:r>
          </a:p>
          <a:p>
            <a:pPr marL="742950" lvl="1" indent="-285750">
              <a:buFont typeface="Arial" panose="020B0604020202020204" pitchFamily="34" charset="0"/>
              <a:buChar char="•"/>
            </a:pPr>
            <a:r>
              <a:rPr lang="en-US" b="1" dirty="0"/>
              <a:t>[Ctrl][Z]</a:t>
            </a:r>
            <a:r>
              <a:rPr lang="en-US" dirty="0"/>
              <a:t>    (pause a running job and make it a background process),</a:t>
            </a:r>
          </a:p>
          <a:p>
            <a:pPr marL="742950" lvl="1" indent="-285750">
              <a:buFont typeface="Arial" panose="020B0604020202020204" pitchFamily="34" charset="0"/>
              <a:buChar char="•"/>
            </a:pPr>
            <a:r>
              <a:rPr lang="en-US" dirty="0" err="1">
                <a:latin typeface="Lucida Console" panose="020B0609040504020204" pitchFamily="49" charset="0"/>
              </a:rPr>
              <a:t>bg</a:t>
            </a:r>
            <a:r>
              <a:rPr lang="en-US" dirty="0"/>
              <a:t>    # (resume a paused background job).</a:t>
            </a:r>
          </a:p>
        </p:txBody>
      </p:sp>
    </p:spTree>
    <p:extLst>
      <p:ext uri="{BB962C8B-B14F-4D97-AF65-F5344CB8AC3E}">
        <p14:creationId xmlns:p14="http://schemas.microsoft.com/office/powerpoint/2010/main" val="97554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220723"/>
            <a:ext cx="11573197" cy="724247"/>
          </a:xfrm>
        </p:spPr>
        <p:txBody>
          <a:bodyPr>
            <a:normAutofit/>
          </a:bodyPr>
          <a:lstStyle/>
          <a:p>
            <a:r>
              <a:rPr lang="en-US" sz="4000" dirty="0"/>
              <a:t>PowerShell Core: easy background jobs with &amp;</a:t>
            </a:r>
          </a:p>
        </p:txBody>
      </p:sp>
      <p:sp>
        <p:nvSpPr>
          <p:cNvPr id="7" name="TextBox 6">
            <a:extLst>
              <a:ext uri="{FF2B5EF4-FFF2-40B4-BE49-F238E27FC236}">
                <a16:creationId xmlns:a16="http://schemas.microsoft.com/office/drawing/2014/main" id="{56F98B9D-53CB-0D01-51DD-F6B452AAB6C5}"/>
              </a:ext>
            </a:extLst>
          </p:cNvPr>
          <p:cNvSpPr txBox="1"/>
          <p:nvPr/>
        </p:nvSpPr>
        <p:spPr>
          <a:xfrm>
            <a:off x="952501" y="1944970"/>
            <a:ext cx="10286998"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PowerShell Core supports the same  </a:t>
            </a:r>
            <a:r>
              <a:rPr lang="en-US" sz="1600" b="1" dirty="0"/>
              <a:t>&amp;</a:t>
            </a:r>
            <a:r>
              <a:rPr lang="en-US" sz="1600" dirty="0"/>
              <a:t>  suffix token to start a background job. Microsoft’s documentation calls this the </a:t>
            </a:r>
            <a:r>
              <a:rPr lang="en-US" sz="1600" i="1" dirty="0"/>
              <a:t>background operator</a:t>
            </a:r>
            <a:r>
              <a:rPr lang="en-US" sz="1600" dirty="0"/>
              <a:t>. Example:</a:t>
            </a:r>
            <a:br>
              <a:rPr lang="en-US" sz="1600" dirty="0"/>
            </a:br>
            <a:r>
              <a:rPr lang="en-US" sz="1600" dirty="0"/>
              <a:t>    </a:t>
            </a:r>
            <a:r>
              <a:rPr lang="en-US" sz="1600" dirty="0">
                <a:latin typeface="Lucida Console" panose="020B0609040504020204" pitchFamily="49" charset="0"/>
              </a:rPr>
              <a:t>./longtask.ps1 &amp;</a:t>
            </a:r>
            <a:br>
              <a:rPr lang="en-US" sz="1600" dirty="0"/>
            </a:br>
            <a:r>
              <a:rPr lang="en-US" sz="1600" dirty="0"/>
              <a:t>would output a </a:t>
            </a:r>
            <a:r>
              <a:rPr lang="en-US" sz="1600" b="1" dirty="0" err="1"/>
              <a:t>PSRemoting</a:t>
            </a:r>
            <a:r>
              <a:rPr lang="en-US" sz="1600" dirty="0"/>
              <a:t> object:</a:t>
            </a:r>
          </a:p>
          <a:p>
            <a:r>
              <a:rPr lang="en-US" sz="1600" dirty="0">
                <a:latin typeface="Lucida Console" panose="020B0609040504020204" pitchFamily="49" charset="0"/>
              </a:rPr>
              <a:t> </a:t>
            </a:r>
            <a:br>
              <a:rPr lang="en-US" sz="1600" dirty="0">
                <a:solidFill>
                  <a:schemeClr val="accent6"/>
                </a:solidFill>
                <a:latin typeface="Lucida Console" panose="020B0609040504020204" pitchFamily="49" charset="0"/>
              </a:rPr>
            </a:br>
            <a:r>
              <a:rPr lang="en-US" sz="1600" dirty="0">
                <a:solidFill>
                  <a:schemeClr val="accent6"/>
                </a:solidFill>
                <a:latin typeface="Lucida Console" panose="020B0609040504020204" pitchFamily="49" charset="0"/>
              </a:rPr>
              <a:t>Id Name </a:t>
            </a:r>
            <a:r>
              <a:rPr lang="en-US" sz="1600" dirty="0" err="1">
                <a:solidFill>
                  <a:schemeClr val="accent6"/>
                </a:solidFill>
                <a:latin typeface="Lucida Console" panose="020B0609040504020204" pitchFamily="49" charset="0"/>
              </a:rPr>
              <a:t>PSJobTypeName</a:t>
            </a:r>
            <a:r>
              <a:rPr lang="en-US" sz="1600" dirty="0">
                <a:solidFill>
                  <a:schemeClr val="accent6"/>
                </a:solidFill>
                <a:latin typeface="Lucida Console" panose="020B0609040504020204" pitchFamily="49" charset="0"/>
              </a:rPr>
              <a:t> State     </a:t>
            </a:r>
            <a:r>
              <a:rPr lang="en-US" sz="1600" dirty="0" err="1">
                <a:solidFill>
                  <a:schemeClr val="accent6"/>
                </a:solidFill>
                <a:latin typeface="Lucida Console" panose="020B0609040504020204" pitchFamily="49" charset="0"/>
              </a:rPr>
              <a:t>HasMoreData</a:t>
            </a:r>
            <a:r>
              <a:rPr lang="en-US" sz="1600" dirty="0">
                <a:solidFill>
                  <a:schemeClr val="accent6"/>
                </a:solidFill>
                <a:latin typeface="Lucida Console" panose="020B0609040504020204" pitchFamily="49" charset="0"/>
              </a:rPr>
              <a:t> Location   Command</a:t>
            </a:r>
          </a:p>
          <a:p>
            <a:r>
              <a:rPr lang="en-US" sz="1600" dirty="0">
                <a:solidFill>
                  <a:schemeClr val="accent6"/>
                </a:solidFill>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BackgroundJob</a:t>
            </a:r>
            <a:r>
              <a:rPr lang="en-US" sz="1600" dirty="0">
                <a:latin typeface="Lucida Console" panose="020B0609040504020204" pitchFamily="49" charset="0"/>
              </a:rPr>
              <a:t> Running   False       localhost   ./longtask.ps1</a:t>
            </a:r>
            <a:br>
              <a:rPr lang="en-US" sz="1600" dirty="0"/>
            </a:br>
            <a:br>
              <a:rPr lang="en-US" sz="1600" dirty="0"/>
            </a:br>
            <a:r>
              <a:rPr lang="en-US" sz="1600" dirty="0"/>
              <a:t>This example’s output means that the background task was assigned job id number 1, and that it hasn’t output any data yet.</a:t>
            </a:r>
          </a:p>
          <a:p>
            <a:endParaRPr lang="en-US" sz="1600" dirty="0"/>
          </a:p>
          <a:p>
            <a:pPr marL="285750" indent="-285750">
              <a:buFont typeface="Arial" panose="020B0604020202020204" pitchFamily="34" charset="0"/>
              <a:buChar char="•"/>
            </a:pPr>
            <a:r>
              <a:rPr lang="en-US" sz="1600" dirty="0"/>
              <a:t>Use the </a:t>
            </a:r>
            <a:r>
              <a:rPr lang="en-US" sz="1600" b="1" dirty="0"/>
              <a:t>Get-Job</a:t>
            </a:r>
            <a:r>
              <a:rPr lang="en-US" sz="1600" dirty="0"/>
              <a:t> cmdlet to list your PowerShell jobs running in the background. When the background process finishes or produces output, you’ll see changes in the </a:t>
            </a:r>
            <a:r>
              <a:rPr lang="en-US" sz="1600" dirty="0">
                <a:latin typeface="Lucida Console" panose="020B0609040504020204" pitchFamily="49" charset="0"/>
              </a:rPr>
              <a:t>State</a:t>
            </a:r>
            <a:r>
              <a:rPr lang="en-US" sz="1600" dirty="0"/>
              <a:t> or </a:t>
            </a:r>
            <a:r>
              <a:rPr lang="en-US" sz="1600" dirty="0" err="1">
                <a:latin typeface="Lucida Console" panose="020B0609040504020204" pitchFamily="49" charset="0"/>
              </a:rPr>
              <a:t>HasMoreData</a:t>
            </a:r>
            <a:r>
              <a:rPr lang="en-US" sz="1600" dirty="0"/>
              <a:t> properties, respectively:</a:t>
            </a:r>
          </a:p>
          <a:p>
            <a:endParaRPr lang="en-US" sz="1600" dirty="0"/>
          </a:p>
          <a:p>
            <a:r>
              <a:rPr lang="en-US" sz="1600" dirty="0">
                <a:solidFill>
                  <a:schemeClr val="accent6"/>
                </a:solidFill>
                <a:latin typeface="Lucida Console" panose="020B0609040504020204" pitchFamily="49" charset="0"/>
              </a:rPr>
              <a:t>Id Name </a:t>
            </a:r>
            <a:r>
              <a:rPr lang="en-US" sz="1600" dirty="0" err="1">
                <a:solidFill>
                  <a:schemeClr val="accent6"/>
                </a:solidFill>
                <a:latin typeface="Lucida Console" panose="020B0609040504020204" pitchFamily="49" charset="0"/>
              </a:rPr>
              <a:t>PSJobTypeName</a:t>
            </a:r>
            <a:r>
              <a:rPr lang="en-US" sz="1600" dirty="0">
                <a:solidFill>
                  <a:schemeClr val="accent6"/>
                </a:solidFill>
                <a:latin typeface="Lucida Console" panose="020B0609040504020204" pitchFamily="49" charset="0"/>
              </a:rPr>
              <a:t> State     </a:t>
            </a:r>
            <a:r>
              <a:rPr lang="en-US" sz="1600" dirty="0" err="1">
                <a:solidFill>
                  <a:schemeClr val="accent6"/>
                </a:solidFill>
                <a:latin typeface="Lucida Console" panose="020B0609040504020204" pitchFamily="49" charset="0"/>
              </a:rPr>
              <a:t>HasMoreData</a:t>
            </a:r>
            <a:r>
              <a:rPr lang="en-US" sz="1600" dirty="0">
                <a:solidFill>
                  <a:schemeClr val="accent6"/>
                </a:solidFill>
                <a:latin typeface="Lucida Console" panose="020B0609040504020204" pitchFamily="49" charset="0"/>
              </a:rPr>
              <a:t> Location   Command</a:t>
            </a:r>
          </a:p>
          <a:p>
            <a:r>
              <a:rPr lang="en-US" sz="1600" dirty="0">
                <a:solidFill>
                  <a:schemeClr val="accent6"/>
                </a:solidFill>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BackgroundJob</a:t>
            </a:r>
            <a:r>
              <a:rPr lang="en-US" sz="1600" dirty="0">
                <a:latin typeface="Lucida Console" panose="020B0609040504020204" pitchFamily="49" charset="0"/>
              </a:rPr>
              <a:t> Completed True        localhost   ./longtask.ps1</a:t>
            </a:r>
          </a:p>
          <a:p>
            <a:endParaRPr lang="en-US" sz="1600" dirty="0"/>
          </a:p>
        </p:txBody>
      </p:sp>
    </p:spTree>
    <p:extLst>
      <p:ext uri="{BB962C8B-B14F-4D97-AF65-F5344CB8AC3E}">
        <p14:creationId xmlns:p14="http://schemas.microsoft.com/office/powerpoint/2010/main" val="69890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02295"/>
            <a:ext cx="11573197" cy="724247"/>
          </a:xfrm>
        </p:spPr>
        <p:txBody>
          <a:bodyPr>
            <a:normAutofit/>
          </a:bodyPr>
          <a:lstStyle/>
          <a:p>
            <a:r>
              <a:rPr lang="en-US" sz="4000" dirty="0"/>
              <a:t>PowerShell (any edition): Job cmdlets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2059892"/>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Start-Job</a:t>
            </a:r>
            <a:r>
              <a:rPr lang="en-US" dirty="0">
                <a:solidFill>
                  <a:schemeClr val="accent1">
                    <a:lumMod val="60000"/>
                    <a:lumOff val="40000"/>
                  </a:schemeClr>
                </a:solidFill>
                <a:cs typeface="Consolas" panose="020B0609020204030204" pitchFamily="49" charset="0"/>
              </a:rPr>
              <a:t> 	# Create new background process (identical to PowerShell Core’s  </a:t>
            </a:r>
            <a:r>
              <a:rPr lang="en-US" dirty="0">
                <a:solidFill>
                  <a:schemeClr val="accent1">
                    <a:lumMod val="60000"/>
                    <a:lumOff val="40000"/>
                  </a:schemeClr>
                </a:solidFill>
                <a:latin typeface="Lucida Console" panose="020B0609040504020204" pitchFamily="49" charset="0"/>
                <a:cs typeface="Consolas" panose="020B0609020204030204" pitchFamily="49" charset="0"/>
              </a:rPr>
              <a:t>&amp;</a:t>
            </a:r>
            <a:r>
              <a:rPr lang="en-US" dirty="0">
                <a:solidFill>
                  <a:schemeClr val="accent1">
                    <a:lumMod val="60000"/>
                    <a:lumOff val="40000"/>
                  </a:schemeClr>
                </a:solidFill>
                <a:cs typeface="Consolas" panose="020B0609020204030204" pitchFamily="49" charset="0"/>
              </a:rPr>
              <a:t>  suffix)</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Get-Job</a:t>
            </a:r>
            <a:r>
              <a:rPr lang="en-US" dirty="0">
                <a:solidFill>
                  <a:schemeClr val="accent1">
                    <a:lumMod val="60000"/>
                    <a:lumOff val="40000"/>
                  </a:schemeClr>
                </a:solidFill>
                <a:cs typeface="Consolas" panose="020B0609020204030204" pitchFamily="49" charset="0"/>
              </a:rPr>
              <a:t> 	# List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Receive-Job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get collected output, if any, produced by a specific job</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Stop-Job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stop one or more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Remove-Job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remove one or more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Wait-Job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wait for one or more jobs to complete</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Debug-Job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debug script block executed by job</a:t>
            </a:r>
          </a:p>
          <a:p>
            <a:endParaRPr lang="en-US" dirty="0">
              <a:solidFill>
                <a:schemeClr val="accent1">
                  <a:lumMod val="60000"/>
                  <a:lumOff val="40000"/>
                </a:schemeClr>
              </a:solidFill>
              <a:cs typeface="Consolas" panose="020B0609020204030204" pitchFamily="49" charset="0"/>
            </a:endParaRPr>
          </a:p>
          <a:p>
            <a:pPr algn="r"/>
            <a:r>
              <a:rPr lang="en-US" i="1" dirty="0">
                <a:cs typeface="Consolas" panose="020B0609020204030204" pitchFamily="49" charset="0"/>
              </a:rPr>
              <a:t>Pro-Tip (PT):</a:t>
            </a:r>
          </a:p>
          <a:p>
            <a:pPr algn="r"/>
            <a:r>
              <a:rPr lang="en-US" i="1" dirty="0">
                <a:cs typeface="Consolas" panose="020B0609020204030204" pitchFamily="49" charset="0"/>
              </a:rPr>
              <a:t>When used with a </a:t>
            </a:r>
            <a:r>
              <a:rPr lang="en-US" i="1" dirty="0" err="1">
                <a:cs typeface="Consolas" panose="020B0609020204030204" pitchFamily="49" charset="0"/>
              </a:rPr>
              <a:t>PSRemoting</a:t>
            </a:r>
            <a:r>
              <a:rPr lang="en-US" i="1" dirty="0">
                <a:cs typeface="Consolas" panose="020B0609020204030204" pitchFamily="49" charset="0"/>
              </a:rPr>
              <a:t> workflow endpoint,</a:t>
            </a:r>
          </a:p>
          <a:p>
            <a:pPr algn="r"/>
            <a:r>
              <a:rPr lang="en-US" i="1" dirty="0">
                <a:cs typeface="Consolas" panose="020B0609020204030204" pitchFamily="49" charset="0"/>
              </a:rPr>
              <a:t>PowerShell Desktop Edition (version 5.1, Windows only)</a:t>
            </a:r>
          </a:p>
          <a:p>
            <a:pPr algn="r"/>
            <a:r>
              <a:rPr lang="en-US" i="1" dirty="0">
                <a:cs typeface="Consolas" panose="020B0609020204030204" pitchFamily="49" charset="0"/>
              </a:rPr>
              <a:t>also supports </a:t>
            </a:r>
            <a:r>
              <a:rPr lang="en-US" dirty="0">
                <a:cs typeface="Consolas" panose="020B0609020204030204" pitchFamily="49" charset="0"/>
              </a:rPr>
              <a:t>Suspend-Job</a:t>
            </a:r>
            <a:r>
              <a:rPr lang="en-US" i="1" dirty="0">
                <a:cs typeface="Consolas" panose="020B0609020204030204" pitchFamily="49" charset="0"/>
              </a:rPr>
              <a:t> and </a:t>
            </a:r>
            <a:r>
              <a:rPr lang="en-US" dirty="0">
                <a:cs typeface="Consolas" panose="020B0609020204030204" pitchFamily="49" charset="0"/>
              </a:rPr>
              <a:t>Resume-Job</a:t>
            </a:r>
            <a:r>
              <a:rPr lang="en-US" i="1" dirty="0">
                <a:cs typeface="Consolas" panose="020B0609020204030204" pitchFamily="49" charset="0"/>
              </a:rPr>
              <a:t> cmdlets,</a:t>
            </a:r>
          </a:p>
          <a:p>
            <a:pPr algn="r"/>
            <a:r>
              <a:rPr lang="en-US" i="1" dirty="0">
                <a:cs typeface="Consolas" panose="020B0609020204030204" pitchFamily="49" charset="0"/>
              </a:rPr>
              <a:t>in conjunction with </a:t>
            </a:r>
            <a:r>
              <a:rPr lang="en-US" dirty="0">
                <a:cs typeface="Consolas" panose="020B0609020204030204" pitchFamily="49" charset="0"/>
              </a:rPr>
              <a:t>Suspend-Workflow</a:t>
            </a:r>
            <a:r>
              <a:rPr lang="en-US" i="1" dirty="0">
                <a:cs typeface="Consolas" panose="020B0609020204030204" pitchFamily="49" charset="0"/>
              </a:rPr>
              <a:t> and </a:t>
            </a:r>
            <a:r>
              <a:rPr lang="en-US" dirty="0">
                <a:cs typeface="Consolas" panose="020B0609020204030204" pitchFamily="49" charset="0"/>
              </a:rPr>
              <a:t>Resume-Workflow</a:t>
            </a:r>
            <a:r>
              <a:rPr lang="en-US" i="1" dirty="0">
                <a:cs typeface="Consolas" panose="020B0609020204030204" pitchFamily="49" charset="0"/>
              </a:rPr>
              <a:t>.</a:t>
            </a:r>
          </a:p>
          <a:p>
            <a:pPr algn="r"/>
            <a:r>
              <a:rPr lang="en-US" i="1" dirty="0">
                <a:cs typeface="Consolas" panose="020B0609020204030204" pitchFamily="49" charset="0"/>
              </a:rPr>
              <a:t>These are useful with </a:t>
            </a:r>
            <a:r>
              <a:rPr lang="en-US" i="1" dirty="0" err="1">
                <a:cs typeface="Consolas" panose="020B0609020204030204" pitchFamily="49" charset="0"/>
              </a:rPr>
              <a:t>PSRemoting</a:t>
            </a:r>
            <a:r>
              <a:rPr lang="en-US" i="1" dirty="0">
                <a:cs typeface="Consolas" panose="020B0609020204030204" pitchFamily="49" charset="0"/>
              </a:rPr>
              <a:t> workflow scripts.</a:t>
            </a:r>
          </a:p>
          <a:p>
            <a:pPr algn="r"/>
            <a:endParaRPr lang="en-US" i="1" dirty="0">
              <a:cs typeface="Consolas" panose="020B0609020204030204" pitchFamily="49" charset="0"/>
            </a:endParaRPr>
          </a:p>
          <a:p>
            <a:pPr algn="r"/>
            <a:r>
              <a:rPr lang="en-US" i="1" dirty="0">
                <a:latin typeface="Lucida Console" panose="020B0609040504020204" pitchFamily="49" charset="0"/>
                <a:cs typeface="Consolas" panose="020B0609020204030204" pitchFamily="49" charset="0"/>
              </a:rPr>
              <a:t>Get-Help </a:t>
            </a:r>
            <a:r>
              <a:rPr lang="en-US" i="1" dirty="0" err="1">
                <a:latin typeface="Lucida Console" panose="020B0609040504020204" pitchFamily="49" charset="0"/>
                <a:cs typeface="Consolas" panose="020B0609020204030204" pitchFamily="49" charset="0"/>
              </a:rPr>
              <a:t>about_Workflows</a:t>
            </a:r>
            <a:endParaRPr lang="en-US" i="1" dirty="0">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132280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99834"/>
            <a:ext cx="11573197" cy="652529"/>
          </a:xfrm>
        </p:spPr>
        <p:txBody>
          <a:bodyPr>
            <a:normAutofit/>
          </a:bodyPr>
          <a:lstStyle/>
          <a:p>
            <a:r>
              <a:rPr lang="en-US" sz="4000" dirty="0"/>
              <a:t>Create jobs with </a:t>
            </a:r>
            <a:r>
              <a:rPr lang="en-US" sz="4000" dirty="0">
                <a:latin typeface="Lucida Console" panose="020B0609040504020204" pitchFamily="49" charset="0"/>
              </a:rPr>
              <a:t>Start-Job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047757" y="1760348"/>
            <a:ext cx="10096484" cy="4907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Example: a 5-minute countdown timer running in the background.</a:t>
            </a:r>
          </a:p>
          <a:p>
            <a:pPr>
              <a:lnSpc>
                <a:spcPct val="150000"/>
              </a:lnSpc>
            </a:pPr>
            <a:r>
              <a:rPr lang="en-US" dirty="0">
                <a:latin typeface="Lucida Console" panose="020B0609040504020204" pitchFamily="49" charset="0"/>
              </a:rPr>
              <a:t>Start-Job –Name 5minCd {300..1|%{Start-Sleep 1; $_}}</a:t>
            </a:r>
            <a:endParaRPr lang="en-US" dirty="0"/>
          </a:p>
          <a:p>
            <a:pPr marL="285750" indent="-285750">
              <a:lnSpc>
                <a:spcPct val="150000"/>
              </a:lnSpc>
              <a:buFont typeface="Arial" panose="020B0604020202020204" pitchFamily="34" charset="0"/>
              <a:buChar char="•"/>
            </a:pPr>
            <a:r>
              <a:rPr lang="en-US" dirty="0"/>
              <a:t>Returns:</a:t>
            </a:r>
          </a:p>
          <a:p>
            <a:pPr>
              <a:lnSpc>
                <a:spcPct val="150000"/>
              </a:lnSpc>
            </a:pPr>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pPr>
              <a:lnSpc>
                <a:spcPct val="150000"/>
              </a:lnSpc>
            </a:pPr>
            <a:r>
              <a:rPr lang="en-US" sz="1400" dirty="0">
                <a:solidFill>
                  <a:schemeClr val="accent6"/>
                </a:solidFill>
                <a:latin typeface="Lucida Console" panose="020B0609040504020204" pitchFamily="49" charset="0"/>
              </a:rPr>
              <a:t>  -- ----   ------------- -----     ----------- --------  -------</a:t>
            </a:r>
          </a:p>
          <a:p>
            <a:pPr>
              <a:lnSpc>
                <a:spcPct val="150000"/>
              </a:lnSpc>
            </a:pPr>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dirty="0"/>
          </a:p>
          <a:p>
            <a:pPr>
              <a:lnSpc>
                <a:spcPct val="150000"/>
              </a:lnSpc>
            </a:pPr>
            <a:endParaRPr lang="en-US" dirty="0"/>
          </a:p>
          <a:p>
            <a:pPr marL="285750" indent="-285750">
              <a:lnSpc>
                <a:spcPct val="150000"/>
              </a:lnSpc>
              <a:buFont typeface="Arial" panose="020B0604020202020204" pitchFamily="34" charset="0"/>
              <a:buChar char="•"/>
            </a:pPr>
            <a:r>
              <a:rPr lang="en-US" dirty="0"/>
              <a:t>By default, this command would have named the job Job3, but with the named parameter –Name we gave our countdown timer a meaningful name. Here’s a three minute “count-forward” timer:</a:t>
            </a:r>
          </a:p>
          <a:p>
            <a:pPr>
              <a:lnSpc>
                <a:spcPct val="150000"/>
              </a:lnSpc>
            </a:pPr>
            <a:r>
              <a:rPr lang="en-US" dirty="0">
                <a:latin typeface="Lucida Console" panose="020B0609040504020204" pitchFamily="49" charset="0"/>
              </a:rPr>
              <a:t>Start-Job –Name 3mincf {1..180|%{Start-Sleep 1; $_}}</a:t>
            </a:r>
            <a:endParaRPr lang="en-US" dirty="0"/>
          </a:p>
          <a:p>
            <a:pPr>
              <a:lnSpc>
                <a:spcPct val="150000"/>
              </a:lnSpc>
            </a:pPr>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pPr>
              <a:lnSpc>
                <a:spcPct val="150000"/>
              </a:lnSpc>
            </a:pPr>
            <a:r>
              <a:rPr lang="en-US" sz="1400" dirty="0">
                <a:solidFill>
                  <a:schemeClr val="accent6"/>
                </a:solidFill>
                <a:latin typeface="Lucida Console" panose="020B0609040504020204" pitchFamily="49" charset="0"/>
              </a:rPr>
              <a:t>  -- ----   ------------- -----     ----------- --------  -------</a:t>
            </a:r>
          </a:p>
          <a:p>
            <a:pPr>
              <a:lnSpc>
                <a:spcPct val="150000"/>
              </a:lnSpc>
            </a:pPr>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endParaRPr lang="en-US" sz="1400" dirty="0"/>
          </a:p>
        </p:txBody>
      </p:sp>
    </p:spTree>
    <p:extLst>
      <p:ext uri="{BB962C8B-B14F-4D97-AF65-F5344CB8AC3E}">
        <p14:creationId xmlns:p14="http://schemas.microsoft.com/office/powerpoint/2010/main" val="22617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45336"/>
            <a:ext cx="11573197" cy="652529"/>
          </a:xfrm>
        </p:spPr>
        <p:txBody>
          <a:bodyPr>
            <a:normAutofit/>
          </a:bodyPr>
          <a:lstStyle/>
          <a:p>
            <a:r>
              <a:rPr lang="en-US" sz="4000" dirty="0"/>
              <a:t>List jobs with </a:t>
            </a:r>
            <a:r>
              <a:rPr lang="en-US" sz="4000" dirty="0">
                <a:latin typeface="Lucida Console" panose="020B0609040504020204" pitchFamily="49" charset="0"/>
              </a:rPr>
              <a:t>Get-Job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1750029"/>
            <a:ext cx="9881881" cy="4770537"/>
          </a:xfrm>
          <a:prstGeom prst="rect">
            <a:avLst/>
          </a:prstGeom>
          <a:noFill/>
        </p:spPr>
        <p:txBody>
          <a:bodyPr wrap="square" rtlCol="0">
            <a:spAutoFit/>
          </a:bodyPr>
          <a:lstStyle/>
          <a:p>
            <a:r>
              <a:rPr lang="en-US" dirty="0">
                <a:latin typeface="Lucida Console" panose="020B0609040504020204" pitchFamily="49" charset="0"/>
              </a:rPr>
              <a:t>Get-Job</a:t>
            </a:r>
          </a:p>
          <a:p>
            <a:endParaRPr lang="en-US" dirty="0"/>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True        localhost   ./longtask.ps1</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p>
          <a:p>
            <a:endParaRPr lang="en-US" dirty="0">
              <a:latin typeface="Lucida Console" panose="020B0609040504020204" pitchFamily="49" charset="0"/>
            </a:endParaRPr>
          </a:p>
          <a:p>
            <a:pPr marL="285750" indent="-285750">
              <a:buFont typeface="Arial" panose="020B0604020202020204" pitchFamily="34" charset="0"/>
              <a:buChar char="•"/>
            </a:pPr>
            <a:r>
              <a:rPr lang="en-US" dirty="0"/>
              <a:t>Save job objects in variables:</a:t>
            </a:r>
          </a:p>
          <a:p>
            <a:endParaRPr lang="en-US" dirty="0"/>
          </a:p>
          <a:p>
            <a:r>
              <a:rPr lang="en-US" dirty="0">
                <a:latin typeface="Lucida Console" panose="020B0609040504020204" pitchFamily="49" charset="0"/>
              </a:rPr>
              <a:t>$</a:t>
            </a:r>
            <a:r>
              <a:rPr lang="en-US" dirty="0" err="1">
                <a:latin typeface="Lucida Console" panose="020B0609040504020204" pitchFamily="49" charset="0"/>
              </a:rPr>
              <a:t>myJobs</a:t>
            </a:r>
            <a:r>
              <a:rPr lang="en-US" dirty="0">
                <a:latin typeface="Lucida Console" panose="020B0609040504020204" pitchFamily="49" charset="0"/>
              </a:rPr>
              <a:t> = Get-Job</a:t>
            </a:r>
          </a:p>
          <a:p>
            <a:r>
              <a:rPr lang="en-US" dirty="0">
                <a:latin typeface="Lucida Console" panose="020B0609040504020204" pitchFamily="49" charset="0"/>
              </a:rPr>
              <a:t>$5mincd = $</a:t>
            </a:r>
            <a:r>
              <a:rPr lang="en-US" dirty="0" err="1">
                <a:latin typeface="Lucida Console" panose="020B0609040504020204" pitchFamily="49" charset="0"/>
              </a:rPr>
              <a:t>myJobs</a:t>
            </a:r>
            <a:r>
              <a:rPr lang="en-US" dirty="0">
                <a:latin typeface="Lucida Console" panose="020B0609040504020204" pitchFamily="49" charset="0"/>
              </a:rPr>
              <a:t>[1]</a:t>
            </a:r>
          </a:p>
          <a:p>
            <a:endParaRPr lang="en-US" dirty="0"/>
          </a:p>
          <a:p>
            <a:pPr marL="285750" indent="-285750">
              <a:buFont typeface="Arial" panose="020B0604020202020204" pitchFamily="34" charset="0"/>
              <a:buChar char="•"/>
            </a:pPr>
            <a:r>
              <a:rPr lang="en-US" dirty="0"/>
              <a:t>In this example, we could also extract the 5-minute countdown job by its name or ID:</a:t>
            </a:r>
          </a:p>
          <a:p>
            <a:endParaRPr lang="en-US" dirty="0"/>
          </a:p>
          <a:p>
            <a:r>
              <a:rPr lang="en-US" dirty="0">
                <a:latin typeface="Lucida Console" panose="020B0609040504020204" pitchFamily="49" charset="0"/>
              </a:rPr>
              <a:t>$5mincd = Get-Job 5minCd</a:t>
            </a:r>
          </a:p>
          <a:p>
            <a:r>
              <a:rPr lang="en-US" dirty="0">
                <a:latin typeface="Lucida Console" panose="020B0609040504020204" pitchFamily="49" charset="0"/>
              </a:rPr>
              <a:t>$5mincd = Get-Job 3</a:t>
            </a:r>
          </a:p>
        </p:txBody>
      </p:sp>
    </p:spTree>
    <p:extLst>
      <p:ext uri="{BB962C8B-B14F-4D97-AF65-F5344CB8AC3E}">
        <p14:creationId xmlns:p14="http://schemas.microsoft.com/office/powerpoint/2010/main" val="119491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8" y="1168580"/>
            <a:ext cx="11573197" cy="652529"/>
          </a:xfrm>
        </p:spPr>
        <p:txBody>
          <a:bodyPr>
            <a:normAutofit/>
          </a:bodyPr>
          <a:lstStyle/>
          <a:p>
            <a:r>
              <a:rPr lang="en-US" sz="4000" dirty="0"/>
              <a:t>Retrieve output from a job with </a:t>
            </a:r>
            <a:r>
              <a:rPr lang="en-US" sz="4000" dirty="0">
                <a:latin typeface="Lucida Console" panose="020B0609040504020204" pitchFamily="49" charset="0"/>
              </a:rPr>
              <a:t>Receive-Job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061884" y="1779687"/>
            <a:ext cx="10096484" cy="5078313"/>
          </a:xfrm>
          <a:prstGeom prst="rect">
            <a:avLst/>
          </a:prstGeom>
          <a:noFill/>
        </p:spPr>
        <p:txBody>
          <a:bodyPr wrap="square" rtlCol="0">
            <a:spAutoFit/>
          </a:bodyPr>
          <a:lstStyle/>
          <a:p>
            <a:r>
              <a:rPr lang="en-US" sz="1400" dirty="0">
                <a:latin typeface="Lucida Console" panose="020B0609040504020204" pitchFamily="49" charset="0"/>
              </a:rPr>
              <a:t>PS &gt; Receive-Job 3mincf</a:t>
            </a:r>
            <a:endParaRPr lang="en-US" sz="1400" dirty="0"/>
          </a:p>
          <a:p>
            <a:r>
              <a:rPr lang="en-US" sz="1400" dirty="0">
                <a:latin typeface="Lucida Console" panose="020B0609040504020204" pitchFamily="49" charset="0"/>
              </a:rPr>
              <a:t>1</a:t>
            </a:r>
          </a:p>
          <a:p>
            <a:r>
              <a:rPr lang="en-US" sz="1400" dirty="0">
                <a:latin typeface="Lucida Console" panose="020B0609040504020204" pitchFamily="49" charset="0"/>
              </a:rPr>
              <a:t>2</a:t>
            </a:r>
          </a:p>
          <a:p>
            <a:r>
              <a:rPr lang="en-US" sz="1400" dirty="0">
                <a:latin typeface="Lucida Console" panose="020B0609040504020204" pitchFamily="49" charset="0"/>
              </a:rPr>
              <a:t>…</a:t>
            </a:r>
            <a:r>
              <a:rPr lang="en-US" sz="1400" i="1" dirty="0">
                <a:solidFill>
                  <a:schemeClr val="accent6"/>
                </a:solidFill>
              </a:rPr>
              <a:t>	 # (skipped 176 lines of output)</a:t>
            </a:r>
            <a:endParaRPr lang="en-US" sz="1400" i="1" dirty="0">
              <a:solidFill>
                <a:schemeClr val="accent6"/>
              </a:solidFill>
              <a:latin typeface="Lucida Console" panose="020B0609040504020204" pitchFamily="49" charset="0"/>
            </a:endParaRPr>
          </a:p>
          <a:p>
            <a:r>
              <a:rPr lang="en-US" sz="1400" dirty="0">
                <a:latin typeface="Lucida Console" panose="020B0609040504020204" pitchFamily="49" charset="0"/>
              </a:rPr>
              <a:t>179</a:t>
            </a:r>
          </a:p>
          <a:p>
            <a:r>
              <a:rPr lang="en-US" sz="1400" dirty="0">
                <a:latin typeface="Lucida Console" panose="020B0609040504020204" pitchFamily="49" charset="0"/>
              </a:rPr>
              <a:t>180</a:t>
            </a:r>
          </a:p>
          <a:p>
            <a:r>
              <a:rPr lang="en-US" sz="1400" dirty="0">
                <a:latin typeface="Lucida Console" panose="020B0609040504020204" pitchFamily="49" charset="0"/>
              </a:rPr>
              <a:t>PS &gt; Receive-Job 5minCd</a:t>
            </a:r>
          </a:p>
          <a:p>
            <a:r>
              <a:rPr lang="en-US" sz="1400" dirty="0">
                <a:latin typeface="Lucida Console" panose="020B0609040504020204" pitchFamily="49" charset="0"/>
              </a:rPr>
              <a:t>300</a:t>
            </a:r>
          </a:p>
          <a:p>
            <a:r>
              <a:rPr lang="en-US" sz="1400" dirty="0">
                <a:latin typeface="Lucida Console" panose="020B0609040504020204" pitchFamily="49" charset="0"/>
              </a:rPr>
              <a:t>299</a:t>
            </a:r>
          </a:p>
          <a:p>
            <a:r>
              <a:rPr lang="en-US" sz="1400" dirty="0">
                <a:latin typeface="Lucida Console" panose="020B0609040504020204" pitchFamily="49" charset="0"/>
              </a:rPr>
              <a:t>…</a:t>
            </a:r>
            <a:r>
              <a:rPr lang="en-US" sz="1400" i="1" dirty="0">
                <a:solidFill>
                  <a:schemeClr val="accent6"/>
                </a:solidFill>
              </a:rPr>
              <a:t>	 # (skipped 206 lines of output)</a:t>
            </a:r>
            <a:endParaRPr lang="en-US" sz="1400" dirty="0">
              <a:latin typeface="Lucida Console" panose="020B0609040504020204" pitchFamily="49" charset="0"/>
            </a:endParaRPr>
          </a:p>
          <a:p>
            <a:r>
              <a:rPr lang="en-US" sz="1400" dirty="0">
                <a:latin typeface="Lucida Console" panose="020B0609040504020204" pitchFamily="49" charset="0"/>
              </a:rPr>
              <a:t>92</a:t>
            </a:r>
          </a:p>
          <a:p>
            <a:r>
              <a:rPr lang="en-US" sz="1400" dirty="0">
                <a:latin typeface="Lucida Console" panose="020B0609040504020204" pitchFamily="49" charset="0"/>
              </a:rPr>
              <a:t>91</a:t>
            </a:r>
          </a:p>
          <a:p>
            <a:r>
              <a:rPr lang="en-US" sz="1400" dirty="0">
                <a:latin typeface="Lucida Console" panose="020B0609040504020204" pitchFamily="49" charset="0"/>
              </a:rPr>
              <a:t>PS &gt;</a:t>
            </a:r>
            <a:endParaRPr lang="en-US" dirty="0"/>
          </a:p>
          <a:p>
            <a:pPr marL="285750" indent="-285750">
              <a:buFont typeface="Arial" panose="020B0604020202020204" pitchFamily="34" charset="0"/>
              <a:buChar char="•"/>
            </a:pPr>
            <a:r>
              <a:rPr lang="en-US" dirty="0"/>
              <a:t>In this example, the 3-minute timer had expired, so we received all of its counts, but the 5-minute timer still has a minute and a half to go, so we only got as much output as it had produced thus far.</a:t>
            </a:r>
          </a:p>
          <a:p>
            <a:endParaRPr lang="en-US" dirty="0"/>
          </a:p>
          <a:p>
            <a:r>
              <a:rPr lang="en-US" sz="1400" dirty="0">
                <a:latin typeface="Lucida Console" panose="020B0609040504020204" pitchFamily="49" charset="0"/>
              </a:rPr>
              <a:t>PS &gt; Get-Job 5minCd, 3mincf</a:t>
            </a:r>
            <a:endParaRPr lang="en-US" sz="1400" dirty="0"/>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sz="1800" dirty="0">
              <a:latin typeface="Lucida Console" panose="020B0609040504020204" pitchFamily="49" charset="0"/>
            </a:endParaRP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endParaRPr lang="en-US" sz="1400" dirty="0"/>
          </a:p>
          <a:p>
            <a:endParaRPr lang="en-US" dirty="0"/>
          </a:p>
        </p:txBody>
      </p:sp>
    </p:spTree>
    <p:extLst>
      <p:ext uri="{BB962C8B-B14F-4D97-AF65-F5344CB8AC3E}">
        <p14:creationId xmlns:p14="http://schemas.microsoft.com/office/powerpoint/2010/main" val="3863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7" y="1216622"/>
            <a:ext cx="11573197" cy="652529"/>
          </a:xfrm>
        </p:spPr>
        <p:txBody>
          <a:bodyPr>
            <a:normAutofit/>
          </a:bodyPr>
          <a:lstStyle/>
          <a:p>
            <a:r>
              <a:rPr lang="en-US" sz="4000" dirty="0"/>
              <a:t>Terminate a running job with </a:t>
            </a:r>
            <a:r>
              <a:rPr lang="en-US" sz="4000" dirty="0">
                <a:latin typeface="Lucida Console" panose="020B0609040504020204" pitchFamily="49" charset="0"/>
              </a:rPr>
              <a:t>Stop-Job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5" y="1964353"/>
            <a:ext cx="9881881" cy="4893647"/>
          </a:xfrm>
          <a:prstGeom prst="rect">
            <a:avLst/>
          </a:prstGeom>
          <a:noFill/>
        </p:spPr>
        <p:txBody>
          <a:bodyPr wrap="square" rtlCol="0">
            <a:spAutoFit/>
          </a:bodyPr>
          <a:lstStyle/>
          <a:p>
            <a:r>
              <a:rPr lang="en-US" sz="1400" dirty="0">
                <a:latin typeface="Lucida Console" panose="020B0609040504020204" pitchFamily="49" charset="0"/>
              </a:rPr>
              <a:t>PS &gt; Stop-Job 5minCd</a:t>
            </a:r>
            <a:endParaRPr lang="en-US" sz="1400" dirty="0"/>
          </a:p>
          <a:p>
            <a:r>
              <a:rPr lang="en-US" sz="1400" dirty="0">
                <a:latin typeface="Lucida Console" panose="020B0609040504020204" pitchFamily="49" charset="0"/>
              </a:rPr>
              <a:t>PS &gt; Get-Job 5minCd</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True        localhost   300..1|%{Start-Sleep 1;$…</a:t>
            </a:r>
          </a:p>
          <a:p>
            <a:endParaRPr lang="en-US" dirty="0"/>
          </a:p>
          <a:p>
            <a:pPr marL="285750" indent="-285750">
              <a:buFont typeface="Arial" panose="020B0604020202020204" pitchFamily="34" charset="0"/>
              <a:buChar char="•"/>
            </a:pPr>
            <a:r>
              <a:rPr lang="en-US" dirty="0"/>
              <a:t>In this example, the 5-minute timer was interrupted by  </a:t>
            </a:r>
            <a:r>
              <a:rPr lang="en-US" dirty="0">
                <a:latin typeface="Lucida Console" panose="020B0609040504020204" pitchFamily="49" charset="0"/>
              </a:rPr>
              <a:t>Stop-Job</a:t>
            </a:r>
            <a:r>
              <a:rPr lang="en-US" dirty="0"/>
              <a:t>  before it could complete. It’s not paused, so we can’t resume the job; it is permanently stopped and its process is gone. But we can still get its remaining output:</a:t>
            </a:r>
          </a:p>
          <a:p>
            <a:endParaRPr lang="en-US" dirty="0"/>
          </a:p>
          <a:p>
            <a:r>
              <a:rPr lang="en-US" sz="1400" dirty="0">
                <a:latin typeface="Lucida Console" panose="020B0609040504020204" pitchFamily="49" charset="0"/>
              </a:rPr>
              <a:t>PS &gt; Receive-Job 5minCd</a:t>
            </a:r>
          </a:p>
          <a:p>
            <a:r>
              <a:rPr lang="en-US" sz="1400" dirty="0">
                <a:latin typeface="Lucida Console" panose="020B0609040504020204" pitchFamily="49" charset="0"/>
              </a:rPr>
              <a:t>90</a:t>
            </a:r>
          </a:p>
          <a:p>
            <a:r>
              <a:rPr lang="en-US" sz="1400" dirty="0">
                <a:latin typeface="Lucida Console" panose="020B0609040504020204" pitchFamily="49" charset="0"/>
              </a:rPr>
              <a:t>89</a:t>
            </a:r>
          </a:p>
          <a:p>
            <a:r>
              <a:rPr lang="en-US" sz="1400" dirty="0">
                <a:latin typeface="Lucida Console" panose="020B0609040504020204" pitchFamily="49" charset="0"/>
              </a:rPr>
              <a:t>…</a:t>
            </a:r>
          </a:p>
          <a:p>
            <a:r>
              <a:rPr lang="en-US" sz="1400" dirty="0">
                <a:latin typeface="Lucida Console" panose="020B0609040504020204" pitchFamily="49" charset="0"/>
              </a:rPr>
              <a:t>24</a:t>
            </a:r>
          </a:p>
          <a:p>
            <a:r>
              <a:rPr lang="en-US" sz="1400" dirty="0">
                <a:latin typeface="Lucida Console" panose="020B0609040504020204" pitchFamily="49" charset="0"/>
              </a:rPr>
              <a:t>23</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it had been stopped 22 seconds before it would have completed.</a:t>
            </a:r>
          </a:p>
          <a:p>
            <a:endParaRPr lang="en-US" dirty="0"/>
          </a:p>
        </p:txBody>
      </p:sp>
    </p:spTree>
    <p:extLst>
      <p:ext uri="{BB962C8B-B14F-4D97-AF65-F5344CB8AC3E}">
        <p14:creationId xmlns:p14="http://schemas.microsoft.com/office/powerpoint/2010/main" val="304191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66</TotalTime>
  <Words>2520</Words>
  <Application>Microsoft Office PowerPoint</Application>
  <PresentationFormat>Widescreen</PresentationFormat>
  <Paragraphs>270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Consolas</vt:lpstr>
      <vt:lpstr>Courier New</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Gibbons, Carl</cp:lastModifiedBy>
  <cp:revision>2</cp:revision>
  <dcterms:created xsi:type="dcterms:W3CDTF">2024-11-19T21:59:14Z</dcterms:created>
  <dcterms:modified xsi:type="dcterms:W3CDTF">2025-02-11T16:09:29Z</dcterms:modified>
</cp:coreProperties>
</file>