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92" r:id="rId4"/>
    <p:sldId id="290" r:id="rId5"/>
    <p:sldId id="287" r:id="rId6"/>
    <p:sldId id="288" r:id="rId7"/>
    <p:sldId id="286" r:id="rId8"/>
    <p:sldId id="283" r:id="rId9"/>
    <p:sldId id="284" r:id="rId10"/>
    <p:sldId id="285" r:id="rId11"/>
    <p:sldId id="295" r:id="rId12"/>
    <p:sldId id="299" r:id="rId13"/>
    <p:sldId id="289" r:id="rId14"/>
    <p:sldId id="291" r:id="rId15"/>
    <p:sldId id="293" r:id="rId16"/>
    <p:sldId id="294" r:id="rId17"/>
    <p:sldId id="298" r:id="rId18"/>
    <p:sldId id="29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3D023-EB00-479C-8165-7C60F9B629BD}" v="8" dt="2024-05-16T23:21:08.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C6C3D023-EB00-479C-8165-7C60F9B629BD}"/>
    <pc:docChg chg="undo custSel addSld delSld modSld sldOrd">
      <pc:chgData name="Gibbons, Carl" userId="d2b037bc-8fb4-4222-845c-61440543a456" providerId="ADAL" clId="{C6C3D023-EB00-479C-8165-7C60F9B629BD}" dt="2024-05-16T23:46:39.410" v="5623" actId="20577"/>
      <pc:docMkLst>
        <pc:docMk/>
      </pc:docMkLst>
      <pc:sldChg chg="modSp mod">
        <pc:chgData name="Gibbons, Carl" userId="d2b037bc-8fb4-4222-845c-61440543a456" providerId="ADAL" clId="{C6C3D023-EB00-479C-8165-7C60F9B629BD}" dt="2024-04-30T14:47:27.250" v="18" actId="20577"/>
        <pc:sldMkLst>
          <pc:docMk/>
          <pc:sldMk cId="3308175748" sldId="256"/>
        </pc:sldMkLst>
        <pc:spChg chg="mod">
          <ac:chgData name="Gibbons, Carl" userId="d2b037bc-8fb4-4222-845c-61440543a456" providerId="ADAL" clId="{C6C3D023-EB00-479C-8165-7C60F9B629BD}" dt="2024-04-30T14:47:27.250" v="18" actId="20577"/>
          <ac:spMkLst>
            <pc:docMk/>
            <pc:sldMk cId="3308175748" sldId="256"/>
            <ac:spMk id="3" creationId="{EEC4D41B-E776-05F2-BE0B-89BB339485AB}"/>
          </ac:spMkLst>
        </pc:spChg>
      </pc:sldChg>
      <pc:sldChg chg="modSp mod">
        <pc:chgData name="Gibbons, Carl" userId="d2b037bc-8fb4-4222-845c-61440543a456" providerId="ADAL" clId="{C6C3D023-EB00-479C-8165-7C60F9B629BD}" dt="2024-05-16T22:07:18.980" v="4043" actId="20577"/>
        <pc:sldMkLst>
          <pc:docMk/>
          <pc:sldMk cId="657795359" sldId="277"/>
        </pc:sldMkLst>
        <pc:spChg chg="mod">
          <ac:chgData name="Gibbons, Carl" userId="d2b037bc-8fb4-4222-845c-61440543a456" providerId="ADAL" clId="{C6C3D023-EB00-479C-8165-7C60F9B629BD}" dt="2024-05-16T22:07:18.980" v="4043" actId="20577"/>
          <ac:spMkLst>
            <pc:docMk/>
            <pc:sldMk cId="657795359" sldId="277"/>
            <ac:spMk id="3" creationId="{90179172-96B3-95D0-A137-257770BE7642}"/>
          </ac:spMkLst>
        </pc:spChg>
      </pc:sldChg>
      <pc:sldChg chg="modSp mod">
        <pc:chgData name="Gibbons, Carl" userId="d2b037bc-8fb4-4222-845c-61440543a456" providerId="ADAL" clId="{C6C3D023-EB00-479C-8165-7C60F9B629BD}" dt="2024-05-16T21:31:32.069" v="2473" actId="20577"/>
        <pc:sldMkLst>
          <pc:docMk/>
          <pc:sldMk cId="2959024232" sldId="283"/>
        </pc:sldMkLst>
        <pc:spChg chg="mod">
          <ac:chgData name="Gibbons, Carl" userId="d2b037bc-8fb4-4222-845c-61440543a456" providerId="ADAL" clId="{C6C3D023-EB00-479C-8165-7C60F9B629BD}" dt="2024-04-30T15:17:20.684" v="19" actId="20577"/>
          <ac:spMkLst>
            <pc:docMk/>
            <pc:sldMk cId="2959024232" sldId="283"/>
            <ac:spMk id="4" creationId="{6B5EF911-ED83-01C5-8F00-FD1AD80E90D2}"/>
          </ac:spMkLst>
        </pc:spChg>
        <pc:spChg chg="mod">
          <ac:chgData name="Gibbons, Carl" userId="d2b037bc-8fb4-4222-845c-61440543a456" providerId="ADAL" clId="{C6C3D023-EB00-479C-8165-7C60F9B629BD}" dt="2024-05-16T21:31:32.069" v="2473" actId="20577"/>
          <ac:spMkLst>
            <pc:docMk/>
            <pc:sldMk cId="2959024232" sldId="283"/>
            <ac:spMk id="5" creationId="{746F0B3D-627C-BF49-CF83-A524927EBEDE}"/>
          </ac:spMkLst>
        </pc:spChg>
      </pc:sldChg>
      <pc:sldChg chg="modSp mod">
        <pc:chgData name="Gibbons, Carl" userId="d2b037bc-8fb4-4222-845c-61440543a456" providerId="ADAL" clId="{C6C3D023-EB00-479C-8165-7C60F9B629BD}" dt="2024-05-16T23:16:26.567" v="4045" actId="313"/>
        <pc:sldMkLst>
          <pc:docMk/>
          <pc:sldMk cId="1341659426" sldId="288"/>
        </pc:sldMkLst>
        <pc:spChg chg="mod">
          <ac:chgData name="Gibbons, Carl" userId="d2b037bc-8fb4-4222-845c-61440543a456" providerId="ADAL" clId="{C6C3D023-EB00-479C-8165-7C60F9B629BD}" dt="2024-05-16T23:16:26.567" v="4045" actId="313"/>
          <ac:spMkLst>
            <pc:docMk/>
            <pc:sldMk cId="1341659426" sldId="288"/>
            <ac:spMk id="2" creationId="{31B75992-5098-A283-4925-2CCEBB801DC5}"/>
          </ac:spMkLst>
        </pc:spChg>
      </pc:sldChg>
      <pc:sldChg chg="modSp mod">
        <pc:chgData name="Gibbons, Carl" userId="d2b037bc-8fb4-4222-845c-61440543a456" providerId="ADAL" clId="{C6C3D023-EB00-479C-8165-7C60F9B629BD}" dt="2024-05-16T21:27:58.929" v="2398" actId="20577"/>
        <pc:sldMkLst>
          <pc:docMk/>
          <pc:sldMk cId="852415543" sldId="293"/>
        </pc:sldMkLst>
        <pc:spChg chg="mod">
          <ac:chgData name="Gibbons, Carl" userId="d2b037bc-8fb4-4222-845c-61440543a456" providerId="ADAL" clId="{C6C3D023-EB00-479C-8165-7C60F9B629BD}" dt="2024-05-16T21:26:52.112" v="2377" actId="5793"/>
          <ac:spMkLst>
            <pc:docMk/>
            <pc:sldMk cId="852415543" sldId="293"/>
            <ac:spMk id="2" creationId="{264BAEB2-591D-DEE6-3C00-0BAAC69880F0}"/>
          </ac:spMkLst>
        </pc:spChg>
        <pc:spChg chg="mod">
          <ac:chgData name="Gibbons, Carl" userId="d2b037bc-8fb4-4222-845c-61440543a456" providerId="ADAL" clId="{C6C3D023-EB00-479C-8165-7C60F9B629BD}" dt="2024-05-16T21:27:58.929" v="2398" actId="20577"/>
          <ac:spMkLst>
            <pc:docMk/>
            <pc:sldMk cId="852415543" sldId="293"/>
            <ac:spMk id="3" creationId="{0620B8A1-699E-C7B4-0A32-7D9C4529CA27}"/>
          </ac:spMkLst>
        </pc:spChg>
      </pc:sldChg>
      <pc:sldChg chg="modSp mod">
        <pc:chgData name="Gibbons, Carl" userId="d2b037bc-8fb4-4222-845c-61440543a456" providerId="ADAL" clId="{C6C3D023-EB00-479C-8165-7C60F9B629BD}" dt="2024-05-16T21:59:52.777" v="3687" actId="14"/>
        <pc:sldMkLst>
          <pc:docMk/>
          <pc:sldMk cId="3419337763" sldId="294"/>
        </pc:sldMkLst>
        <pc:spChg chg="mod">
          <ac:chgData name="Gibbons, Carl" userId="d2b037bc-8fb4-4222-845c-61440543a456" providerId="ADAL" clId="{C6C3D023-EB00-479C-8165-7C60F9B629BD}" dt="2024-05-16T21:40:27.741" v="3170" actId="20577"/>
          <ac:spMkLst>
            <pc:docMk/>
            <pc:sldMk cId="3419337763" sldId="294"/>
            <ac:spMk id="2" creationId="{264BAEB2-591D-DEE6-3C00-0BAAC69880F0}"/>
          </ac:spMkLst>
        </pc:spChg>
        <pc:spChg chg="mod">
          <ac:chgData name="Gibbons, Carl" userId="d2b037bc-8fb4-4222-845c-61440543a456" providerId="ADAL" clId="{C6C3D023-EB00-479C-8165-7C60F9B629BD}" dt="2024-05-16T21:59:52.777" v="3687" actId="14"/>
          <ac:spMkLst>
            <pc:docMk/>
            <pc:sldMk cId="3419337763" sldId="294"/>
            <ac:spMk id="3" creationId="{0620B8A1-699E-C7B4-0A32-7D9C4529CA27}"/>
          </ac:spMkLst>
        </pc:spChg>
      </pc:sldChg>
      <pc:sldChg chg="modSp mod">
        <pc:chgData name="Gibbons, Carl" userId="d2b037bc-8fb4-4222-845c-61440543a456" providerId="ADAL" clId="{C6C3D023-EB00-479C-8165-7C60F9B629BD}" dt="2024-05-16T23:46:39.410" v="5623" actId="20577"/>
        <pc:sldMkLst>
          <pc:docMk/>
          <pc:sldMk cId="993494312" sldId="295"/>
        </pc:sldMkLst>
        <pc:spChg chg="mod">
          <ac:chgData name="Gibbons, Carl" userId="d2b037bc-8fb4-4222-845c-61440543a456" providerId="ADAL" clId="{C6C3D023-EB00-479C-8165-7C60F9B629BD}" dt="2024-05-16T23:21:54.369" v="4085" actId="20577"/>
          <ac:spMkLst>
            <pc:docMk/>
            <pc:sldMk cId="993494312" sldId="295"/>
            <ac:spMk id="2" creationId="{264BAEB2-591D-DEE6-3C00-0BAAC69880F0}"/>
          </ac:spMkLst>
        </pc:spChg>
        <pc:spChg chg="mod">
          <ac:chgData name="Gibbons, Carl" userId="d2b037bc-8fb4-4222-845c-61440543a456" providerId="ADAL" clId="{C6C3D023-EB00-479C-8165-7C60F9B629BD}" dt="2024-05-16T23:46:39.410" v="5623" actId="20577"/>
          <ac:spMkLst>
            <pc:docMk/>
            <pc:sldMk cId="993494312" sldId="295"/>
            <ac:spMk id="3" creationId="{0620B8A1-699E-C7B4-0A32-7D9C4529CA27}"/>
          </ac:spMkLst>
        </pc:spChg>
      </pc:sldChg>
      <pc:sldChg chg="modSp add mod">
        <pc:chgData name="Gibbons, Carl" userId="d2b037bc-8fb4-4222-845c-61440543a456" providerId="ADAL" clId="{C6C3D023-EB00-479C-8165-7C60F9B629BD}" dt="2024-05-16T20:53:56.209" v="2275" actId="20577"/>
        <pc:sldMkLst>
          <pc:docMk/>
          <pc:sldMk cId="4243071024" sldId="296"/>
        </pc:sldMkLst>
        <pc:spChg chg="mod">
          <ac:chgData name="Gibbons, Carl" userId="d2b037bc-8fb4-4222-845c-61440543a456" providerId="ADAL" clId="{C6C3D023-EB00-479C-8165-7C60F9B629BD}" dt="2024-05-16T20:48:46.661" v="1739" actId="20577"/>
          <ac:spMkLst>
            <pc:docMk/>
            <pc:sldMk cId="4243071024" sldId="296"/>
            <ac:spMk id="2" creationId="{264BAEB2-591D-DEE6-3C00-0BAAC69880F0}"/>
          </ac:spMkLst>
        </pc:spChg>
        <pc:spChg chg="mod">
          <ac:chgData name="Gibbons, Carl" userId="d2b037bc-8fb4-4222-845c-61440543a456" providerId="ADAL" clId="{C6C3D023-EB00-479C-8165-7C60F9B629BD}" dt="2024-05-16T20:53:56.209" v="2275" actId="20577"/>
          <ac:spMkLst>
            <pc:docMk/>
            <pc:sldMk cId="4243071024" sldId="296"/>
            <ac:spMk id="3" creationId="{0620B8A1-699E-C7B4-0A32-7D9C4529CA27}"/>
          </ac:spMkLst>
        </pc:spChg>
      </pc:sldChg>
      <pc:sldChg chg="add del">
        <pc:chgData name="Gibbons, Carl" userId="d2b037bc-8fb4-4222-845c-61440543a456" providerId="ADAL" clId="{C6C3D023-EB00-479C-8165-7C60F9B629BD}" dt="2024-05-16T20:49:39.371" v="1864" actId="47"/>
        <pc:sldMkLst>
          <pc:docMk/>
          <pc:sldMk cId="1135533105" sldId="297"/>
        </pc:sldMkLst>
      </pc:sldChg>
      <pc:sldChg chg="modSp add del mod ord">
        <pc:chgData name="Gibbons, Carl" userId="d2b037bc-8fb4-4222-845c-61440543a456" providerId="ADAL" clId="{C6C3D023-EB00-479C-8165-7C60F9B629BD}" dt="2024-05-16T22:10:34.533" v="4044" actId="2696"/>
        <pc:sldMkLst>
          <pc:docMk/>
          <pc:sldMk cId="2728485538" sldId="297"/>
        </pc:sldMkLst>
        <pc:spChg chg="mod">
          <ac:chgData name="Gibbons, Carl" userId="d2b037bc-8fb4-4222-845c-61440543a456" providerId="ADAL" clId="{C6C3D023-EB00-479C-8165-7C60F9B629BD}" dt="2024-05-16T21:33:57.790" v="2614" actId="20577"/>
          <ac:spMkLst>
            <pc:docMk/>
            <pc:sldMk cId="2728485538" sldId="297"/>
            <ac:spMk id="2" creationId="{264BAEB2-591D-DEE6-3C00-0BAAC69880F0}"/>
          </ac:spMkLst>
        </pc:spChg>
      </pc:sldChg>
      <pc:sldChg chg="modSp mod">
        <pc:chgData name="Gibbons, Carl" userId="d2b037bc-8fb4-4222-845c-61440543a456" providerId="ADAL" clId="{C6C3D023-EB00-479C-8165-7C60F9B629BD}" dt="2024-05-16T21:59:01.775" v="3679" actId="20577"/>
        <pc:sldMkLst>
          <pc:docMk/>
          <pc:sldMk cId="2076427204" sldId="298"/>
        </pc:sldMkLst>
        <pc:spChg chg="mod">
          <ac:chgData name="Gibbons, Carl" userId="d2b037bc-8fb4-4222-845c-61440543a456" providerId="ADAL" clId="{C6C3D023-EB00-479C-8165-7C60F9B629BD}" dt="2024-05-16T21:41:17.666" v="3204" actId="20577"/>
          <ac:spMkLst>
            <pc:docMk/>
            <pc:sldMk cId="2076427204" sldId="298"/>
            <ac:spMk id="2" creationId="{264BAEB2-591D-DEE6-3C00-0BAAC69880F0}"/>
          </ac:spMkLst>
        </pc:spChg>
        <pc:spChg chg="mod">
          <ac:chgData name="Gibbons, Carl" userId="d2b037bc-8fb4-4222-845c-61440543a456" providerId="ADAL" clId="{C6C3D023-EB00-479C-8165-7C60F9B629BD}" dt="2024-05-16T21:59:01.775" v="3679" actId="20577"/>
          <ac:spMkLst>
            <pc:docMk/>
            <pc:sldMk cId="2076427204" sldId="298"/>
            <ac:spMk id="3" creationId="{0620B8A1-699E-C7B4-0A32-7D9C4529CA27}"/>
          </ac:spMkLst>
        </pc:spChg>
      </pc:sldChg>
      <pc:sldChg chg="modSp mod">
        <pc:chgData name="Gibbons, Carl" userId="d2b037bc-8fb4-4222-845c-61440543a456" providerId="ADAL" clId="{C6C3D023-EB00-479C-8165-7C60F9B629BD}" dt="2024-05-16T23:45:14.092" v="5563" actId="20577"/>
        <pc:sldMkLst>
          <pc:docMk/>
          <pc:sldMk cId="1304576592" sldId="299"/>
        </pc:sldMkLst>
        <pc:spChg chg="mod">
          <ac:chgData name="Gibbons, Carl" userId="d2b037bc-8fb4-4222-845c-61440543a456" providerId="ADAL" clId="{C6C3D023-EB00-479C-8165-7C60F9B629BD}" dt="2024-05-16T23:21:48.997" v="4075" actId="20577"/>
          <ac:spMkLst>
            <pc:docMk/>
            <pc:sldMk cId="1304576592" sldId="299"/>
            <ac:spMk id="2" creationId="{264BAEB2-591D-DEE6-3C00-0BAAC69880F0}"/>
          </ac:spMkLst>
        </pc:spChg>
        <pc:spChg chg="mod">
          <ac:chgData name="Gibbons, Carl" userId="d2b037bc-8fb4-4222-845c-61440543a456" providerId="ADAL" clId="{C6C3D023-EB00-479C-8165-7C60F9B629BD}" dt="2024-05-16T23:45:14.092" v="5563" actId="20577"/>
          <ac:spMkLst>
            <pc:docMk/>
            <pc:sldMk cId="1304576592" sldId="299"/>
            <ac:spMk id="3" creationId="{0620B8A1-699E-C7B4-0A32-7D9C4529CA27}"/>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4-01-02T22:58:30.214" v="14836" actId="114"/>
      <pc:docMkLst>
        <pc:docMk/>
      </pc:docMkLst>
      <pc:sldChg chg="modSp mod">
        <pc:chgData name="Gibbons, Carl" userId="d2b037bc-8fb4-4222-845c-61440543a456" providerId="ADAL" clId="{3CE3119B-1917-4F7B-A5AD-6C146E3F914B}" dt="2024-01-02T20:23:43.983" v="14704" actId="20577"/>
        <pc:sldMkLst>
          <pc:docMk/>
          <pc:sldMk cId="3308175748" sldId="256"/>
        </pc:sldMkLst>
        <pc:spChg chg="mod">
          <ac:chgData name="Gibbons, Carl" userId="d2b037bc-8fb4-4222-845c-61440543a456" providerId="ADAL" clId="{3CE3119B-1917-4F7B-A5AD-6C146E3F914B}" dt="2024-01-02T20:23:43.983" v="14704"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4-01-02T20:25:11.914" v="14747"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4-01-02T20:25:11.914" v="14747"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4-01-02T20:33:25.738" v="14807" actId="20577"/>
        <pc:sldMkLst>
          <pc:docMk/>
          <pc:sldMk cId="2959024232" sldId="283"/>
        </pc:sldMkLst>
        <pc:spChg chg="mod">
          <ac:chgData name="Gibbons, Carl" userId="d2b037bc-8fb4-4222-845c-61440543a456" providerId="ADAL" clId="{3CE3119B-1917-4F7B-A5AD-6C146E3F914B}" dt="2024-01-02T20:31:47.903" v="14798"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4-01-02T20:33:25.738" v="14807"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4-01-02T20:31:35.597" v="14780" actId="20577"/>
        <pc:sldMkLst>
          <pc:docMk/>
          <pc:sldMk cId="3114675387" sldId="284"/>
        </pc:sldMkLst>
        <pc:spChg chg="mod">
          <ac:chgData name="Gibbons, Carl" userId="d2b037bc-8fb4-4222-845c-61440543a456" providerId="ADAL" clId="{3CE3119B-1917-4F7B-A5AD-6C146E3F914B}" dt="2024-01-02T20:31:35.597" v="14780"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9T02:26:19.580" v="14325" actId="114"/>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9T02:26:19.580" v="14325" actId="114"/>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9T02:25:22.529" v="14321" actId="20577"/>
        <pc:sldMkLst>
          <pc:docMk/>
          <pc:sldMk cId="2614091779" sldId="287"/>
        </pc:sldMkLst>
        <pc:spChg chg="mod">
          <ac:chgData name="Gibbons, Carl" userId="d2b037bc-8fb4-4222-845c-61440543a456" providerId="ADAL" clId="{3CE3119B-1917-4F7B-A5AD-6C146E3F914B}" dt="2023-12-29T02:25:22.529" v="14321" actId="20577"/>
          <ac:spMkLst>
            <pc:docMk/>
            <pc:sldMk cId="2614091779" sldId="287"/>
            <ac:spMk id="2" creationId="{31B75992-5098-A283-4925-2CCEBB801DC5}"/>
          </ac:spMkLst>
        </pc:spChg>
        <pc:spChg chg="mod">
          <ac:chgData name="Gibbons, Carl" userId="d2b037bc-8fb4-4222-845c-61440543a456" providerId="ADAL" clId="{3CE3119B-1917-4F7B-A5AD-6C146E3F914B}" dt="2023-12-29T02:24:11.267" v="14265" actId="20577"/>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4-01-02T20:26:29.367" v="14755" actId="20577"/>
        <pc:sldMkLst>
          <pc:docMk/>
          <pc:sldMk cId="1341659426" sldId="288"/>
        </pc:sldMkLst>
        <pc:spChg chg="mod">
          <ac:chgData name="Gibbons, Carl" userId="d2b037bc-8fb4-4222-845c-61440543a456" providerId="ADAL" clId="{3CE3119B-1917-4F7B-A5AD-6C146E3F914B}" dt="2023-12-29T02:24:38.450" v="14286" actId="20577"/>
          <ac:spMkLst>
            <pc:docMk/>
            <pc:sldMk cId="1341659426" sldId="288"/>
            <ac:spMk id="2" creationId="{31B75992-5098-A283-4925-2CCEBB801DC5}"/>
          </ac:spMkLst>
        </pc:spChg>
        <pc:spChg chg="mod">
          <ac:chgData name="Gibbons, Carl" userId="d2b037bc-8fb4-4222-845c-61440543a456" providerId="ADAL" clId="{3CE3119B-1917-4F7B-A5AD-6C146E3F914B}" dt="2024-01-02T20:26:29.367" v="14755" actId="20577"/>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9T02:27:53.985" v="14337" actId="20577"/>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9T02:27:53.985" v="14337"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9T02:23:01.724" v="14191"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9T02:23:01.724" v="14191"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4-01-02T20:24:33.430" v="14730" actId="20577"/>
        <pc:sldMkLst>
          <pc:docMk/>
          <pc:sldMk cId="2738411615" sldId="292"/>
        </pc:sldMkLst>
        <pc:spChg chg="mod">
          <ac:chgData name="Gibbons, Carl" userId="d2b037bc-8fb4-4222-845c-61440543a456" providerId="ADAL" clId="{3CE3119B-1917-4F7B-A5AD-6C146E3F914B}" dt="2024-01-02T20:24:04.061" v="14719" actId="20577"/>
          <ac:spMkLst>
            <pc:docMk/>
            <pc:sldMk cId="2738411615" sldId="292"/>
            <ac:spMk id="2" creationId="{31B75992-5098-A283-4925-2CCEBB801DC5}"/>
          </ac:spMkLst>
        </pc:spChg>
        <pc:spChg chg="mod">
          <ac:chgData name="Gibbons, Carl" userId="d2b037bc-8fb4-4222-845c-61440543a456" providerId="ADAL" clId="{3CE3119B-1917-4F7B-A5AD-6C146E3F914B}" dt="2024-01-02T20:24:33.430" v="14730"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4-01-02T22:58:30.214" v="14836" actId="114"/>
        <pc:sldMkLst>
          <pc:docMk/>
          <pc:sldMk cId="852415543" sldId="293"/>
        </pc:sldMkLst>
        <pc:spChg chg="mod">
          <ac:chgData name="Gibbons, Carl" userId="d2b037bc-8fb4-4222-845c-61440543a456" providerId="ADAL" clId="{3CE3119B-1917-4F7B-A5AD-6C146E3F914B}" dt="2023-12-28T22:58:19.107" v="13130" actId="20577"/>
          <ac:spMkLst>
            <pc:docMk/>
            <pc:sldMk cId="852415543" sldId="293"/>
            <ac:spMk id="2" creationId="{264BAEB2-591D-DEE6-3C00-0BAAC69880F0}"/>
          </ac:spMkLst>
        </pc:spChg>
        <pc:spChg chg="mod">
          <ac:chgData name="Gibbons, Carl" userId="d2b037bc-8fb4-4222-845c-61440543a456" providerId="ADAL" clId="{3CE3119B-1917-4F7B-A5AD-6C146E3F914B}" dt="2024-01-02T22:58:30.214" v="14836" actId="114"/>
          <ac:spMkLst>
            <pc:docMk/>
            <pc:sldMk cId="852415543" sldId="293"/>
            <ac:spMk id="3" creationId="{0620B8A1-699E-C7B4-0A32-7D9C4529CA27}"/>
          </ac:spMkLst>
        </pc:spChg>
      </pc:sldChg>
      <pc:sldChg chg="modSp mod">
        <pc:chgData name="Gibbons, Carl" userId="d2b037bc-8fb4-4222-845c-61440543a456" providerId="ADAL" clId="{3CE3119B-1917-4F7B-A5AD-6C146E3F914B}" dt="2024-01-02T22:56:54.151" v="14818" actId="20577"/>
        <pc:sldMkLst>
          <pc:docMk/>
          <pc:sldMk cId="3419337763" sldId="294"/>
        </pc:sldMkLst>
        <pc:spChg chg="mod">
          <ac:chgData name="Gibbons, Carl" userId="d2b037bc-8fb4-4222-845c-61440543a456" providerId="ADAL" clId="{3CE3119B-1917-4F7B-A5AD-6C146E3F914B}" dt="2023-12-28T22:58:32.298" v="13132" actId="20577"/>
          <ac:spMkLst>
            <pc:docMk/>
            <pc:sldMk cId="3419337763" sldId="294"/>
            <ac:spMk id="2" creationId="{264BAEB2-591D-DEE6-3C00-0BAAC69880F0}"/>
          </ac:spMkLst>
        </pc:spChg>
        <pc:spChg chg="mod">
          <ac:chgData name="Gibbons, Carl" userId="d2b037bc-8fb4-4222-845c-61440543a456" providerId="ADAL" clId="{3CE3119B-1917-4F7B-A5AD-6C146E3F914B}" dt="2024-01-02T22:56:54.151" v="14818" actId="20577"/>
          <ac:spMkLst>
            <pc:docMk/>
            <pc:sldMk cId="3419337763" sldId="294"/>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5/16/2024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5/16/2024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5/16/2024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5/16/2024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5/16/2024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5/16/2024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5/16/2024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5/16/2024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5/16/2024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5/16/2024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5/16/2024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5/16/2024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2.2 – 2.6:</a:t>
            </a:r>
          </a:p>
          <a:p>
            <a:r>
              <a:rPr lang="en-US" dirty="0"/>
              <a:t>Arithmetic Operators, Comparison Operators,</a:t>
            </a:r>
          </a:p>
          <a:p>
            <a:r>
              <a:rPr lang="en-US" dirty="0"/>
              <a:t>Logical Operators, more operators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Logical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Combine comparison and logical expressions.</a:t>
            </a:r>
          </a:p>
          <a:p>
            <a:pPr marL="800100" lvl="1" indent="-342900">
              <a:buFont typeface="Arial" panose="020B0604020202020204" pitchFamily="34" charset="0"/>
              <a:buChar char="•"/>
            </a:pPr>
            <a:r>
              <a:rPr lang="en-US" sz="2000" dirty="0"/>
              <a:t>Conjunction: </a:t>
            </a:r>
            <a:r>
              <a:rPr lang="en-US" sz="2000" dirty="0">
                <a:latin typeface="Lucida Console" panose="020B0609040504020204" pitchFamily="49" charset="0"/>
              </a:rPr>
              <a:t>$p -and $q</a:t>
            </a:r>
          </a:p>
          <a:p>
            <a:pPr marL="800100" lvl="1" indent="-342900">
              <a:buFont typeface="Arial" panose="020B0604020202020204" pitchFamily="34" charset="0"/>
              <a:buChar char="•"/>
            </a:pPr>
            <a:r>
              <a:rPr lang="en-US" sz="2000" dirty="0"/>
              <a:t>Disjunctions: </a:t>
            </a:r>
            <a:r>
              <a:rPr lang="en-US" sz="2000" dirty="0">
                <a:latin typeface="Lucida Console" panose="020B0609040504020204" pitchFamily="49" charset="0"/>
              </a:rPr>
              <a:t>$p -or $q</a:t>
            </a:r>
            <a:r>
              <a:rPr lang="en-US" sz="2000" dirty="0"/>
              <a:t> (inclusive), </a:t>
            </a:r>
            <a:r>
              <a:rPr lang="en-US" sz="2000" dirty="0">
                <a:latin typeface="Lucida Console" panose="020B0609040504020204" pitchFamily="49" charset="0"/>
              </a:rPr>
              <a:t>$p -</a:t>
            </a:r>
            <a:r>
              <a:rPr lang="en-US" sz="2000" dirty="0" err="1">
                <a:latin typeface="Lucida Console" panose="020B0609040504020204" pitchFamily="49" charset="0"/>
              </a:rPr>
              <a:t>xor</a:t>
            </a:r>
            <a:r>
              <a:rPr lang="en-US" sz="2000" dirty="0">
                <a:latin typeface="Lucida Console" panose="020B0609040504020204" pitchFamily="49" charset="0"/>
              </a:rPr>
              <a:t> $q</a:t>
            </a:r>
            <a:r>
              <a:rPr lang="en-US" sz="2000" dirty="0"/>
              <a:t> (exclusive)</a:t>
            </a:r>
          </a:p>
          <a:p>
            <a:pPr marL="800100" lvl="1" indent="-342900">
              <a:buFont typeface="Arial" panose="020B0604020202020204" pitchFamily="34" charset="0"/>
              <a:buChar char="•"/>
            </a:pPr>
            <a:r>
              <a:rPr lang="en-US" sz="2000" dirty="0"/>
              <a:t>Negation (two different syntaxes): </a:t>
            </a:r>
            <a:r>
              <a:rPr lang="en-US" sz="2000" dirty="0">
                <a:latin typeface="Lucida Console" panose="020B0609040504020204" pitchFamily="49" charset="0"/>
              </a:rPr>
              <a:t>-not $q</a:t>
            </a:r>
            <a:r>
              <a:rPr lang="en-US" sz="2000" dirty="0"/>
              <a:t>,  </a:t>
            </a:r>
            <a:r>
              <a:rPr lang="en-US" sz="2000" dirty="0">
                <a:latin typeface="Lucida Console" panose="020B0609040504020204" pitchFamily="49" charset="0"/>
              </a:rPr>
              <a:t>! $q</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4" y="2325397"/>
            <a:ext cx="965252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(1 –eq 1) –and (1 –eq 2)  # </a:t>
            </a:r>
            <a:r>
              <a:rPr lang="en-US" sz="2000" dirty="0"/>
              <a:t>returns </a:t>
            </a:r>
            <a:r>
              <a:rPr lang="en-US" sz="2000" dirty="0">
                <a:latin typeface="Lucida Console" panose="020B0609040504020204" pitchFamily="49" charset="0"/>
              </a:rPr>
              <a:t>False</a:t>
            </a:r>
          </a:p>
          <a:p>
            <a:pPr marL="800100" lvl="1" indent="-342900">
              <a:buFont typeface="Arial" panose="020B0604020202020204" pitchFamily="34" charset="0"/>
              <a:buChar char="•"/>
            </a:pPr>
            <a:r>
              <a:rPr lang="en-US" sz="2000" dirty="0">
                <a:latin typeface="Lucida Console" panose="020B0609040504020204" pitchFamily="49" charset="0"/>
              </a:rPr>
              <a:t>(1 –eq 2) –or (2 –eq 3)  # </a:t>
            </a:r>
            <a:r>
              <a:rPr lang="en-US" sz="2000" dirty="0"/>
              <a:t>returns </a:t>
            </a:r>
            <a:r>
              <a:rPr lang="en-US" sz="2000" dirty="0">
                <a:latin typeface="Lucida Console" panose="020B0609040504020204" pitchFamily="49" charset="0"/>
              </a:rPr>
              <a:t>False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(1 –eq 2) –</a:t>
            </a:r>
            <a:r>
              <a:rPr lang="en-US" sz="2000" dirty="0" err="1">
                <a:latin typeface="Lucida Console" panose="020B0609040504020204" pitchFamily="49" charset="0"/>
              </a:rPr>
              <a:t>xor</a:t>
            </a:r>
            <a:r>
              <a:rPr lang="en-US" sz="2000" dirty="0">
                <a:latin typeface="Lucida Console" panose="020B0609040504020204" pitchFamily="49" charset="0"/>
              </a:rPr>
              <a:t> (2 –eq 3)  # </a:t>
            </a:r>
            <a:r>
              <a:rPr lang="en-US" sz="2000" dirty="0"/>
              <a:t>returns </a:t>
            </a:r>
            <a:r>
              <a:rPr lang="en-US" sz="2000" dirty="0">
                <a:latin typeface="Lucida Console" panose="020B0609040504020204" pitchFamily="49" charset="0"/>
              </a:rPr>
              <a:t>True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 (1 –eq 2)  # </a:t>
            </a:r>
            <a:r>
              <a:rPr lang="en-US" sz="2000" dirty="0"/>
              <a:t>returns </a:t>
            </a:r>
            <a:r>
              <a:rPr lang="en-US" sz="2000" dirty="0">
                <a:latin typeface="Lucida Console" panose="020B0609040504020204" pitchFamily="49" charset="0"/>
              </a:rPr>
              <a:t>True</a:t>
            </a:r>
            <a:endParaRPr lang="en-US" sz="2000" dirty="0"/>
          </a:p>
          <a:p>
            <a:endParaRPr lang="en-US" sz="2000" dirty="0">
              <a:latin typeface="Lucida Console" panose="020B0609040504020204" pitchFamily="49" charset="0"/>
            </a:endParaRPr>
          </a:p>
          <a:p>
            <a:r>
              <a:rPr lang="en-US" sz="2000" dirty="0"/>
              <a:t>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about_Logical_Operators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124313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Range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5016758"/>
          </a:xfrm>
          <a:prstGeom prst="rect">
            <a:avLst/>
          </a:prstGeom>
          <a:noFill/>
        </p:spPr>
        <p:txBody>
          <a:bodyPr wrap="square" rtlCol="0">
            <a:spAutoFit/>
          </a:bodyPr>
          <a:lstStyle/>
          <a:p>
            <a:r>
              <a:rPr lang="en-US" sz="2000" dirty="0"/>
              <a:t>Use the range operator  </a:t>
            </a:r>
            <a:r>
              <a:rPr lang="en-US" sz="2000" dirty="0">
                <a:latin typeface="Lucida Console" panose="020B0609040504020204" pitchFamily="49" charset="0"/>
              </a:rPr>
              <a:t>..</a:t>
            </a:r>
            <a:r>
              <a:rPr lang="en-US" sz="2000" dirty="0"/>
              <a:t>  (two dots) to quickly create a sequenced array.</a:t>
            </a:r>
          </a:p>
          <a:p>
            <a:pPr marL="800100" lvl="1" indent="-342900">
              <a:buFont typeface="Arial" panose="020B0604020202020204" pitchFamily="34" charset="0"/>
              <a:buChar char="•"/>
            </a:pPr>
            <a:r>
              <a:rPr lang="en-US" sz="2000" dirty="0">
                <a:latin typeface="Lucida Console" panose="020B0609040504020204" pitchFamily="49" charset="0"/>
              </a:rPr>
              <a:t>1 .. 9</a:t>
            </a:r>
            <a:r>
              <a:rPr lang="en-US" sz="2000" dirty="0"/>
              <a:t>    # returns the array  </a:t>
            </a:r>
            <a:r>
              <a:rPr lang="en-US" sz="2000" dirty="0">
                <a:latin typeface="Lucida Console" panose="020B0609040504020204" pitchFamily="49" charset="0"/>
              </a:rPr>
              <a:t>1, 2, 3, 4, 5, 6, 7, 8, 9</a:t>
            </a:r>
          </a:p>
          <a:p>
            <a:pPr marL="800100" lvl="1" indent="-342900">
              <a:buFont typeface="Arial" panose="020B0604020202020204" pitchFamily="34" charset="0"/>
              <a:buChar char="•"/>
            </a:pPr>
            <a:r>
              <a:rPr lang="en-US" sz="2000" dirty="0">
                <a:latin typeface="Lucida Console" panose="020B0609040504020204" pitchFamily="49" charset="0"/>
              </a:rPr>
              <a:t>-4..3</a:t>
            </a:r>
            <a:r>
              <a:rPr lang="en-US" sz="2000" dirty="0"/>
              <a:t>    # returns the array with eight elements  </a:t>
            </a:r>
            <a:r>
              <a:rPr lang="en-US" sz="2000" dirty="0">
                <a:latin typeface="Lucida Console" panose="020B0609040504020204" pitchFamily="49" charset="0"/>
              </a:rPr>
              <a:t>-4, -3, -2, -1, 0, 1, 2, 3</a:t>
            </a:r>
          </a:p>
          <a:p>
            <a:endParaRPr lang="en-US" sz="2000" dirty="0"/>
          </a:p>
          <a:p>
            <a:r>
              <a:rPr lang="en-US" sz="2000" dirty="0"/>
              <a:t>A range can also be descending, and in PowerShell Core, can be a range of character objects.</a:t>
            </a:r>
          </a:p>
          <a:p>
            <a:pPr marL="800100" lvl="1" indent="-342900">
              <a:buFont typeface="Arial" panose="020B0604020202020204" pitchFamily="34" charset="0"/>
              <a:buChar char="•"/>
            </a:pPr>
            <a:r>
              <a:rPr lang="en-US" sz="2000" dirty="0"/>
              <a:t>Example using  </a:t>
            </a:r>
            <a:r>
              <a:rPr lang="en-US" sz="2000" dirty="0" err="1">
                <a:latin typeface="Lucida Console" panose="020B0609040504020204" pitchFamily="49" charset="0"/>
              </a:rPr>
              <a:t>pwsh</a:t>
            </a:r>
            <a:r>
              <a:rPr lang="en-US" sz="2000" dirty="0"/>
              <a:t>  (PowerShell Core):</a:t>
            </a:r>
          </a:p>
          <a:p>
            <a:pPr marL="1257300" lvl="2"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z'..'v</a:t>
            </a:r>
            <a:r>
              <a:rPr lang="en-US" dirty="0">
                <a:latin typeface="Lucida Console" panose="020B0609040504020204" pitchFamily="49" charset="0"/>
              </a:rPr>
              <a:t>'</a:t>
            </a:r>
            <a:r>
              <a:rPr lang="en-US" sz="2000" dirty="0"/>
              <a:t>    # returns the array with five elements </a:t>
            </a:r>
            <a:r>
              <a:rPr lang="en-US" sz="2000" dirty="0">
                <a:latin typeface="Lucida Console" panose="020B0609040504020204" pitchFamily="49" charset="0"/>
              </a:rPr>
              <a:t>'z', 'y', 'x', 'w', 'v’</a:t>
            </a:r>
          </a:p>
          <a:p>
            <a:endParaRPr lang="en-US" sz="2000" dirty="0"/>
          </a:p>
          <a:p>
            <a:r>
              <a:rPr lang="en-US" sz="2000" dirty="0"/>
              <a:t>Otherwise, the range operator only works with integers, and we can’t make it count by twos, or threes, or any other step value except 1 or -1. However, we can pipe </a:t>
            </a:r>
            <a:r>
              <a:rPr lang="en-US" sz="2000"/>
              <a:t>the resulting </a:t>
            </a:r>
            <a:r>
              <a:rPr lang="en-US" sz="2000" dirty="0"/>
              <a:t>array into a formula to convert it into any other desired sequence. Examples:</a:t>
            </a:r>
          </a:p>
          <a:p>
            <a:pPr marL="800100" lvl="1" indent="-342900">
              <a:buFont typeface="Arial" panose="020B0604020202020204" pitchFamily="34" charset="0"/>
              <a:buChar char="•"/>
            </a:pPr>
            <a:r>
              <a:rPr lang="en-US" sz="2000" dirty="0">
                <a:latin typeface="Lucida Console" panose="020B0609040504020204" pitchFamily="49" charset="0"/>
              </a:rPr>
              <a:t>1..8 | % {$_*2}</a:t>
            </a:r>
            <a:r>
              <a:rPr lang="en-US" sz="2000" dirty="0"/>
              <a:t>    # returns a count-by-twos array: </a:t>
            </a:r>
            <a:r>
              <a:rPr lang="en-US" sz="2000" dirty="0">
                <a:latin typeface="Lucida Console" panose="020B0609040504020204" pitchFamily="49" charset="0"/>
              </a:rPr>
              <a:t>2, 4, 6, 8, 10, 12, 14, 16</a:t>
            </a:r>
          </a:p>
          <a:p>
            <a:pPr marL="800100" lvl="1" indent="-342900">
              <a:buFont typeface="Arial" panose="020B0604020202020204" pitchFamily="34" charset="0"/>
              <a:buChar char="•"/>
            </a:pPr>
            <a:r>
              <a:rPr lang="en-US" sz="2000" dirty="0">
                <a:latin typeface="Lucida Console" panose="020B0609040504020204" pitchFamily="49" charset="0"/>
              </a:rPr>
              <a:t>1..6 | % {[Math]::Pow(2,$_)}</a:t>
            </a:r>
            <a:r>
              <a:rPr lang="en-US" sz="2000" dirty="0"/>
              <a:t>    # returns the array  </a:t>
            </a:r>
            <a:r>
              <a:rPr lang="en-US" sz="2000" dirty="0">
                <a:latin typeface="Lucida Console" panose="020B0609040504020204" pitchFamily="49" charset="0"/>
              </a:rPr>
              <a:t>2, 4, 8, 16, 32, 64</a:t>
            </a:r>
          </a:p>
          <a:p>
            <a:pPr marL="800100" lvl="1" indent="-342900">
              <a:buFont typeface="Arial" panose="020B0604020202020204" pitchFamily="34" charset="0"/>
              <a:buChar char="•"/>
            </a:pPr>
            <a:r>
              <a:rPr lang="en-US" sz="2000" dirty="0">
                <a:latin typeface="Lucida Console" panose="020B0609040504020204" pitchFamily="49" charset="0"/>
              </a:rPr>
              <a:t>2..6 | % {7.0/$_}</a:t>
            </a:r>
            <a:r>
              <a:rPr lang="en-US" sz="2000" dirty="0"/>
              <a:t>    # returns the array  </a:t>
            </a:r>
            <a:r>
              <a:rPr lang="en-US" sz="2000" dirty="0">
                <a:latin typeface="Lucida Console" panose="020B0609040504020204" pitchFamily="49" charset="0"/>
              </a:rPr>
              <a:t>3.5, 2.333333, 1.75, 1.4, 1.166666</a:t>
            </a:r>
          </a:p>
          <a:p>
            <a:endParaRPr lang="en-US" sz="2000" dirty="0"/>
          </a:p>
          <a:p>
            <a:endParaRPr lang="en-US" sz="2000" dirty="0"/>
          </a:p>
        </p:txBody>
      </p:sp>
    </p:spTree>
    <p:extLst>
      <p:ext uri="{BB962C8B-B14F-4D97-AF65-F5344CB8AC3E}">
        <p14:creationId xmlns:p14="http://schemas.microsoft.com/office/powerpoint/2010/main" val="99349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Array operators revisited</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401205"/>
          </a:xfrm>
          <a:prstGeom prst="rect">
            <a:avLst/>
          </a:prstGeom>
          <a:noFill/>
        </p:spPr>
        <p:txBody>
          <a:bodyPr wrap="square" rtlCol="0">
            <a:spAutoFit/>
          </a:bodyPr>
          <a:lstStyle/>
          <a:p>
            <a:r>
              <a:rPr lang="en-US" sz="2000" dirty="0"/>
              <a:t>Reminder: you can use the </a:t>
            </a:r>
            <a:r>
              <a:rPr lang="en-US" sz="2000" i="1" dirty="0"/>
              <a:t>comma</a:t>
            </a:r>
            <a:r>
              <a:rPr lang="en-US" sz="2000" dirty="0"/>
              <a:t> operator to create an array. Example:</a:t>
            </a:r>
          </a:p>
          <a:p>
            <a:pPr marL="800100" lvl="1" indent="-342900">
              <a:buFont typeface="Arial" panose="020B0604020202020204" pitchFamily="34" charset="0"/>
              <a:buChar char="•"/>
            </a:pPr>
            <a:r>
              <a:rPr lang="en-US" sz="2000" dirty="0">
                <a:latin typeface="Lucida Console" panose="020B0609040504020204" pitchFamily="49" charset="0"/>
              </a:rPr>
              <a:t>$a = 2,3,5,7,11,13,17,19</a:t>
            </a:r>
            <a:r>
              <a:rPr lang="en-US" sz="2000" dirty="0"/>
              <a:t> </a:t>
            </a:r>
          </a:p>
          <a:p>
            <a:endParaRPr lang="en-US" sz="2000" dirty="0"/>
          </a:p>
          <a:p>
            <a:r>
              <a:rPr lang="en-US" sz="2000" dirty="0"/>
              <a:t>Reminder: use </a:t>
            </a:r>
            <a:r>
              <a:rPr lang="en-US" sz="2000" i="1" dirty="0"/>
              <a:t>indexes</a:t>
            </a:r>
            <a:r>
              <a:rPr lang="en-US" sz="2000" dirty="0"/>
              <a:t> (a.k.a. </a:t>
            </a:r>
            <a:r>
              <a:rPr lang="en-US" sz="2000" i="1" dirty="0"/>
              <a:t>indices</a:t>
            </a:r>
            <a:r>
              <a:rPr lang="en-US" sz="2000" dirty="0"/>
              <a:t>) in square brackets  </a:t>
            </a:r>
            <a:r>
              <a:rPr lang="en-US" sz="2000" dirty="0">
                <a:latin typeface="Lucida Console" panose="020B0609040504020204" pitchFamily="49" charset="0"/>
              </a:rPr>
              <a:t>[ ]</a:t>
            </a:r>
            <a:r>
              <a:rPr lang="en-US" sz="2000" dirty="0"/>
              <a:t>  to access items contained in an array.</a:t>
            </a:r>
          </a:p>
          <a:p>
            <a:pPr marL="800100" lvl="1" indent="-342900">
              <a:buFont typeface="Arial" panose="020B0604020202020204" pitchFamily="34" charset="0"/>
              <a:buChar char="•"/>
            </a:pPr>
            <a:r>
              <a:rPr lang="en-US" sz="2000" dirty="0">
                <a:latin typeface="Lucida Console" panose="020B0609040504020204" pitchFamily="49" charset="0"/>
              </a:rPr>
              <a:t>$a[0]</a:t>
            </a:r>
            <a:r>
              <a:rPr lang="en-US" sz="2000" dirty="0"/>
              <a:t>    # returns  </a:t>
            </a:r>
            <a:r>
              <a:rPr lang="en-US" sz="2000" dirty="0">
                <a:latin typeface="Lucida Console" panose="020B0609040504020204" pitchFamily="49" charset="0"/>
              </a:rPr>
              <a:t>2</a:t>
            </a:r>
            <a:r>
              <a:rPr lang="en-US" sz="2000" dirty="0"/>
              <a:t> </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$a[1,5,7]</a:t>
            </a:r>
            <a:r>
              <a:rPr lang="en-US" sz="2000" dirty="0"/>
              <a:t>    # returns the smaller array  </a:t>
            </a:r>
            <a:r>
              <a:rPr lang="en-US" sz="2000" dirty="0">
                <a:latin typeface="Lucida Console" panose="020B0609040504020204" pitchFamily="49" charset="0"/>
              </a:rPr>
              <a:t>3, 13, 19</a:t>
            </a:r>
            <a:r>
              <a:rPr lang="en-US" sz="2000" dirty="0"/>
              <a:t>  according to an </a:t>
            </a:r>
            <a:r>
              <a:rPr lang="en-US" sz="2000" i="1" dirty="0"/>
              <a:t>array</a:t>
            </a:r>
            <a:r>
              <a:rPr lang="en-US" sz="2000" dirty="0"/>
              <a:t> of indexes</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$a[2..4]</a:t>
            </a:r>
            <a:r>
              <a:rPr lang="en-US" sz="2000" dirty="0"/>
              <a:t>    # returns the smaller array  </a:t>
            </a:r>
            <a:r>
              <a:rPr lang="en-US" sz="2000" dirty="0">
                <a:latin typeface="Lucida Console" panose="020B0609040504020204" pitchFamily="49" charset="0"/>
              </a:rPr>
              <a:t>5, 7, 11</a:t>
            </a:r>
            <a:r>
              <a:rPr lang="en-US" sz="2000" dirty="0"/>
              <a:t>  that was “sliced” from the original array</a:t>
            </a:r>
            <a:endParaRPr lang="en-US" sz="2000" dirty="0">
              <a:latin typeface="Lucida Console" panose="020B0609040504020204" pitchFamily="49" charset="0"/>
            </a:endParaRPr>
          </a:p>
          <a:p>
            <a:endParaRPr lang="en-US" sz="2000" dirty="0"/>
          </a:p>
          <a:p>
            <a:r>
              <a:rPr lang="en-US" sz="2000" dirty="0"/>
              <a:t>Containment operators: </a:t>
            </a:r>
            <a:r>
              <a:rPr lang="en-US" sz="2000" dirty="0">
                <a:latin typeface="Lucida Console" panose="020B0609040504020204" pitchFamily="49" charset="0"/>
              </a:rPr>
              <a:t>-contains</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notcontains</a:t>
            </a:r>
            <a:r>
              <a:rPr lang="en-US" sz="2000" dirty="0"/>
              <a:t>, </a:t>
            </a:r>
            <a:r>
              <a:rPr lang="en-US" sz="2000" dirty="0">
                <a:latin typeface="Lucida Console" panose="020B0609040504020204" pitchFamily="49" charset="0"/>
              </a:rPr>
              <a:t>-in</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notin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 –contains 17</a:t>
            </a:r>
            <a:r>
              <a:rPr lang="en-US" sz="2000" dirty="0"/>
              <a:t>    # returns  </a:t>
            </a:r>
            <a:r>
              <a:rPr lang="en-US" sz="2000" dirty="0">
                <a:latin typeface="Lucida Console" panose="020B0609040504020204" pitchFamily="49" charset="0"/>
              </a:rPr>
              <a:t>True</a:t>
            </a:r>
          </a:p>
          <a:p>
            <a:pPr marL="800100" lvl="1" indent="-342900">
              <a:buFont typeface="Arial" panose="020B0604020202020204" pitchFamily="34" charset="0"/>
              <a:buChar char="•"/>
            </a:pPr>
            <a:r>
              <a:rPr lang="en-US" sz="2000" dirty="0">
                <a:latin typeface="Lucida Console" panose="020B0609040504020204" pitchFamily="49" charset="0"/>
              </a:rPr>
              <a:t>23 –in $a</a:t>
            </a:r>
            <a:r>
              <a:rPr lang="en-US" sz="2000" dirty="0"/>
              <a:t>    # returns </a:t>
            </a:r>
            <a:r>
              <a:rPr lang="en-US" sz="2000" dirty="0">
                <a:latin typeface="Lucida Console" panose="020B0609040504020204" pitchFamily="49" charset="0"/>
              </a:rPr>
              <a:t>False</a:t>
            </a: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about_Arrays</a:t>
            </a:r>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about_Comparison_Operators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130457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Split and Join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$s –split $d</a:t>
            </a:r>
            <a:r>
              <a:rPr lang="en-US" sz="2000" dirty="0"/>
              <a:t> </a:t>
            </a:r>
          </a:p>
          <a:p>
            <a:pPr marL="800100" lvl="1" indent="-342900">
              <a:buFont typeface="Arial" panose="020B0604020202020204" pitchFamily="34" charset="0"/>
              <a:buChar char="•"/>
            </a:pPr>
            <a:r>
              <a:rPr lang="en-US" sz="2000" dirty="0"/>
              <a:t>splits a string into substrings, using </a:t>
            </a:r>
            <a:r>
              <a:rPr lang="en-US" sz="2000" dirty="0">
                <a:latin typeface="Lucida Console" panose="020B0609040504020204" pitchFamily="49" charset="0"/>
              </a:rPr>
              <a:t>$d</a:t>
            </a:r>
            <a:r>
              <a:rPr lang="en-US" sz="2000" dirty="0"/>
              <a:t> as the delimiter that separates the substrings.</a:t>
            </a:r>
          </a:p>
          <a:p>
            <a:pPr marL="800100" lvl="1" indent="-342900">
              <a:buFont typeface="Arial" panose="020B0604020202020204" pitchFamily="34" charset="0"/>
              <a:buChar char="•"/>
            </a:pPr>
            <a:r>
              <a:rPr lang="en-US" sz="2000" dirty="0"/>
              <a:t>Examples:</a:t>
            </a:r>
          </a:p>
          <a:p>
            <a:pPr marL="1257300" lvl="2"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env:Path</a:t>
            </a:r>
            <a:r>
              <a:rPr lang="en-US" sz="2000" dirty="0">
                <a:latin typeface="Lucida Console" panose="020B0609040504020204" pitchFamily="49" charset="0"/>
              </a:rPr>
              <a:t> –split ';'</a:t>
            </a:r>
            <a:r>
              <a:rPr lang="en-US" sz="2000" dirty="0"/>
              <a:t>    # Try it!</a:t>
            </a:r>
            <a:endParaRPr lang="en-US" sz="2000" dirty="0">
              <a:latin typeface="Lucida Console" panose="020B0609040504020204" pitchFamily="49" charset="0"/>
            </a:endParaRPr>
          </a:p>
          <a:p>
            <a:pPr marL="1257300" lvl="2" indent="-342900">
              <a:buFont typeface="Arial" panose="020B0604020202020204" pitchFamily="34" charset="0"/>
              <a:buChar char="•"/>
            </a:pPr>
            <a:r>
              <a:rPr lang="en-US" sz="2000" dirty="0">
                <a:latin typeface="Lucida Console" panose="020B0609040504020204" pitchFamily="49" charset="0"/>
              </a:rPr>
              <a:t>"query=1&amp;option=2" –split '&amp;'</a:t>
            </a:r>
            <a:r>
              <a:rPr lang="en-US" sz="2000" dirty="0"/>
              <a:t>    # Outputs an array with the two strings </a:t>
            </a:r>
            <a:r>
              <a:rPr lang="en-US" sz="2000" dirty="0">
                <a:latin typeface="Lucida Console" panose="020B0609040504020204" pitchFamily="49" charset="0"/>
              </a:rPr>
              <a:t>"query=1","option=2"</a:t>
            </a:r>
          </a:p>
          <a:p>
            <a:pPr marL="1257300" lvl="2"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 –join $d</a:t>
            </a:r>
          </a:p>
          <a:p>
            <a:pPr marL="800100" lvl="1" indent="-342900">
              <a:buFont typeface="Arial" panose="020B0604020202020204" pitchFamily="34" charset="0"/>
              <a:buChar char="•"/>
            </a:pPr>
            <a:r>
              <a:rPr lang="en-US" sz="2000" dirty="0"/>
              <a:t>joins an array of substrings into one string, using </a:t>
            </a:r>
            <a:r>
              <a:rPr lang="en-US" sz="2000" dirty="0">
                <a:latin typeface="Lucida Console" panose="020B0609040504020204" pitchFamily="49" charset="0"/>
              </a:rPr>
              <a:t>$d</a:t>
            </a:r>
            <a:r>
              <a:rPr lang="en-US" sz="2000" dirty="0"/>
              <a:t> as the delimiter between the substrings.</a:t>
            </a:r>
          </a:p>
          <a:p>
            <a:pPr marL="800100" lvl="1" indent="-342900">
              <a:buFont typeface="Arial" panose="020B0604020202020204" pitchFamily="34" charset="0"/>
              <a:buChar char="•"/>
            </a:pPr>
            <a:r>
              <a:rPr lang="en-US" sz="2000" dirty="0"/>
              <a:t>Example:</a:t>
            </a:r>
          </a:p>
          <a:p>
            <a:pPr marL="1257300" lvl="2" indent="-342900">
              <a:buFont typeface="Arial" panose="020B0604020202020204" pitchFamily="34" charset="0"/>
              <a:buChar char="•"/>
            </a:pPr>
            <a:r>
              <a:rPr lang="en-US" sz="2000" dirty="0">
                <a:latin typeface="Lucida Console" panose="020B0609040504020204" pitchFamily="49" charset="0"/>
              </a:rPr>
              <a:t>1..9 –join ','</a:t>
            </a:r>
            <a:r>
              <a:rPr lang="en-US" sz="2000" dirty="0"/>
              <a:t>    # Outputs the string </a:t>
            </a:r>
            <a:r>
              <a:rPr lang="en-US" sz="2000" dirty="0">
                <a:latin typeface="Lucida Console" panose="020B0609040504020204" pitchFamily="49" charset="0"/>
              </a:rPr>
              <a:t>"1,2,3,4,5,6,7,8,9"</a:t>
            </a:r>
          </a:p>
          <a:p>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about_Split</a:t>
            </a:r>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about_Join</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6605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Redirection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r>
              <a:rPr lang="en-US" sz="2000" dirty="0"/>
              <a:t>Redirection operators:</a:t>
            </a:r>
          </a:p>
          <a:p>
            <a:pPr marL="342900" indent="-342900">
              <a:buFont typeface="Arial" panose="020B0604020202020204" pitchFamily="34" charset="0"/>
              <a:buChar char="•"/>
            </a:pPr>
            <a:r>
              <a:rPr lang="en-US" sz="2000" dirty="0">
                <a:latin typeface="Lucida Console" panose="020B0609040504020204" pitchFamily="49" charset="0"/>
              </a:rPr>
              <a:t>&gt;</a:t>
            </a:r>
            <a:r>
              <a:rPr lang="en-US" sz="2000" dirty="0"/>
              <a:t>  Send output of successful commands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&gt;&gt;</a:t>
            </a:r>
            <a:r>
              <a:rPr lang="en-US" sz="2000" dirty="0"/>
              <a:t>  Append output of successful commands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t>
            </a:r>
            <a:r>
              <a:rPr lang="en-US" sz="2000" dirty="0"/>
              <a:t>  Send error messages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2&gt;&gt;</a:t>
            </a:r>
            <a:r>
              <a:rPr lang="en-US" sz="2000" dirty="0"/>
              <a:t>  Append error messages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2&gt;&amp;1</a:t>
            </a:r>
            <a:r>
              <a:rPr lang="en-US" sz="2000" dirty="0"/>
              <a:t>  Combine error messages and successful command outputs into the same output stream.</a:t>
            </a:r>
          </a:p>
          <a:p>
            <a:endParaRPr lang="en-US" sz="2000" dirty="0"/>
          </a:p>
          <a:p>
            <a:r>
              <a:rPr lang="en-US" sz="2000" dirty="0"/>
              <a:t>Example:</a:t>
            </a:r>
          </a:p>
          <a:p>
            <a:pPr marL="342900" indent="-342900">
              <a:buFont typeface="Arial" panose="020B0604020202020204" pitchFamily="34" charset="0"/>
              <a:buChar char="•"/>
            </a:pPr>
            <a:r>
              <a:rPr lang="en-US" sz="2000" dirty="0" err="1">
                <a:latin typeface="Lucida Console" panose="020B0609040504020204" pitchFamily="49" charset="0"/>
              </a:rPr>
              <a:t>dir</a:t>
            </a:r>
            <a:r>
              <a:rPr lang="en-US" sz="2000" dirty="0">
                <a:latin typeface="Lucida Console" panose="020B0609040504020204" pitchFamily="49" charset="0"/>
              </a:rPr>
              <a:t> </a:t>
            </a:r>
            <a:r>
              <a:rPr lang="en-US" sz="1800" dirty="0">
                <a:latin typeface="Lucida Console" panose="020B0609040504020204" pitchFamily="49" charset="0"/>
              </a:rPr>
              <a:t>'</a:t>
            </a:r>
            <a:r>
              <a:rPr lang="en-US" sz="2000" dirty="0">
                <a:latin typeface="Lucida Console" panose="020B0609040504020204" pitchFamily="49" charset="0"/>
              </a:rPr>
              <a:t>C:\', 'D:\</a:t>
            </a:r>
            <a:r>
              <a:rPr lang="en-US" sz="2000" dirty="0" err="1">
                <a:latin typeface="Lucida Console" panose="020B0609040504020204" pitchFamily="49" charset="0"/>
              </a:rPr>
              <a:t>NoSuchPath</a:t>
            </a:r>
            <a:r>
              <a:rPr lang="en-US" sz="2000" dirty="0">
                <a:latin typeface="Lucida Console" panose="020B0609040504020204" pitchFamily="49" charset="0"/>
              </a:rPr>
              <a:t>' 2&gt;&amp;1 &gt; dir.log</a:t>
            </a:r>
          </a:p>
          <a:p>
            <a:pPr marL="342900" indent="-342900">
              <a:buFont typeface="Arial" panose="020B0604020202020204" pitchFamily="34" charset="0"/>
              <a:buChar char="•"/>
            </a:pPr>
            <a:r>
              <a:rPr lang="en-US" sz="2000" dirty="0">
                <a:latin typeface="Lucida Console" panose="020B0609040504020204" pitchFamily="49" charset="0"/>
              </a:rPr>
              <a:t>Write-Output dir.log</a:t>
            </a:r>
          </a:p>
          <a:p>
            <a:endParaRPr lang="en-US" sz="2000" dirty="0"/>
          </a:p>
          <a:p>
            <a:r>
              <a:rPr lang="en-US" sz="2000" dirty="0"/>
              <a:t>In this example, both the successful output (listing of </a:t>
            </a:r>
            <a:r>
              <a:rPr lang="en-US" sz="2000" b="1" dirty="0"/>
              <a:t>C:\</a:t>
            </a:r>
            <a:r>
              <a:rPr lang="en-US" sz="2000" dirty="0"/>
              <a:t>) and error message (failed attempt to list </a:t>
            </a:r>
            <a:r>
              <a:rPr lang="en-US" sz="2000" b="1" dirty="0"/>
              <a:t>D:\NoSuchPath</a:t>
            </a:r>
            <a:r>
              <a:rPr lang="en-US" sz="2000" dirty="0"/>
              <a:t>) are redirected into one output file named </a:t>
            </a:r>
            <a:r>
              <a:rPr lang="en-US" sz="2000" dirty="0">
                <a:latin typeface="Lucida Console" panose="020B0609040504020204" pitchFamily="49" charset="0"/>
              </a:rPr>
              <a:t>dir.log</a:t>
            </a:r>
            <a:r>
              <a:rPr lang="en-US" sz="2000" dirty="0"/>
              <a:t>.</a:t>
            </a: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about_Redirection</a:t>
            </a:r>
            <a:endParaRPr lang="en-US" sz="2000" dirty="0">
              <a:latin typeface="Lucida Console" panose="020B0609040504020204" pitchFamily="49" charset="0"/>
            </a:endParaRPr>
          </a:p>
        </p:txBody>
      </p:sp>
    </p:spTree>
    <p:extLst>
      <p:ext uri="{BB962C8B-B14F-4D97-AF65-F5344CB8AC3E}">
        <p14:creationId xmlns:p14="http://schemas.microsoft.com/office/powerpoint/2010/main" val="368958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So many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5324535"/>
          </a:xfrm>
          <a:prstGeom prst="rect">
            <a:avLst/>
          </a:prstGeom>
          <a:noFill/>
        </p:spPr>
        <p:txBody>
          <a:bodyPr wrap="square" rtlCol="0">
            <a:spAutoFit/>
          </a:bodyPr>
          <a:lstStyle/>
          <a:p>
            <a:r>
              <a:rPr lang="en-US" sz="2000" dirty="0"/>
              <a:t>Use parentheses  </a:t>
            </a:r>
            <a:r>
              <a:rPr lang="en-US" sz="2000" dirty="0">
                <a:latin typeface="Lucida Console" panose="020B0609040504020204" pitchFamily="49" charset="0"/>
              </a:rPr>
              <a:t>( )</a:t>
            </a:r>
            <a:r>
              <a:rPr lang="en-US" sz="2000" dirty="0"/>
              <a:t>  to group expressions and give them higher precedence. Examples:</a:t>
            </a:r>
          </a:p>
          <a:p>
            <a:pPr marL="342900" indent="-342900">
              <a:buFont typeface="Arial" panose="020B0604020202020204" pitchFamily="34" charset="0"/>
              <a:buChar char="•"/>
            </a:pPr>
            <a:r>
              <a:rPr lang="en-US" sz="2000" dirty="0">
                <a:latin typeface="Lucida Console" panose="020B0609040504020204" pitchFamily="49" charset="0"/>
              </a:rPr>
              <a:t>1 + 2 * 3</a:t>
            </a:r>
            <a:r>
              <a:rPr lang="en-US" sz="2000" dirty="0"/>
              <a:t>    # returns </a:t>
            </a:r>
            <a:r>
              <a:rPr lang="en-US" sz="2000" dirty="0">
                <a:latin typeface="Lucida Console" panose="020B0609040504020204" pitchFamily="49" charset="0"/>
              </a:rPr>
              <a:t>7</a:t>
            </a:r>
          </a:p>
          <a:p>
            <a:pPr marL="342900" indent="-342900">
              <a:buFont typeface="Arial" panose="020B0604020202020204" pitchFamily="34" charset="0"/>
              <a:buChar char="•"/>
            </a:pPr>
            <a:r>
              <a:rPr lang="en-US" sz="2000" dirty="0">
                <a:latin typeface="Lucida Console" panose="020B0609040504020204" pitchFamily="49" charset="0"/>
              </a:rPr>
              <a:t>(1 + 2) *3</a:t>
            </a:r>
            <a:r>
              <a:rPr lang="en-US" sz="2000" dirty="0"/>
              <a:t>    # returns </a:t>
            </a:r>
            <a:r>
              <a:rPr lang="en-US" sz="2000" dirty="0">
                <a:latin typeface="Lucida Console" panose="020B0609040504020204" pitchFamily="49" charset="0"/>
              </a:rPr>
              <a:t>9</a:t>
            </a:r>
          </a:p>
          <a:p>
            <a:endParaRPr lang="en-US" sz="2000" dirty="0">
              <a:latin typeface="Lucida Console" panose="020B0609040504020204" pitchFamily="49" charset="0"/>
            </a:endParaRPr>
          </a:p>
          <a:p>
            <a:r>
              <a:rPr lang="en-US" sz="2000" dirty="0"/>
              <a:t>Use a dollar and parentheses  </a:t>
            </a:r>
            <a:r>
              <a:rPr lang="en-US" sz="2000" dirty="0">
                <a:latin typeface="Lucida Console" panose="020B0609040504020204" pitchFamily="49" charset="0"/>
              </a:rPr>
              <a:t>$( )</a:t>
            </a:r>
            <a:r>
              <a:rPr lang="en-US" sz="2000" dirty="0"/>
              <a:t>  to interpolate output of a </a:t>
            </a:r>
            <a:r>
              <a:rPr lang="en-US" sz="2000" i="1" dirty="0"/>
              <a:t>subexpression</a:t>
            </a:r>
            <a:r>
              <a:rPr lang="en-US" sz="2000" dirty="0"/>
              <a:t> into a </a:t>
            </a:r>
            <a:r>
              <a:rPr lang="en-US" sz="2000" i="1" dirty="0"/>
              <a:t>double-quoted</a:t>
            </a:r>
            <a:r>
              <a:rPr lang="en-US" sz="2000" dirty="0"/>
              <a:t> string. Example:</a:t>
            </a:r>
          </a:p>
          <a:p>
            <a:pPr marL="342900" indent="-342900">
              <a:buFont typeface="Arial" panose="020B0604020202020204" pitchFamily="34" charset="0"/>
              <a:buChar char="•"/>
            </a:pPr>
            <a:r>
              <a:rPr lang="en-US" sz="2000" dirty="0">
                <a:latin typeface="Lucida Console" panose="020B0609040504020204" pitchFamily="49" charset="0"/>
              </a:rPr>
              <a:t>$a=5; "Value $a, type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Value 5, type Int32</a:t>
            </a:r>
          </a:p>
          <a:p>
            <a:endParaRPr lang="en-US" sz="2000" dirty="0">
              <a:latin typeface="Lucida Console" panose="020B0609040504020204" pitchFamily="49" charset="0"/>
            </a:endParaRPr>
          </a:p>
          <a:p>
            <a:r>
              <a:rPr lang="en-US" sz="2000" dirty="0"/>
              <a:t>Pipeline operator  </a:t>
            </a:r>
            <a:r>
              <a:rPr lang="en-US" sz="2000" dirty="0">
                <a:latin typeface="Lucida Console" panose="020B0609040504020204" pitchFamily="49" charset="0"/>
              </a:rPr>
              <a:t>|</a:t>
            </a:r>
            <a:r>
              <a:rPr lang="en-US" sz="2000" dirty="0"/>
              <a:t>  example: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 more</a:t>
            </a:r>
            <a:r>
              <a:rPr lang="en-US" sz="2000" dirty="0"/>
              <a:t>    # output of left command becomes input to right command</a:t>
            </a:r>
          </a:p>
          <a:p>
            <a:pPr marL="342900" indent="-342900">
              <a:buFont typeface="Arial" panose="020B0604020202020204" pitchFamily="34" charset="0"/>
              <a:buChar char="•"/>
            </a:pPr>
            <a:endParaRPr lang="en-US" sz="2000" dirty="0">
              <a:latin typeface="Lucida Console" panose="020B0609040504020204" pitchFamily="49" charset="0"/>
            </a:endParaRPr>
          </a:p>
          <a:p>
            <a:r>
              <a:rPr lang="en-US" sz="2000" dirty="0"/>
              <a:t>Conditional chained-pipeline operators,  </a:t>
            </a:r>
            <a:r>
              <a:rPr lang="en-US" sz="2000" dirty="0">
                <a:latin typeface="Lucida Console" panose="020B0609040504020204" pitchFamily="49" charset="0"/>
              </a:rPr>
              <a:t>||</a:t>
            </a:r>
            <a:r>
              <a:rPr lang="en-US" sz="2000" dirty="0"/>
              <a:t>  and  </a:t>
            </a:r>
            <a:r>
              <a:rPr lang="en-US" sz="2000" dirty="0">
                <a:latin typeface="Lucida Console" panose="020B0609040504020204" pitchFamily="49" charset="0"/>
              </a:rPr>
              <a:t>&amp;&amp;</a:t>
            </a:r>
            <a:r>
              <a:rPr lang="en-US" sz="2000" dirty="0"/>
              <a:t>. Example:</a:t>
            </a:r>
          </a:p>
          <a:p>
            <a:pPr marL="342900" indent="-342900">
              <a:buFont typeface="Arial" panose="020B0604020202020204" pitchFamily="34" charset="0"/>
              <a:buChar char="•"/>
            </a:pPr>
            <a:r>
              <a:rPr lang="en-US" sz="2000" dirty="0">
                <a:latin typeface="Lucida Console" panose="020B0609040504020204" pitchFamily="49" charset="0"/>
              </a:rPr>
              <a:t>cd $path || New-Item –Type Directory $path &amp;&amp; cd $path</a:t>
            </a:r>
          </a:p>
          <a:p>
            <a:pPr marL="342900" indent="-342900">
              <a:buFont typeface="Arial" panose="020B0604020202020204" pitchFamily="34" charset="0"/>
              <a:buChar char="•"/>
            </a:pPr>
            <a:r>
              <a:rPr lang="en-US" sz="2000" dirty="0"/>
              <a:t>In this example, attempt to set the current filesystem location to </a:t>
            </a:r>
            <a:r>
              <a:rPr lang="en-US" sz="2000" dirty="0">
                <a:latin typeface="Lucida Console" panose="020B0609040504020204" pitchFamily="49" charset="0"/>
              </a:rPr>
              <a:t>$path</a:t>
            </a:r>
            <a:r>
              <a:rPr lang="en-US" sz="2000" dirty="0"/>
              <a:t>. If that fails, try to create a new filesystem directory at that </a:t>
            </a:r>
            <a:r>
              <a:rPr lang="en-US" sz="2000" dirty="0">
                <a:latin typeface="Lucida Console" panose="020B0609040504020204" pitchFamily="49" charset="0"/>
              </a:rPr>
              <a:t>$path</a:t>
            </a:r>
            <a:r>
              <a:rPr lang="en-US" sz="2000" dirty="0"/>
              <a:t>. If that succeeds, change to the newly created directory.</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85241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Object-Oriented operators (accessing members)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40120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Use a dot  </a:t>
            </a:r>
            <a:r>
              <a:rPr lang="en-US" sz="2000" dirty="0">
                <a:latin typeface="Lucida Console" panose="020B0609040504020204" pitchFamily="49" charset="0"/>
              </a:rPr>
              <a:t>.</a:t>
            </a:r>
            <a:r>
              <a:rPr lang="en-US" sz="2000" dirty="0"/>
              <a:t>  (one period) to access a property or method in an object. Example:</a:t>
            </a:r>
          </a:p>
          <a:p>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$a="foo";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 3, String</a:t>
            </a:r>
          </a:p>
          <a:p>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t>Use  </a:t>
            </a:r>
            <a:r>
              <a:rPr lang="en-US" sz="2000" dirty="0">
                <a:latin typeface="Lucida Console" panose="020B0609040504020204" pitchFamily="49" charset="0"/>
              </a:rPr>
              <a:t>::</a:t>
            </a:r>
            <a:r>
              <a:rPr lang="en-US" sz="2000" dirty="0"/>
              <a:t>  (two colons) to access a </a:t>
            </a:r>
            <a:r>
              <a:rPr lang="en-US" sz="2000" i="1" dirty="0"/>
              <a:t>static</a:t>
            </a:r>
            <a:r>
              <a:rPr lang="en-US" sz="2000" dirty="0"/>
              <a:t> property or </a:t>
            </a:r>
            <a:r>
              <a:rPr lang="en-US" sz="2000" i="1" dirty="0"/>
              <a:t>static</a:t>
            </a:r>
            <a:r>
              <a:rPr lang="en-US" sz="2000" dirty="0"/>
              <a:t> method of a class. Examples:</a:t>
            </a:r>
          </a:p>
          <a:p>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 returns an </a:t>
            </a:r>
            <a:r>
              <a:rPr lang="en-US" sz="2000" dirty="0" err="1"/>
              <a:t>AppDomain</a:t>
            </a:r>
            <a:r>
              <a:rPr lang="en-US" sz="2000" dirty="0"/>
              <a:t> object with some interesting properties of PowerShell itself.</a:t>
            </a: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System.Object</a:t>
            </a:r>
            <a:r>
              <a:rPr lang="en-US" sz="2000" dirty="0">
                <a:latin typeface="Lucida Console" panose="020B0609040504020204" pitchFamily="49" charset="0"/>
              </a:rPr>
              <a:t>]::Equals($a, $s)</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341933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Object-Oriented operators (classes/types)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40120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Use </a:t>
            </a:r>
            <a:r>
              <a:rPr lang="en-US" sz="2000" dirty="0">
                <a:latin typeface="Lucida Console" panose="020B0609040504020204" pitchFamily="49" charset="0"/>
              </a:rPr>
              <a:t>–is</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isnot</a:t>
            </a:r>
            <a:r>
              <a:rPr lang="en-US" sz="2000" dirty="0"/>
              <a:t>  to check whether an object belongs to a particular class.</a:t>
            </a:r>
          </a:p>
          <a:p>
            <a:pPr marL="342900" indent="-342900">
              <a:buFont typeface="Arial" panose="020B0604020202020204" pitchFamily="34" charset="0"/>
              <a:buChar char="•"/>
            </a:pPr>
            <a:r>
              <a:rPr lang="en-US" sz="2000" dirty="0">
                <a:latin typeface="Lucida Console" panose="020B0609040504020204" pitchFamily="49" charset="0"/>
              </a:rPr>
              <a:t>$a = "foo"</a:t>
            </a:r>
          </a:p>
          <a:p>
            <a:pPr marL="342900" indent="-342900">
              <a:buFont typeface="Arial" panose="020B0604020202020204" pitchFamily="34" charset="0"/>
              <a:buChar char="•"/>
            </a:pPr>
            <a:r>
              <a:rPr lang="en-US" sz="2000" dirty="0">
                <a:latin typeface="Lucida Console" panose="020B0609040504020204" pitchFamily="49" charset="0"/>
              </a:rPr>
              <a:t>$a –is [string]</a:t>
            </a:r>
            <a:r>
              <a:rPr lang="en-US" sz="2000" dirty="0"/>
              <a:t>    # returns  </a:t>
            </a:r>
            <a:r>
              <a:rPr lang="en-US" sz="2000" dirty="0">
                <a:latin typeface="Lucida Console" panose="020B0609040504020204" pitchFamily="49" charset="0"/>
              </a:rPr>
              <a:t>True</a:t>
            </a:r>
          </a:p>
          <a:p>
            <a:pPr marL="342900" indent="-342900">
              <a:buFont typeface="Arial" panose="020B0604020202020204" pitchFamily="34" charset="0"/>
              <a:buChar char="•"/>
            </a:pPr>
            <a:r>
              <a:rPr lang="en-US" sz="2000" dirty="0">
                <a:latin typeface="Lucida Console" panose="020B0609040504020204" pitchFamily="49" charset="0"/>
              </a:rPr>
              <a:t>$a –</a:t>
            </a:r>
            <a:r>
              <a:rPr lang="en-US" sz="2000" dirty="0" err="1">
                <a:latin typeface="Lucida Console" panose="020B0609040504020204" pitchFamily="49" charset="0"/>
              </a:rPr>
              <a:t>isnot</a:t>
            </a:r>
            <a:r>
              <a:rPr lang="en-US" sz="2000" dirty="0">
                <a:latin typeface="Lucida Console" panose="020B0609040504020204" pitchFamily="49" charset="0"/>
              </a:rPr>
              <a:t> ("bar").</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 returns  </a:t>
            </a:r>
            <a:r>
              <a:rPr lang="en-US" sz="2000" dirty="0">
                <a:latin typeface="Lucida Console" panose="020B0609040504020204" pitchFamily="49" charset="0"/>
              </a:rPr>
              <a:t>False</a:t>
            </a:r>
            <a:r>
              <a:rPr lang="en-US" sz="2000" dirty="0"/>
              <a:t> </a:t>
            </a:r>
            <a:endParaRPr lang="en-US" sz="2000" dirty="0">
              <a:latin typeface="Lucida Console" panose="020B0609040504020204" pitchFamily="49" charset="0"/>
            </a:endParaRPr>
          </a:p>
          <a:p>
            <a:endParaRPr lang="en-US" sz="2000" dirty="0"/>
          </a:p>
          <a:p>
            <a:r>
              <a:rPr lang="en-US" sz="2000" dirty="0"/>
              <a:t>Use  </a:t>
            </a:r>
            <a:r>
              <a:rPr lang="en-US" sz="2000" dirty="0">
                <a:latin typeface="Lucida Console" panose="020B0609040504020204" pitchFamily="49" charset="0"/>
              </a:rPr>
              <a:t>–as</a:t>
            </a:r>
            <a:r>
              <a:rPr lang="en-US" sz="2000" dirty="0"/>
              <a:t>  to convert (a.k.a. </a:t>
            </a:r>
            <a:r>
              <a:rPr lang="en-US" sz="2000" i="1" dirty="0"/>
              <a:t>cast</a:t>
            </a:r>
            <a:r>
              <a:rPr lang="en-US" sz="2000" dirty="0"/>
              <a:t>) an object to a different type:</a:t>
            </a:r>
          </a:p>
          <a:p>
            <a:pPr marL="342900" indent="-342900">
              <a:buFont typeface="Arial" panose="020B0604020202020204" pitchFamily="34" charset="0"/>
              <a:buChar char="•"/>
            </a:pPr>
            <a:r>
              <a:rPr lang="en-US" sz="2000" dirty="0">
                <a:latin typeface="Lucida Console" panose="020B0609040504020204" pitchFamily="49" charset="0"/>
              </a:rPr>
              <a:t>$a = 85</a:t>
            </a:r>
          </a:p>
          <a:p>
            <a:pPr marL="342900" indent="-342900">
              <a:buFont typeface="Arial" panose="020B0604020202020204" pitchFamily="34" charset="0"/>
              <a:buChar char="•"/>
            </a:pPr>
            <a:r>
              <a:rPr lang="en-US" sz="2000" dirty="0">
                <a:latin typeface="Lucida Console" panose="020B0609040504020204" pitchFamily="49" charset="0"/>
              </a:rPr>
              <a:t>$a –as [string]</a:t>
            </a:r>
            <a:r>
              <a:rPr lang="en-US" sz="2000" dirty="0"/>
              <a:t>    # returns the string </a:t>
            </a:r>
            <a:r>
              <a:rPr lang="en-US" sz="2000" dirty="0">
                <a:latin typeface="Lucida Console" panose="020B0609040504020204" pitchFamily="49" charset="0"/>
              </a:rPr>
              <a:t>"85"</a:t>
            </a:r>
            <a:r>
              <a:rPr lang="en-US" sz="2000" dirty="0"/>
              <a:t>  ---  same result as </a:t>
            </a:r>
            <a:r>
              <a:rPr lang="en-US" sz="2000" dirty="0">
                <a:latin typeface="Lucida Console" panose="020B0609040504020204" pitchFamily="49" charset="0"/>
              </a:rPr>
              <a:t>[string]$a</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 = "192.168.85.85"</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 –as [</a:t>
            </a:r>
            <a:r>
              <a:rPr lang="en-US" sz="2000" dirty="0" err="1">
                <a:latin typeface="Lucida Console" panose="020B0609040504020204" pitchFamily="49" charset="0"/>
              </a:rPr>
              <a:t>IPAddress</a:t>
            </a:r>
            <a:r>
              <a:rPr lang="en-US" sz="2000" dirty="0">
                <a:latin typeface="Lucida Console" panose="020B0609040504020204" pitchFamily="49" charset="0"/>
              </a:rPr>
              <a:t>]</a:t>
            </a:r>
            <a:r>
              <a:rPr lang="en-US" sz="2000" dirty="0"/>
              <a:t>    # same result as  </a:t>
            </a:r>
            <a:r>
              <a:rPr lang="en-US" sz="2000" dirty="0">
                <a:latin typeface="Lucida Console" panose="020B0609040504020204" pitchFamily="49" charset="0"/>
              </a:rPr>
              <a:t>[</a:t>
            </a:r>
            <a:r>
              <a:rPr lang="en-US" sz="2000" dirty="0" err="1">
                <a:latin typeface="Lucida Console" panose="020B0609040504020204" pitchFamily="49" charset="0"/>
              </a:rPr>
              <a:t>IPAddress</a:t>
            </a:r>
            <a:r>
              <a:rPr lang="en-US" sz="2000" dirty="0">
                <a:latin typeface="Lucida Console" panose="020B0609040504020204" pitchFamily="49" charset="0"/>
              </a:rPr>
              <a:t>] $a</a:t>
            </a:r>
            <a:r>
              <a:rPr lang="en-US" sz="2000" dirty="0"/>
              <a:t> </a:t>
            </a:r>
            <a:endParaRPr lang="en-US" sz="2000" dirty="0">
              <a:latin typeface="Lucida Console" panose="020B0609040504020204" pitchFamily="49" charset="0"/>
            </a:endParaRPr>
          </a:p>
          <a:p>
            <a:endParaRPr lang="en-US" sz="2000" dirty="0"/>
          </a:p>
          <a:p>
            <a:endParaRPr lang="en-US" sz="2000" dirty="0"/>
          </a:p>
          <a:p>
            <a:r>
              <a:rPr lang="en-US" sz="2000" dirty="0">
                <a:latin typeface="Lucida Console" panose="020B0609040504020204" pitchFamily="49" charset="0"/>
              </a:rPr>
              <a:t>Get-Help </a:t>
            </a:r>
            <a:r>
              <a:rPr lang="en-US" sz="2000" dirty="0" err="1">
                <a:latin typeface="Lucida Console" panose="020B0609040504020204" pitchFamily="49" charset="0"/>
              </a:rPr>
              <a:t>about_Type_Operators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207642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What types (classes) are available?</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347787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List types: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a:t>
            </a:r>
          </a:p>
          <a:p>
            <a:endParaRPr lang="en-US" sz="2000" dirty="0">
              <a:latin typeface="Lucida Console" panose="020B0609040504020204" pitchFamily="49" charset="0"/>
            </a:endParaRPr>
          </a:p>
          <a:p>
            <a:r>
              <a:rPr lang="en-US" sz="2000" dirty="0"/>
              <a:t>Count them: </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().Count</a:t>
            </a:r>
          </a:p>
          <a:p>
            <a:endParaRPr lang="en-US" sz="2000" dirty="0">
              <a:latin typeface="Lucida Console" panose="020B0609040504020204" pitchFamily="49" charset="0"/>
            </a:endParaRPr>
          </a:p>
          <a:p>
            <a:r>
              <a:rPr lang="en-US" sz="2000" dirty="0"/>
              <a:t>Which types contain the string ‘</a:t>
            </a:r>
            <a:r>
              <a:rPr lang="en-US" sz="2000" dirty="0" err="1"/>
              <a:t>DateTime</a:t>
            </a:r>
            <a:r>
              <a:rPr lang="en-US" sz="2000" dirty="0"/>
              <a:t>?’ </a:t>
            </a:r>
          </a:p>
          <a:p>
            <a:pPr marL="342900" indent="-342900">
              <a:buFont typeface="Arial" panose="020B0604020202020204" pitchFamily="34" charset="0"/>
              <a:buChar char="•"/>
            </a:pPr>
            <a:r>
              <a:rPr lang="en-US" sz="2000" dirty="0">
                <a:latin typeface="Lucida Console" panose="020B0609040504020204" pitchFamily="49" charset="0"/>
              </a:rPr>
              <a:t>$types = [</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a:t>
            </a:r>
          </a:p>
          <a:p>
            <a:pPr marL="342900" indent="-342900">
              <a:buFont typeface="Arial" panose="020B0604020202020204" pitchFamily="34" charset="0"/>
              <a:buChar char="•"/>
            </a:pPr>
            <a:r>
              <a:rPr lang="en-US" sz="2000" dirty="0">
                <a:latin typeface="Lucida Console" panose="020B0609040504020204" pitchFamily="49" charset="0"/>
              </a:rPr>
              <a:t>$types | Select-String </a:t>
            </a:r>
            <a:r>
              <a:rPr lang="en-US" sz="2000" dirty="0" err="1">
                <a:latin typeface="Lucida Console" panose="020B0609040504020204" pitchFamily="49" charset="0"/>
              </a:rPr>
              <a:t>DateTime</a:t>
            </a:r>
            <a:endParaRPr lang="en-US" sz="2000" dirty="0">
              <a:latin typeface="Lucida Console" panose="020B0609040504020204" pitchFamily="49" charset="0"/>
            </a:endParaRP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424307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3785652"/>
          </a:xfrm>
          <a:prstGeom prst="rect">
            <a:avLst/>
          </a:prstGeom>
          <a:noFill/>
        </p:spPr>
        <p:txBody>
          <a:bodyPr wrap="square" rtlCol="0">
            <a:spAutoFit/>
          </a:bodyPr>
          <a:lstStyle/>
          <a:p>
            <a:r>
              <a:rPr lang="en-US" sz="2000" dirty="0"/>
              <a:t>You’ll find several exercises with short drills using operators.</a:t>
            </a:r>
          </a:p>
          <a:p>
            <a:endParaRPr lang="en-US" sz="2000" dirty="0"/>
          </a:p>
          <a:p>
            <a:r>
              <a:rPr lang="en-US" sz="2000" dirty="0"/>
              <a:t>But wait, there are still other operators!</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about_Operators</a:t>
            </a:r>
            <a:endParaRPr lang="en-US" sz="2000" dirty="0"/>
          </a:p>
          <a:p>
            <a:endParaRPr lang="en-US" sz="2000" dirty="0"/>
          </a:p>
          <a:p>
            <a:r>
              <a:rPr lang="en-US" sz="2000" dirty="0"/>
              <a:t>For example, there’s a fun string formatting operator  </a:t>
            </a:r>
            <a:r>
              <a:rPr lang="en-US" sz="2000" dirty="0">
                <a:latin typeface="Lucida Console" panose="020B0609040504020204" pitchFamily="49" charset="0"/>
              </a:rPr>
              <a:t>–f</a:t>
            </a:r>
            <a:r>
              <a:rPr lang="en-US" sz="2000" dirty="0"/>
              <a:t>  that wasn’t introduced nor explained here. One of your exercises explores this format operator. Challenge yourself to learn it on your own, using:</a:t>
            </a:r>
          </a:p>
          <a:p>
            <a:endParaRPr lang="en-US" sz="2000" dirty="0"/>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 your favorite search engines, and</a:t>
            </a:r>
          </a:p>
          <a:p>
            <a:pPr marL="342900" indent="-342900">
              <a:buFont typeface="Arial" panose="020B0604020202020204" pitchFamily="34" charset="0"/>
              <a:buChar char="•"/>
            </a:pPr>
            <a:r>
              <a:rPr lang="en-US" sz="2000" dirty="0"/>
              <a:t> your favorite generative AI LLM chatbots.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Addition: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a:t>
            </a:r>
            <a:r>
              <a:rPr lang="en-US" sz="2000" dirty="0">
                <a:latin typeface="Lucida Console" panose="020B0609040504020204" pitchFamily="49" charset="0"/>
              </a:rPr>
              <a:t>+"4"</a:t>
            </a:r>
            <a:r>
              <a:rPr lang="en-US" sz="2000" dirty="0"/>
              <a:t>    # (handy to convert string to number type)</a:t>
            </a:r>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"re" + "pent“</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Subtraction: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 (changes the sign of an integer)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Multiplication: </a:t>
            </a:r>
            <a:r>
              <a:rPr lang="en-US" sz="2000" dirty="0">
                <a:latin typeface="Lucida Console" panose="020B0609040504020204" pitchFamily="49" charset="0"/>
              </a:rPr>
              <a:t>$a * $b</a:t>
            </a:r>
            <a:endParaRPr lang="en-US" sz="2000" dirty="0"/>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 * 79</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Division: </a:t>
            </a:r>
            <a:r>
              <a:rPr lang="en-US" sz="2000" dirty="0">
                <a:latin typeface="Lucida Console" panose="020B0609040504020204" pitchFamily="49" charset="0"/>
              </a:rPr>
              <a:t>$a / $b</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Modulus (remainder after division): </a:t>
            </a:r>
            <a:r>
              <a:rPr lang="en-US" sz="2000" dirty="0">
                <a:latin typeface="Lucida Console" panose="020B0609040504020204" pitchFamily="49" charset="0"/>
              </a:rPr>
              <a:t>$a % $b</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Arithmetic assignment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Used with a variable at the left of the operator. Returns the assigned value.</a:t>
            </a:r>
          </a:p>
          <a:p>
            <a:pPr marL="342900" indent="-342900">
              <a:buFont typeface="Arial" panose="020B0604020202020204" pitchFamily="34" charset="0"/>
              <a:buChar char="•"/>
            </a:pPr>
            <a:r>
              <a:rPr lang="en-US" sz="2000" dirty="0"/>
              <a:t>Simple assignment:</a:t>
            </a:r>
          </a:p>
          <a:p>
            <a:pPr marL="800100" lvl="1" indent="-342900">
              <a:buFont typeface="Arial" panose="020B0604020202020204" pitchFamily="34" charset="0"/>
              <a:buChar char="•"/>
            </a:pPr>
            <a:r>
              <a:rPr lang="en-US" sz="2000" dirty="0">
                <a:latin typeface="Lucida Console" panose="020B0609040504020204" pitchFamily="49" charset="0"/>
              </a:rPr>
              <a:t>Write-Output ($a = 20)</a:t>
            </a:r>
            <a:r>
              <a:rPr lang="en-US" sz="2000" dirty="0"/>
              <a:t>    # outputs </a:t>
            </a:r>
            <a:r>
              <a:rPr lang="en-US" sz="2000" dirty="0">
                <a:latin typeface="Lucida Console" panose="020B0609040504020204" pitchFamily="49" charset="0"/>
              </a:rPr>
              <a:t>20</a:t>
            </a:r>
            <a:r>
              <a:rPr lang="en-US" sz="2000" dirty="0"/>
              <a:t> </a:t>
            </a:r>
          </a:p>
          <a:p>
            <a:pPr marL="800100" lvl="1" indent="-342900">
              <a:buFont typeface="Arial" panose="020B0604020202020204" pitchFamily="34" charset="0"/>
              <a:buChar char="•"/>
            </a:pPr>
            <a:r>
              <a:rPr lang="en-US" sz="2000" dirty="0">
                <a:latin typeface="Lucida Console" panose="020B0609040504020204" pitchFamily="49" charset="0"/>
              </a:rPr>
              <a:t>Write-Output ($s = "text")</a:t>
            </a:r>
            <a:r>
              <a:rPr lang="en-US" sz="2000" dirty="0"/>
              <a:t>    # outputs </a:t>
            </a:r>
            <a:r>
              <a:rPr lang="en-US" sz="2000" dirty="0">
                <a:latin typeface="Lucida Console" panose="020B0609040504020204" pitchFamily="49" charset="0"/>
              </a:rPr>
              <a:t>text</a:t>
            </a:r>
            <a:r>
              <a:rPr lang="en-US" sz="2000" dirty="0"/>
              <a:t> </a:t>
            </a:r>
          </a:p>
          <a:p>
            <a:pPr marL="342900" indent="-342900">
              <a:buFont typeface="Arial" panose="020B0604020202020204" pitchFamily="34" charset="0"/>
              <a:buChar char="•"/>
            </a:pPr>
            <a:r>
              <a:rPr lang="en-US" sz="2000" dirty="0"/>
              <a:t>Add (or concatenate)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24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$a)</a:t>
            </a:r>
            <a:r>
              <a:rPr lang="en-US" sz="2000" dirty="0"/>
              <a:t>    # outputs </a:t>
            </a:r>
            <a:r>
              <a:rPr lang="en-US" sz="2000" dirty="0">
                <a:latin typeface="Lucida Console" panose="020B0609040504020204" pitchFamily="49" charset="0"/>
              </a:rPr>
              <a:t>"text24"</a:t>
            </a:r>
            <a:endParaRPr lang="en-US" sz="2000" dirty="0"/>
          </a:p>
          <a:p>
            <a:pPr marL="342900" indent="-342900">
              <a:buFont typeface="Arial" panose="020B0604020202020204" pitchFamily="34" charset="0"/>
              <a:buChar char="•"/>
            </a:pPr>
            <a:r>
              <a:rPr lang="en-US" sz="2000" dirty="0"/>
              <a:t>Subtract and assign: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Write-Output ($a -= 3)</a:t>
            </a:r>
            <a:r>
              <a:rPr lang="en-US" sz="2000" dirty="0"/>
              <a:t>    # outputs </a:t>
            </a:r>
            <a:r>
              <a:rPr lang="en-US" sz="2000" dirty="0">
                <a:latin typeface="Lucida Console" panose="020B0609040504020204" pitchFamily="49" charset="0"/>
              </a:rPr>
              <a:t>21</a:t>
            </a:r>
            <a:endParaRPr lang="en-US" sz="2000" dirty="0"/>
          </a:p>
          <a:p>
            <a:pPr marL="342900" indent="-342900">
              <a:buFont typeface="Arial" panose="020B0604020202020204" pitchFamily="34" charset="0"/>
              <a:buChar char="•"/>
            </a:pPr>
            <a:r>
              <a:rPr lang="en-US" sz="2000" dirty="0"/>
              <a:t>Multiplication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84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2)</a:t>
            </a:r>
            <a:r>
              <a:rPr lang="en-US" sz="2000" dirty="0"/>
              <a:t>   # outputs </a:t>
            </a:r>
            <a:r>
              <a:rPr lang="en-US" sz="2000" dirty="0">
                <a:latin typeface="Lucida Console" panose="020B0609040504020204" pitchFamily="49" charset="0"/>
              </a:rPr>
              <a:t>text24text24</a:t>
            </a:r>
            <a:endParaRPr lang="en-US" sz="2000" dirty="0"/>
          </a:p>
          <a:p>
            <a:pPr marL="342900" indent="-342900">
              <a:buFont typeface="Arial" panose="020B0604020202020204" pitchFamily="34" charset="0"/>
              <a:buChar char="•"/>
            </a:pPr>
            <a:r>
              <a:rPr lang="en-US" sz="2000" dirty="0"/>
              <a:t>Division or Modulus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7) </a:t>
            </a:r>
            <a:r>
              <a:rPr lang="en-US" sz="2000" dirty="0"/>
              <a:t> # outputs </a:t>
            </a:r>
            <a:r>
              <a:rPr lang="en-US" sz="2000" dirty="0">
                <a:latin typeface="Lucida Console" panose="020B0609040504020204" pitchFamily="49" charset="0"/>
              </a:rPr>
              <a:t>12</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a:t>
            </a:r>
            <a:r>
              <a:rPr lang="en-US" sz="2000" dirty="0" err="1">
                <a:latin typeface="Lucida Console" panose="020B0609040504020204" pitchFamily="49" charset="0"/>
              </a:rPr>
              <a:t>Ouptut</a:t>
            </a:r>
            <a:r>
              <a:rPr lang="en-US" sz="2000" dirty="0">
                <a:latin typeface="Lucida Console" panose="020B0609040504020204" pitchFamily="49" charset="0"/>
              </a:rPr>
              <a:t> ($a %= 7) </a:t>
            </a:r>
            <a:r>
              <a:rPr lang="en-US" sz="2000" dirty="0"/>
              <a:t> # outputs </a:t>
            </a:r>
            <a:r>
              <a:rPr lang="en-US" sz="2000" dirty="0">
                <a:latin typeface="Lucida Console" panose="020B0609040504020204" pitchFamily="49" charset="0"/>
              </a:rPr>
              <a:t>5</a:t>
            </a:r>
            <a:endParaRPr lang="en-US" sz="2000" dirty="0"/>
          </a:p>
        </p:txBody>
      </p:sp>
    </p:spTree>
    <p:extLst>
      <p:ext uri="{BB962C8B-B14F-4D97-AF65-F5344CB8AC3E}">
        <p14:creationId xmlns:p14="http://schemas.microsoft.com/office/powerpoint/2010/main" val="27384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Increment and decrement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commonly used unary operators are only used with variables.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Pre-increment: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Adds one to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adds one to it.</a:t>
            </a:r>
          </a:p>
          <a:p>
            <a:pPr marL="342900" indent="-342900">
              <a:buFont typeface="Arial" panose="020B0604020202020204" pitchFamily="34" charset="0"/>
              <a:buChar char="•"/>
            </a:pPr>
            <a:r>
              <a:rPr lang="en-US" sz="2000" dirty="0"/>
              <a:t>Pre-decrement: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Subtracts one from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subtracts one from it.</a:t>
            </a:r>
          </a:p>
          <a:p>
            <a:endParaRPr lang="en-US" sz="2000" dirty="0"/>
          </a:p>
          <a:p>
            <a:r>
              <a:rPr lang="en-US" sz="2000" dirty="0"/>
              <a:t>Examples:</a:t>
            </a:r>
          </a:p>
          <a:p>
            <a:pPr marL="342900" indent="-342900">
              <a:buFont typeface="Arial" panose="020B0604020202020204" pitchFamily="34" charset="0"/>
              <a:buChar char="•"/>
            </a:pPr>
            <a:r>
              <a:rPr lang="en-US" sz="2000" dirty="0">
                <a:latin typeface="Lucida Console" panose="020B0609040504020204" pitchFamily="49" charset="0"/>
              </a:rPr>
              <a:t>$a=2; Write-Output (++$a) </a:t>
            </a:r>
            <a:r>
              <a:rPr lang="en-US" sz="2000" dirty="0"/>
              <a:t># Outputs: </a:t>
            </a:r>
            <a:r>
              <a:rPr lang="en-US" sz="2000" dirty="0">
                <a:latin typeface="Lucida Console" panose="020B0609040504020204" pitchFamily="49" charset="0"/>
              </a:rPr>
              <a:t>3</a:t>
            </a:r>
            <a:r>
              <a:rPr lang="en-US" sz="2000" dirty="0"/>
              <a:t>, and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3</a:t>
            </a:r>
          </a:p>
          <a:p>
            <a:pPr marL="342900" indent="-342900">
              <a:buFont typeface="Arial" panose="020B0604020202020204" pitchFamily="34" charset="0"/>
              <a:buChar char="•"/>
            </a:pPr>
            <a:r>
              <a:rPr lang="en-US" sz="2000" dirty="0">
                <a:latin typeface="Lucida Console" panose="020B0609040504020204" pitchFamily="49" charset="0"/>
              </a:rPr>
              <a:t>$a=5; Write-Output ($a--) </a:t>
            </a:r>
            <a:r>
              <a:rPr lang="en-US" sz="2000" dirty="0"/>
              <a:t># Outputs: </a:t>
            </a:r>
            <a:r>
              <a:rPr lang="en-US" sz="2000" dirty="0">
                <a:latin typeface="Lucida Console" panose="020B0609040504020204" pitchFamily="49" charset="0"/>
              </a:rPr>
              <a:t>5</a:t>
            </a:r>
            <a:r>
              <a:rPr lang="en-US" sz="2000" dirty="0"/>
              <a:t>, but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4</a:t>
            </a:r>
          </a:p>
        </p:txBody>
      </p:sp>
    </p:spTree>
    <p:extLst>
      <p:ext uri="{BB962C8B-B14F-4D97-AF65-F5344CB8AC3E}">
        <p14:creationId xmlns:p14="http://schemas.microsoft.com/office/powerpoint/2010/main" val="101427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Binary numerals (review)</a:t>
            </a:r>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054728"/>
            <a:ext cx="812800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of the sixteen possible patterns of four </a:t>
            </a:r>
            <a:r>
              <a:rPr lang="en-US" sz="2000" i="1" dirty="0"/>
              <a:t>bits</a:t>
            </a:r>
            <a:r>
              <a:rPr lang="en-US" sz="2000" dirty="0"/>
              <a:t> may be represented in binary (base 2), decimal (base 10), and hexadecimal (base 16):</a:t>
            </a:r>
          </a:p>
        </p:txBody>
      </p:sp>
      <p:graphicFrame>
        <p:nvGraphicFramePr>
          <p:cNvPr id="4" name="Table 3">
            <a:extLst>
              <a:ext uri="{FF2B5EF4-FFF2-40B4-BE49-F238E27FC236}">
                <a16:creationId xmlns:a16="http://schemas.microsoft.com/office/drawing/2014/main" id="{3CFEF9C3-22C7-2157-EBC8-9116E36A6081}"/>
              </a:ext>
            </a:extLst>
          </p:cNvPr>
          <p:cNvGraphicFramePr>
            <a:graphicFrameLocks noGrp="1"/>
          </p:cNvGraphicFramePr>
          <p:nvPr>
            <p:extLst>
              <p:ext uri="{D42A27DB-BD31-4B8C-83A1-F6EECF244321}">
                <p14:modId xmlns:p14="http://schemas.microsoft.com/office/powerpoint/2010/main" val="2792462859"/>
              </p:ext>
            </p:extLst>
          </p:nvPr>
        </p:nvGraphicFramePr>
        <p:xfrm>
          <a:off x="2046126" y="2031511"/>
          <a:ext cx="8128002" cy="3337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43036512"/>
                    </a:ext>
                  </a:extLst>
                </a:gridCol>
                <a:gridCol w="1354667">
                  <a:extLst>
                    <a:ext uri="{9D8B030D-6E8A-4147-A177-3AD203B41FA5}">
                      <a16:colId xmlns:a16="http://schemas.microsoft.com/office/drawing/2014/main" val="710263340"/>
                    </a:ext>
                  </a:extLst>
                </a:gridCol>
                <a:gridCol w="1354667">
                  <a:extLst>
                    <a:ext uri="{9D8B030D-6E8A-4147-A177-3AD203B41FA5}">
                      <a16:colId xmlns:a16="http://schemas.microsoft.com/office/drawing/2014/main" val="1454048443"/>
                    </a:ext>
                  </a:extLst>
                </a:gridCol>
                <a:gridCol w="1354667">
                  <a:extLst>
                    <a:ext uri="{9D8B030D-6E8A-4147-A177-3AD203B41FA5}">
                      <a16:colId xmlns:a16="http://schemas.microsoft.com/office/drawing/2014/main" val="4009886913"/>
                    </a:ext>
                  </a:extLst>
                </a:gridCol>
                <a:gridCol w="1354667">
                  <a:extLst>
                    <a:ext uri="{9D8B030D-6E8A-4147-A177-3AD203B41FA5}">
                      <a16:colId xmlns:a16="http://schemas.microsoft.com/office/drawing/2014/main" val="1699102799"/>
                    </a:ext>
                  </a:extLst>
                </a:gridCol>
                <a:gridCol w="1354667">
                  <a:extLst>
                    <a:ext uri="{9D8B030D-6E8A-4147-A177-3AD203B41FA5}">
                      <a16:colId xmlns:a16="http://schemas.microsoft.com/office/drawing/2014/main" val="3388036919"/>
                    </a:ext>
                  </a:extLst>
                </a:gridCol>
              </a:tblGrid>
              <a:tr h="370840">
                <a:tc>
                  <a:txBody>
                    <a:bodyPr/>
                    <a:lstStyle/>
                    <a:p>
                      <a:pPr algn="ctr"/>
                      <a:r>
                        <a:rPr lang="en-US" sz="1800" b="1" kern="1200" dirty="0">
                          <a:solidFill>
                            <a:schemeClr val="lt1"/>
                          </a:solidFill>
                          <a:latin typeface="+mn-lt"/>
                          <a:ea typeface="+mn-ea"/>
                          <a:cs typeface="+mn-cs"/>
                        </a:rPr>
                        <a:t>Binary</a:t>
                      </a:r>
                    </a:p>
                  </a:txBody>
                  <a:tcPr/>
                </a:tc>
                <a:tc>
                  <a:txBody>
                    <a:bodyPr/>
                    <a:lstStyle/>
                    <a:p>
                      <a:pPr algn="ctr"/>
                      <a:r>
                        <a:rPr lang="en-US" dirty="0"/>
                        <a:t>Decimal</a:t>
                      </a:r>
                    </a:p>
                  </a:txBody>
                  <a:tcPr/>
                </a:tc>
                <a:tc>
                  <a:txBody>
                    <a:bodyPr/>
                    <a:lstStyle/>
                    <a:p>
                      <a:pPr algn="ctr"/>
                      <a:r>
                        <a:rPr lang="en-US" dirty="0"/>
                        <a:t>Hex</a:t>
                      </a:r>
                    </a:p>
                  </a:txBody>
                  <a:tcPr/>
                </a:tc>
                <a:tc>
                  <a:txBody>
                    <a:bodyPr/>
                    <a:lstStyle/>
                    <a:p>
                      <a:pPr algn="ctr"/>
                      <a:r>
                        <a:rPr lang="en-US" dirty="0"/>
                        <a:t>Binary</a:t>
                      </a:r>
                    </a:p>
                  </a:txBody>
                  <a:tcPr/>
                </a:tc>
                <a:tc>
                  <a:txBody>
                    <a:bodyPr/>
                    <a:lstStyle/>
                    <a:p>
                      <a:pPr algn="ctr"/>
                      <a:r>
                        <a:rPr lang="en-US" dirty="0"/>
                        <a:t>Decimal</a:t>
                      </a:r>
                    </a:p>
                  </a:txBody>
                  <a:tcPr/>
                </a:tc>
                <a:tc>
                  <a:txBody>
                    <a:bodyPr/>
                    <a:lstStyle/>
                    <a:p>
                      <a:pPr algn="ctr"/>
                      <a:r>
                        <a:rPr lang="en-US" dirty="0"/>
                        <a:t>Hex</a:t>
                      </a:r>
                    </a:p>
                  </a:txBody>
                  <a:tcPr/>
                </a:tc>
                <a:extLst>
                  <a:ext uri="{0D108BD9-81ED-4DB2-BD59-A6C34878D82A}">
                    <a16:rowId xmlns:a16="http://schemas.microsoft.com/office/drawing/2014/main" val="3426536801"/>
                  </a:ext>
                </a:extLst>
              </a:tr>
              <a:tr h="370840">
                <a:tc>
                  <a:txBody>
                    <a:bodyPr/>
                    <a:lstStyle/>
                    <a:p>
                      <a:pPr algn="ctr"/>
                      <a:r>
                        <a:rPr lang="en-US" dirty="0"/>
                        <a:t>0000</a:t>
                      </a:r>
                    </a:p>
                  </a:txBody>
                  <a:tcPr/>
                </a:tc>
                <a:tc>
                  <a:txBody>
                    <a:bodyPr/>
                    <a:lstStyle/>
                    <a:p>
                      <a:pPr algn="ctr"/>
                      <a:r>
                        <a:rPr lang="en-US" dirty="0"/>
                        <a:t>0</a:t>
                      </a:r>
                    </a:p>
                  </a:txBody>
                  <a:tcPr/>
                </a:tc>
                <a:tc>
                  <a:txBody>
                    <a:bodyPr/>
                    <a:lstStyle/>
                    <a:p>
                      <a:pPr algn="ctr"/>
                      <a:r>
                        <a:rPr lang="en-US" dirty="0"/>
                        <a:t>0x0</a:t>
                      </a:r>
                    </a:p>
                  </a:txBody>
                  <a:tcPr/>
                </a:tc>
                <a:tc>
                  <a:txBody>
                    <a:bodyPr/>
                    <a:lstStyle/>
                    <a:p>
                      <a:pPr algn="ctr"/>
                      <a:r>
                        <a:rPr lang="en-US" dirty="0"/>
                        <a:t>1000</a:t>
                      </a:r>
                    </a:p>
                  </a:txBody>
                  <a:tcPr/>
                </a:tc>
                <a:tc>
                  <a:txBody>
                    <a:bodyPr/>
                    <a:lstStyle/>
                    <a:p>
                      <a:pPr algn="ctr"/>
                      <a:r>
                        <a:rPr lang="en-US" dirty="0"/>
                        <a:t>8</a:t>
                      </a:r>
                    </a:p>
                  </a:txBody>
                  <a:tcPr/>
                </a:tc>
                <a:tc>
                  <a:txBody>
                    <a:bodyPr/>
                    <a:lstStyle/>
                    <a:p>
                      <a:pPr algn="ctr"/>
                      <a:r>
                        <a:rPr lang="en-US" dirty="0"/>
                        <a:t>0x8</a:t>
                      </a:r>
                    </a:p>
                  </a:txBody>
                  <a:tcPr/>
                </a:tc>
                <a:extLst>
                  <a:ext uri="{0D108BD9-81ED-4DB2-BD59-A6C34878D82A}">
                    <a16:rowId xmlns:a16="http://schemas.microsoft.com/office/drawing/2014/main" val="1847608196"/>
                  </a:ext>
                </a:extLst>
              </a:tr>
              <a:tr h="370840">
                <a:tc>
                  <a:txBody>
                    <a:bodyPr/>
                    <a:lstStyle/>
                    <a:p>
                      <a:pPr algn="ctr"/>
                      <a:r>
                        <a:rPr lang="en-US" dirty="0"/>
                        <a:t>0001</a:t>
                      </a:r>
                    </a:p>
                  </a:txBody>
                  <a:tcPr/>
                </a:tc>
                <a:tc>
                  <a:txBody>
                    <a:bodyPr/>
                    <a:lstStyle/>
                    <a:p>
                      <a:pPr algn="ctr"/>
                      <a:r>
                        <a:rPr lang="en-US" dirty="0"/>
                        <a:t>1</a:t>
                      </a:r>
                    </a:p>
                  </a:txBody>
                  <a:tcPr/>
                </a:tc>
                <a:tc>
                  <a:txBody>
                    <a:bodyPr/>
                    <a:lstStyle/>
                    <a:p>
                      <a:pPr algn="ctr"/>
                      <a:r>
                        <a:rPr lang="en-US" dirty="0"/>
                        <a:t>0x1</a:t>
                      </a:r>
                    </a:p>
                  </a:txBody>
                  <a:tcPr/>
                </a:tc>
                <a:tc>
                  <a:txBody>
                    <a:bodyPr/>
                    <a:lstStyle/>
                    <a:p>
                      <a:pPr algn="ctr"/>
                      <a:r>
                        <a:rPr lang="en-US" dirty="0"/>
                        <a:t>1001</a:t>
                      </a:r>
                    </a:p>
                  </a:txBody>
                  <a:tcPr/>
                </a:tc>
                <a:tc>
                  <a:txBody>
                    <a:bodyPr/>
                    <a:lstStyle/>
                    <a:p>
                      <a:pPr algn="ctr"/>
                      <a:r>
                        <a:rPr lang="en-US" dirty="0"/>
                        <a:t>9</a:t>
                      </a:r>
                    </a:p>
                  </a:txBody>
                  <a:tcPr/>
                </a:tc>
                <a:tc>
                  <a:txBody>
                    <a:bodyPr/>
                    <a:lstStyle/>
                    <a:p>
                      <a:pPr algn="ctr"/>
                      <a:r>
                        <a:rPr lang="en-US" dirty="0"/>
                        <a:t>0x9</a:t>
                      </a:r>
                    </a:p>
                  </a:txBody>
                  <a:tcPr/>
                </a:tc>
                <a:extLst>
                  <a:ext uri="{0D108BD9-81ED-4DB2-BD59-A6C34878D82A}">
                    <a16:rowId xmlns:a16="http://schemas.microsoft.com/office/drawing/2014/main" val="1346854838"/>
                  </a:ext>
                </a:extLst>
              </a:tr>
              <a:tr h="370840">
                <a:tc>
                  <a:txBody>
                    <a:bodyPr/>
                    <a:lstStyle/>
                    <a:p>
                      <a:pPr algn="ctr"/>
                      <a:r>
                        <a:rPr lang="en-US" dirty="0"/>
                        <a:t>0010</a:t>
                      </a:r>
                    </a:p>
                  </a:txBody>
                  <a:tcPr/>
                </a:tc>
                <a:tc>
                  <a:txBody>
                    <a:bodyPr/>
                    <a:lstStyle/>
                    <a:p>
                      <a:pPr algn="ctr"/>
                      <a:r>
                        <a:rPr lang="en-US" dirty="0"/>
                        <a:t>2</a:t>
                      </a:r>
                    </a:p>
                  </a:txBody>
                  <a:tcPr/>
                </a:tc>
                <a:tc>
                  <a:txBody>
                    <a:bodyPr/>
                    <a:lstStyle/>
                    <a:p>
                      <a:pPr algn="ctr"/>
                      <a:r>
                        <a:rPr lang="en-US" dirty="0"/>
                        <a:t>0x2</a:t>
                      </a:r>
                    </a:p>
                  </a:txBody>
                  <a:tcPr/>
                </a:tc>
                <a:tc>
                  <a:txBody>
                    <a:bodyPr/>
                    <a:lstStyle/>
                    <a:p>
                      <a:pPr algn="ctr"/>
                      <a:r>
                        <a:rPr lang="en-US" dirty="0"/>
                        <a:t>1010</a:t>
                      </a:r>
                    </a:p>
                  </a:txBody>
                  <a:tcPr/>
                </a:tc>
                <a:tc>
                  <a:txBody>
                    <a:bodyPr/>
                    <a:lstStyle/>
                    <a:p>
                      <a:pPr algn="ctr"/>
                      <a:r>
                        <a:rPr lang="en-US" dirty="0"/>
                        <a:t>10</a:t>
                      </a:r>
                    </a:p>
                  </a:txBody>
                  <a:tcPr/>
                </a:tc>
                <a:tc>
                  <a:txBody>
                    <a:bodyPr/>
                    <a:lstStyle/>
                    <a:p>
                      <a:pPr algn="ctr"/>
                      <a:r>
                        <a:rPr lang="en-US" dirty="0"/>
                        <a:t>0xA</a:t>
                      </a:r>
                    </a:p>
                  </a:txBody>
                  <a:tcPr/>
                </a:tc>
                <a:extLst>
                  <a:ext uri="{0D108BD9-81ED-4DB2-BD59-A6C34878D82A}">
                    <a16:rowId xmlns:a16="http://schemas.microsoft.com/office/drawing/2014/main" val="514683667"/>
                  </a:ext>
                </a:extLst>
              </a:tr>
              <a:tr h="370840">
                <a:tc>
                  <a:txBody>
                    <a:bodyPr/>
                    <a:lstStyle/>
                    <a:p>
                      <a:pPr algn="ctr"/>
                      <a:r>
                        <a:rPr lang="en-US" dirty="0"/>
                        <a:t>0011</a:t>
                      </a:r>
                    </a:p>
                  </a:txBody>
                  <a:tcPr/>
                </a:tc>
                <a:tc>
                  <a:txBody>
                    <a:bodyPr/>
                    <a:lstStyle/>
                    <a:p>
                      <a:pPr algn="ctr"/>
                      <a:r>
                        <a:rPr lang="en-US" dirty="0"/>
                        <a:t>3</a:t>
                      </a:r>
                    </a:p>
                  </a:txBody>
                  <a:tcPr/>
                </a:tc>
                <a:tc>
                  <a:txBody>
                    <a:bodyPr/>
                    <a:lstStyle/>
                    <a:p>
                      <a:pPr algn="ctr"/>
                      <a:r>
                        <a:rPr lang="en-US" dirty="0"/>
                        <a:t>0x3</a:t>
                      </a:r>
                    </a:p>
                  </a:txBody>
                  <a:tcPr/>
                </a:tc>
                <a:tc>
                  <a:txBody>
                    <a:bodyPr/>
                    <a:lstStyle/>
                    <a:p>
                      <a:pPr algn="ctr"/>
                      <a:r>
                        <a:rPr lang="en-US" dirty="0"/>
                        <a:t>1011</a:t>
                      </a:r>
                    </a:p>
                  </a:txBody>
                  <a:tcPr/>
                </a:tc>
                <a:tc>
                  <a:txBody>
                    <a:bodyPr/>
                    <a:lstStyle/>
                    <a:p>
                      <a:pPr algn="ctr"/>
                      <a:r>
                        <a:rPr lang="en-US" dirty="0"/>
                        <a:t>11</a:t>
                      </a:r>
                    </a:p>
                  </a:txBody>
                  <a:tcPr/>
                </a:tc>
                <a:tc>
                  <a:txBody>
                    <a:bodyPr/>
                    <a:lstStyle/>
                    <a:p>
                      <a:pPr algn="ctr"/>
                      <a:r>
                        <a:rPr lang="en-US" dirty="0"/>
                        <a:t>0xB</a:t>
                      </a:r>
                    </a:p>
                  </a:txBody>
                  <a:tcPr/>
                </a:tc>
                <a:extLst>
                  <a:ext uri="{0D108BD9-81ED-4DB2-BD59-A6C34878D82A}">
                    <a16:rowId xmlns:a16="http://schemas.microsoft.com/office/drawing/2014/main" val="2364637287"/>
                  </a:ext>
                </a:extLst>
              </a:tr>
              <a:tr h="370840">
                <a:tc>
                  <a:txBody>
                    <a:bodyPr/>
                    <a:lstStyle/>
                    <a:p>
                      <a:pPr algn="ctr"/>
                      <a:r>
                        <a:rPr lang="en-US" dirty="0"/>
                        <a:t>0100</a:t>
                      </a:r>
                    </a:p>
                  </a:txBody>
                  <a:tcPr/>
                </a:tc>
                <a:tc>
                  <a:txBody>
                    <a:bodyPr/>
                    <a:lstStyle/>
                    <a:p>
                      <a:pPr algn="ctr"/>
                      <a:r>
                        <a:rPr lang="en-US" dirty="0"/>
                        <a:t>4</a:t>
                      </a:r>
                    </a:p>
                  </a:txBody>
                  <a:tcPr/>
                </a:tc>
                <a:tc>
                  <a:txBody>
                    <a:bodyPr/>
                    <a:lstStyle/>
                    <a:p>
                      <a:pPr algn="ctr"/>
                      <a:r>
                        <a:rPr lang="en-US" dirty="0"/>
                        <a:t>0x4</a:t>
                      </a:r>
                    </a:p>
                  </a:txBody>
                  <a:tcPr/>
                </a:tc>
                <a:tc>
                  <a:txBody>
                    <a:bodyPr/>
                    <a:lstStyle/>
                    <a:p>
                      <a:pPr algn="ctr"/>
                      <a:r>
                        <a:rPr lang="en-US" dirty="0"/>
                        <a:t>1100</a:t>
                      </a:r>
                    </a:p>
                  </a:txBody>
                  <a:tcPr/>
                </a:tc>
                <a:tc>
                  <a:txBody>
                    <a:bodyPr/>
                    <a:lstStyle/>
                    <a:p>
                      <a:pPr algn="ctr"/>
                      <a:r>
                        <a:rPr lang="en-US" dirty="0"/>
                        <a:t>12</a:t>
                      </a:r>
                    </a:p>
                  </a:txBody>
                  <a:tcPr/>
                </a:tc>
                <a:tc>
                  <a:txBody>
                    <a:bodyPr/>
                    <a:lstStyle/>
                    <a:p>
                      <a:pPr algn="ctr"/>
                      <a:r>
                        <a:rPr lang="en-US" dirty="0"/>
                        <a:t>0xC</a:t>
                      </a:r>
                    </a:p>
                  </a:txBody>
                  <a:tcPr/>
                </a:tc>
                <a:extLst>
                  <a:ext uri="{0D108BD9-81ED-4DB2-BD59-A6C34878D82A}">
                    <a16:rowId xmlns:a16="http://schemas.microsoft.com/office/drawing/2014/main" val="1805241228"/>
                  </a:ext>
                </a:extLst>
              </a:tr>
              <a:tr h="370840">
                <a:tc>
                  <a:txBody>
                    <a:bodyPr/>
                    <a:lstStyle/>
                    <a:p>
                      <a:pPr algn="ctr"/>
                      <a:r>
                        <a:rPr lang="en-US" dirty="0"/>
                        <a:t>0101</a:t>
                      </a:r>
                    </a:p>
                  </a:txBody>
                  <a:tcPr/>
                </a:tc>
                <a:tc>
                  <a:txBody>
                    <a:bodyPr/>
                    <a:lstStyle/>
                    <a:p>
                      <a:pPr algn="ctr"/>
                      <a:r>
                        <a:rPr lang="en-US" dirty="0"/>
                        <a:t>5</a:t>
                      </a:r>
                    </a:p>
                  </a:txBody>
                  <a:tcPr/>
                </a:tc>
                <a:tc>
                  <a:txBody>
                    <a:bodyPr/>
                    <a:lstStyle/>
                    <a:p>
                      <a:pPr algn="ctr"/>
                      <a:r>
                        <a:rPr lang="en-US" dirty="0"/>
                        <a:t>0x5</a:t>
                      </a:r>
                    </a:p>
                  </a:txBody>
                  <a:tcPr/>
                </a:tc>
                <a:tc>
                  <a:txBody>
                    <a:bodyPr/>
                    <a:lstStyle/>
                    <a:p>
                      <a:pPr algn="ctr"/>
                      <a:r>
                        <a:rPr lang="en-US" dirty="0"/>
                        <a:t>1101</a:t>
                      </a:r>
                    </a:p>
                  </a:txBody>
                  <a:tcPr/>
                </a:tc>
                <a:tc>
                  <a:txBody>
                    <a:bodyPr/>
                    <a:lstStyle/>
                    <a:p>
                      <a:pPr algn="ctr"/>
                      <a:r>
                        <a:rPr lang="en-US" dirty="0"/>
                        <a:t>13</a:t>
                      </a:r>
                    </a:p>
                  </a:txBody>
                  <a:tcPr/>
                </a:tc>
                <a:tc>
                  <a:txBody>
                    <a:bodyPr/>
                    <a:lstStyle/>
                    <a:p>
                      <a:pPr algn="ctr"/>
                      <a:r>
                        <a:rPr lang="en-US" dirty="0"/>
                        <a:t>0xD</a:t>
                      </a:r>
                    </a:p>
                  </a:txBody>
                  <a:tcPr/>
                </a:tc>
                <a:extLst>
                  <a:ext uri="{0D108BD9-81ED-4DB2-BD59-A6C34878D82A}">
                    <a16:rowId xmlns:a16="http://schemas.microsoft.com/office/drawing/2014/main" val="1571916795"/>
                  </a:ext>
                </a:extLst>
              </a:tr>
              <a:tr h="370840">
                <a:tc>
                  <a:txBody>
                    <a:bodyPr/>
                    <a:lstStyle/>
                    <a:p>
                      <a:pPr algn="ctr"/>
                      <a:r>
                        <a:rPr lang="en-US" dirty="0"/>
                        <a:t>0110</a:t>
                      </a:r>
                    </a:p>
                  </a:txBody>
                  <a:tcPr/>
                </a:tc>
                <a:tc>
                  <a:txBody>
                    <a:bodyPr/>
                    <a:lstStyle/>
                    <a:p>
                      <a:pPr algn="ctr"/>
                      <a:r>
                        <a:rPr lang="en-US" dirty="0"/>
                        <a:t>6</a:t>
                      </a:r>
                    </a:p>
                  </a:txBody>
                  <a:tcPr/>
                </a:tc>
                <a:tc>
                  <a:txBody>
                    <a:bodyPr/>
                    <a:lstStyle/>
                    <a:p>
                      <a:pPr algn="ctr"/>
                      <a:r>
                        <a:rPr lang="en-US" dirty="0"/>
                        <a:t>0x6</a:t>
                      </a:r>
                    </a:p>
                  </a:txBody>
                  <a:tcPr/>
                </a:tc>
                <a:tc>
                  <a:txBody>
                    <a:bodyPr/>
                    <a:lstStyle/>
                    <a:p>
                      <a:pPr algn="ctr"/>
                      <a:r>
                        <a:rPr lang="en-US" dirty="0"/>
                        <a:t>1110</a:t>
                      </a:r>
                    </a:p>
                  </a:txBody>
                  <a:tcPr/>
                </a:tc>
                <a:tc>
                  <a:txBody>
                    <a:bodyPr/>
                    <a:lstStyle/>
                    <a:p>
                      <a:pPr algn="ctr"/>
                      <a:r>
                        <a:rPr lang="en-US" dirty="0"/>
                        <a:t>14</a:t>
                      </a:r>
                    </a:p>
                  </a:txBody>
                  <a:tcPr/>
                </a:tc>
                <a:tc>
                  <a:txBody>
                    <a:bodyPr/>
                    <a:lstStyle/>
                    <a:p>
                      <a:pPr algn="ctr"/>
                      <a:r>
                        <a:rPr lang="en-US" dirty="0"/>
                        <a:t>0xE</a:t>
                      </a:r>
                    </a:p>
                  </a:txBody>
                  <a:tcPr/>
                </a:tc>
                <a:extLst>
                  <a:ext uri="{0D108BD9-81ED-4DB2-BD59-A6C34878D82A}">
                    <a16:rowId xmlns:a16="http://schemas.microsoft.com/office/drawing/2014/main" val="784596219"/>
                  </a:ext>
                </a:extLst>
              </a:tr>
              <a:tr h="370840">
                <a:tc>
                  <a:txBody>
                    <a:bodyPr/>
                    <a:lstStyle/>
                    <a:p>
                      <a:pPr algn="ctr"/>
                      <a:r>
                        <a:rPr lang="en-US" dirty="0"/>
                        <a:t>0111</a:t>
                      </a:r>
                    </a:p>
                  </a:txBody>
                  <a:tcPr/>
                </a:tc>
                <a:tc>
                  <a:txBody>
                    <a:bodyPr/>
                    <a:lstStyle/>
                    <a:p>
                      <a:pPr algn="ctr"/>
                      <a:r>
                        <a:rPr lang="en-US" dirty="0"/>
                        <a:t>7</a:t>
                      </a:r>
                    </a:p>
                  </a:txBody>
                  <a:tcPr/>
                </a:tc>
                <a:tc>
                  <a:txBody>
                    <a:bodyPr/>
                    <a:lstStyle/>
                    <a:p>
                      <a:pPr algn="ctr"/>
                      <a:r>
                        <a:rPr lang="en-US" dirty="0"/>
                        <a:t>0x7</a:t>
                      </a:r>
                    </a:p>
                  </a:txBody>
                  <a:tcPr/>
                </a:tc>
                <a:tc>
                  <a:txBody>
                    <a:bodyPr/>
                    <a:lstStyle/>
                    <a:p>
                      <a:pPr algn="ctr"/>
                      <a:r>
                        <a:rPr lang="en-US" dirty="0"/>
                        <a:t>1111</a:t>
                      </a:r>
                    </a:p>
                  </a:txBody>
                  <a:tcPr/>
                </a:tc>
                <a:tc>
                  <a:txBody>
                    <a:bodyPr/>
                    <a:lstStyle/>
                    <a:p>
                      <a:pPr algn="ctr"/>
                      <a:r>
                        <a:rPr lang="en-US" dirty="0"/>
                        <a:t>15</a:t>
                      </a:r>
                    </a:p>
                  </a:txBody>
                  <a:tcPr/>
                </a:tc>
                <a:tc>
                  <a:txBody>
                    <a:bodyPr/>
                    <a:lstStyle/>
                    <a:p>
                      <a:pPr algn="ctr"/>
                      <a:r>
                        <a:rPr lang="en-US" dirty="0"/>
                        <a:t>0xF</a:t>
                      </a:r>
                    </a:p>
                  </a:txBody>
                  <a:tcPr/>
                </a:tc>
                <a:extLst>
                  <a:ext uri="{0D108BD9-81ED-4DB2-BD59-A6C34878D82A}">
                    <a16:rowId xmlns:a16="http://schemas.microsoft.com/office/drawing/2014/main" val="360245502"/>
                  </a:ext>
                </a:extLst>
              </a:tr>
            </a:tbl>
          </a:graphicData>
        </a:graphic>
      </p:graphicFrame>
    </p:spTree>
    <p:extLst>
      <p:ext uri="{BB962C8B-B14F-4D97-AF65-F5344CB8AC3E}">
        <p14:creationId xmlns:p14="http://schemas.microsoft.com/office/powerpoint/2010/main" val="26140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Bitwise arithmetic application</a:t>
            </a:r>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054728"/>
            <a:ext cx="8128002"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application in networking: “bitwise and” with a </a:t>
            </a:r>
            <a:r>
              <a:rPr lang="en-US" sz="2000" i="1" dirty="0"/>
              <a:t>subnet mask</a:t>
            </a:r>
            <a:r>
              <a:rPr lang="en-US" sz="2000" dirty="0"/>
              <a:t>. A subnet’s </a:t>
            </a:r>
            <a:r>
              <a:rPr lang="en-US" sz="2000" i="1" dirty="0"/>
              <a:t>network ID</a:t>
            </a:r>
            <a:r>
              <a:rPr lang="en-US" sz="2000" dirty="0"/>
              <a:t> is the result of combining an </a:t>
            </a:r>
            <a:r>
              <a:rPr lang="en-US" sz="2000" i="1" dirty="0"/>
              <a:t>IP address</a:t>
            </a:r>
            <a:r>
              <a:rPr lang="en-US" sz="2000" dirty="0"/>
              <a:t> and a subnet mask, using the “bitwise and” operation.</a:t>
            </a:r>
          </a:p>
          <a:p>
            <a:pPr marL="342900" indent="-342900">
              <a:buFont typeface="Arial" panose="020B0604020202020204" pitchFamily="34" charset="0"/>
              <a:buChar char="•"/>
            </a:pPr>
            <a:r>
              <a:rPr lang="en-US" sz="2000" dirty="0"/>
              <a:t>Example:</a:t>
            </a:r>
          </a:p>
          <a:p>
            <a:pPr marL="800100" lvl="1" indent="-342900">
              <a:buFont typeface="Arial" panose="020B0604020202020204" pitchFamily="34" charset="0"/>
              <a:buChar char="•"/>
            </a:pPr>
            <a:r>
              <a:rPr lang="en-US" sz="2000" dirty="0"/>
              <a:t>Private IP address: 192.168.1.2 with subnet mask 255.255.255.0</a:t>
            </a:r>
          </a:p>
          <a:p>
            <a:pPr marL="800100" lvl="1" indent="-342900">
              <a:buFont typeface="Arial" panose="020B0604020202020204" pitchFamily="34" charset="0"/>
              <a:buChar char="•"/>
            </a:pPr>
            <a:r>
              <a:rPr lang="en-US" sz="2000" dirty="0"/>
              <a:t>In hexadecimal: address 0x C0 A8 01 02, mask 0x FF </a:t>
            </a:r>
            <a:r>
              <a:rPr lang="en-US" sz="2000" dirty="0" err="1"/>
              <a:t>FF</a:t>
            </a:r>
            <a:r>
              <a:rPr lang="en-US" sz="2000" dirty="0"/>
              <a:t> </a:t>
            </a:r>
            <a:r>
              <a:rPr lang="en-US" sz="2000" dirty="0" err="1"/>
              <a:t>FF</a:t>
            </a:r>
            <a:r>
              <a:rPr lang="en-US" sz="2000" dirty="0"/>
              <a:t> 00</a:t>
            </a:r>
          </a:p>
          <a:p>
            <a:pPr marL="800100" lvl="1" indent="-342900">
              <a:buFont typeface="Arial" panose="020B0604020202020204" pitchFamily="34" charset="0"/>
              <a:buChar char="•"/>
            </a:pPr>
            <a:r>
              <a:rPr lang="en-US" sz="2000" dirty="0"/>
              <a:t>In binary:</a:t>
            </a:r>
          </a:p>
          <a:p>
            <a:pPr marL="1257300" lvl="2" indent="-342900">
              <a:buFont typeface="Arial" panose="020B0604020202020204" pitchFamily="34" charset="0"/>
              <a:buChar char="•"/>
            </a:pPr>
            <a:r>
              <a:rPr lang="en-US" sz="2000" dirty="0"/>
              <a:t>address:	1100 0000 1010 1000 0000 0001 0000 0010</a:t>
            </a:r>
          </a:p>
          <a:p>
            <a:pPr marL="1257300" lvl="2" indent="-342900">
              <a:buFont typeface="Arial" panose="020B0604020202020204" pitchFamily="34" charset="0"/>
              <a:buChar char="•"/>
            </a:pPr>
            <a:r>
              <a:rPr lang="en-US" sz="2000" dirty="0"/>
              <a:t>netmask:	1111 1111 1111 1111 1111 1111 0000 0000</a:t>
            </a:r>
          </a:p>
          <a:p>
            <a:pPr marL="800100" lvl="1" indent="-342900">
              <a:buFont typeface="Arial" panose="020B0604020202020204" pitchFamily="34" charset="0"/>
              <a:buChar char="•"/>
            </a:pPr>
            <a:r>
              <a:rPr lang="en-US" sz="2000" dirty="0"/>
              <a:t>Bitwise conjunction (</a:t>
            </a:r>
            <a:r>
              <a:rPr lang="en-US" sz="2000" i="1" dirty="0"/>
              <a:t>bitwise and</a:t>
            </a:r>
            <a:r>
              <a:rPr lang="en-US" sz="2000" dirty="0"/>
              <a:t>):</a:t>
            </a:r>
          </a:p>
          <a:p>
            <a:pPr marL="1257300" lvl="2" indent="-342900">
              <a:buFont typeface="Arial" panose="020B0604020202020204" pitchFamily="34" charset="0"/>
              <a:buChar char="•"/>
            </a:pPr>
            <a:r>
              <a:rPr lang="en-US" sz="2000" dirty="0"/>
              <a:t>address: 	1100 0000 1010 1000 0000 0001 0000 0000</a:t>
            </a:r>
          </a:p>
          <a:p>
            <a:pPr marL="1257300" lvl="2" indent="-342900">
              <a:buFont typeface="Arial" panose="020B0604020202020204" pitchFamily="34" charset="0"/>
              <a:buChar char="•"/>
            </a:pPr>
            <a:r>
              <a:rPr lang="en-US" sz="2000" dirty="0"/>
              <a:t>in hexadecimal: 0x C0 A8 01 00</a:t>
            </a:r>
          </a:p>
          <a:p>
            <a:pPr marL="1257300" lvl="2" indent="-342900">
              <a:buFont typeface="Arial" panose="020B0604020202020204" pitchFamily="34" charset="0"/>
              <a:buChar char="•"/>
            </a:pPr>
            <a:r>
              <a:rPr lang="en-US" sz="2000" dirty="0"/>
              <a:t>In decimal dotted-quad: 192.168.1.0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Thus, given address 192.168.1.2 and mask 255.255.255.0, the network ID of that subnet is: 192.168.1.0</a:t>
            </a:r>
          </a:p>
        </p:txBody>
      </p:sp>
    </p:spTree>
    <p:extLst>
      <p:ext uri="{BB962C8B-B14F-4D97-AF65-F5344CB8AC3E}">
        <p14:creationId xmlns:p14="http://schemas.microsoft.com/office/powerpoint/2010/main" val="134165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Bitwise 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are used with integer data types only.</a:t>
            </a:r>
          </a:p>
          <a:p>
            <a:pPr marL="800100" lvl="1" indent="-342900">
              <a:buFont typeface="Arial" panose="020B0604020202020204" pitchFamily="34" charset="0"/>
              <a:buChar char="•"/>
            </a:pPr>
            <a:r>
              <a:rPr lang="en-US" sz="2000" dirty="0"/>
              <a:t>Bitwise </a:t>
            </a:r>
            <a:r>
              <a:rPr lang="en-US" sz="2000" i="1" dirty="0"/>
              <a:t>conjunctions</a:t>
            </a:r>
            <a:r>
              <a:rPr lang="en-US" sz="2000" dirty="0"/>
              <a:t>: </a:t>
            </a:r>
            <a:r>
              <a:rPr lang="en-US" sz="2000" dirty="0">
                <a:latin typeface="Lucida Console" panose="020B0609040504020204" pitchFamily="49" charset="0"/>
              </a:rPr>
              <a:t>$a -band $b</a:t>
            </a:r>
          </a:p>
          <a:p>
            <a:pPr marL="800100" lvl="1" indent="-342900">
              <a:buFont typeface="Arial" panose="020B0604020202020204" pitchFamily="34" charset="0"/>
              <a:buChar char="•"/>
            </a:pPr>
            <a:r>
              <a:rPr lang="en-US" sz="2000" dirty="0"/>
              <a:t>Bitwise </a:t>
            </a:r>
            <a:r>
              <a:rPr lang="en-US" sz="2000" i="1" dirty="0"/>
              <a:t>disjunctions</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bor</a:t>
            </a:r>
            <a:r>
              <a:rPr lang="en-US" sz="2000" dirty="0">
                <a:latin typeface="Lucida Console" panose="020B0609040504020204" pitchFamily="49" charset="0"/>
              </a:rPr>
              <a:t> $b</a:t>
            </a:r>
            <a:r>
              <a:rPr lang="en-US" sz="2000" dirty="0"/>
              <a:t> (inclusive), </a:t>
            </a:r>
            <a:r>
              <a:rPr lang="en-US" sz="2000" dirty="0">
                <a:latin typeface="Lucida Console" panose="020B0609040504020204" pitchFamily="49" charset="0"/>
              </a:rPr>
              <a:t>$a -</a:t>
            </a:r>
            <a:r>
              <a:rPr lang="en-US" sz="2000" dirty="0" err="1">
                <a:latin typeface="Lucida Console" panose="020B0609040504020204" pitchFamily="49" charset="0"/>
              </a:rPr>
              <a:t>bxor</a:t>
            </a:r>
            <a:r>
              <a:rPr lang="en-US" sz="2000" dirty="0">
                <a:latin typeface="Lucida Console" panose="020B0609040504020204" pitchFamily="49" charset="0"/>
              </a:rPr>
              <a:t> $b</a:t>
            </a:r>
            <a:r>
              <a:rPr lang="en-US" sz="2000" dirty="0"/>
              <a:t> (exclusive)</a:t>
            </a:r>
          </a:p>
          <a:p>
            <a:pPr marL="800100" lvl="1" indent="-342900">
              <a:buFont typeface="Arial" panose="020B0604020202020204" pitchFamily="34" charset="0"/>
              <a:buChar char="•"/>
            </a:pPr>
            <a:r>
              <a:rPr lang="en-US" sz="2000" dirty="0"/>
              <a:t>Bitwise </a:t>
            </a:r>
            <a:r>
              <a:rPr lang="en-US" sz="2000" i="1" dirty="0"/>
              <a:t>negation</a:t>
            </a:r>
            <a:r>
              <a:rPr lang="en-US" sz="2000" dirty="0"/>
              <a:t>: </a:t>
            </a:r>
            <a:r>
              <a:rPr lang="en-US" sz="2000" dirty="0">
                <a:latin typeface="Lucida Console" panose="020B0609040504020204" pitchFamily="49" charset="0"/>
              </a:rPr>
              <a:t>-not $a</a:t>
            </a:r>
          </a:p>
          <a:p>
            <a:pPr marL="800100" lvl="1" indent="-342900">
              <a:buFont typeface="Arial" panose="020B0604020202020204" pitchFamily="34" charset="0"/>
              <a:buChar char="•"/>
            </a:pPr>
            <a:r>
              <a:rPr lang="en-US" sz="2000" dirty="0"/>
              <a:t>Bit </a:t>
            </a:r>
            <a:r>
              <a:rPr lang="en-US" sz="2000" i="1" dirty="0"/>
              <a:t>shifting</a:t>
            </a:r>
            <a:r>
              <a:rPr lang="en-US" sz="2000" dirty="0"/>
              <a:t> (left, right): </a:t>
            </a:r>
            <a:r>
              <a:rPr lang="en-US" sz="2000" dirty="0">
                <a:latin typeface="Lucida Console" panose="020B0609040504020204" pitchFamily="49" charset="0"/>
              </a:rPr>
              <a:t>$a –</a:t>
            </a:r>
            <a:r>
              <a:rPr lang="en-US" sz="2000" dirty="0" err="1">
                <a:latin typeface="Lucida Console" panose="020B0609040504020204" pitchFamily="49" charset="0"/>
              </a:rPr>
              <a:t>shl</a:t>
            </a:r>
            <a:r>
              <a:rPr lang="en-US" sz="2000" dirty="0">
                <a:latin typeface="Lucida Console" panose="020B0609040504020204" pitchFamily="49" charset="0"/>
              </a:rPr>
              <a:t> $n</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shr</a:t>
            </a:r>
            <a:r>
              <a:rPr lang="en-US" sz="2000" dirty="0">
                <a:latin typeface="Lucida Console" panose="020B0609040504020204" pitchFamily="49" charset="0"/>
              </a:rPr>
              <a:t> $n</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3" y="2685944"/>
            <a:ext cx="965252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0xC –band 0xA  # </a:t>
            </a:r>
            <a:r>
              <a:rPr lang="en-US" sz="2000" dirty="0"/>
              <a:t>returns </a:t>
            </a:r>
            <a:r>
              <a:rPr lang="en-US" sz="2000" dirty="0">
                <a:latin typeface="Lucida Console" panose="020B0609040504020204" pitchFamily="49" charset="0"/>
              </a:rPr>
              <a:t>8</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14</a:t>
            </a:r>
            <a:r>
              <a:rPr lang="en-US" sz="2000" dirty="0"/>
              <a:t>, which is </a:t>
            </a:r>
            <a:r>
              <a:rPr lang="en-US" sz="2000" dirty="0">
                <a:latin typeface="Lucida Console" panose="020B0609040504020204" pitchFamily="49" charset="0"/>
              </a:rPr>
              <a:t>0xE</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bxor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6</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shl</a:t>
            </a:r>
            <a:r>
              <a:rPr lang="en-US" sz="2000" dirty="0">
                <a:latin typeface="Lucida Console" panose="020B0609040504020204" pitchFamily="49" charset="0"/>
              </a:rPr>
              <a:t> 1  # </a:t>
            </a:r>
            <a:r>
              <a:rPr lang="en-US" sz="2000" dirty="0"/>
              <a:t>returns </a:t>
            </a:r>
            <a:r>
              <a:rPr lang="en-US" sz="2000" dirty="0">
                <a:latin typeface="Lucida Console" panose="020B0609040504020204" pitchFamily="49" charset="0"/>
              </a:rPr>
              <a:t>24</a:t>
            </a:r>
            <a:r>
              <a:rPr lang="en-US" sz="2000" dirty="0"/>
              <a:t>, which is </a:t>
            </a:r>
            <a:r>
              <a:rPr lang="en-US" sz="2000" dirty="0">
                <a:latin typeface="Lucida Console" panose="020B0609040504020204" pitchFamily="49" charset="0"/>
              </a:rPr>
              <a:t>0x18</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shr</a:t>
            </a:r>
            <a:r>
              <a:rPr lang="en-US" sz="2000" dirty="0">
                <a:latin typeface="Lucida Console" panose="020B0609040504020204" pitchFamily="49" charset="0"/>
              </a:rPr>
              <a:t> 2  # </a:t>
            </a:r>
            <a:r>
              <a:rPr lang="en-US" sz="2000" dirty="0"/>
              <a:t>returns </a:t>
            </a:r>
            <a:r>
              <a:rPr lang="en-US" sz="2000" dirty="0">
                <a:latin typeface="Lucida Console" panose="020B0609040504020204" pitchFamily="49" charset="0"/>
              </a:rPr>
              <a:t>3</a:t>
            </a:r>
            <a:endParaRPr lang="en-US" sz="2000" dirty="0"/>
          </a:p>
          <a:p>
            <a:endParaRPr lang="en-US" sz="2000" dirty="0">
              <a:latin typeface="Lucida Console" panose="020B0609040504020204" pitchFamily="49" charset="0"/>
            </a:endParaRPr>
          </a:p>
          <a:p>
            <a:r>
              <a:rPr lang="en-US" sz="2000" dirty="0"/>
              <a:t>If you’re curious, you can use the help system 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about_Arithmetic_Operators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95459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“Ordinal”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5" y="1054728"/>
            <a:ext cx="483523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Equal: </a:t>
            </a:r>
            <a:r>
              <a:rPr lang="en-US" sz="2000" dirty="0">
                <a:latin typeface="Lucida Console" panose="020B0609040504020204" pitchFamily="49" charset="0"/>
              </a:rPr>
              <a:t>$a -eq $b</a:t>
            </a:r>
          </a:p>
          <a:p>
            <a:pPr marL="342900" indent="-342900">
              <a:buFont typeface="Arial" panose="020B0604020202020204" pitchFamily="34" charset="0"/>
              <a:buChar char="•"/>
            </a:pPr>
            <a:r>
              <a:rPr lang="en-US" sz="2000" dirty="0"/>
              <a:t>Less than: </a:t>
            </a:r>
            <a:r>
              <a:rPr lang="en-US" sz="2000" dirty="0">
                <a:latin typeface="Lucida Console" panose="020B0609040504020204" pitchFamily="49" charset="0"/>
              </a:rPr>
              <a:t>$a –</a:t>
            </a:r>
            <a:r>
              <a:rPr lang="en-US" sz="2000" dirty="0" err="1">
                <a:latin typeface="Lucida Console" panose="020B0609040504020204" pitchFamily="49" charset="0"/>
              </a:rPr>
              <a:t>lt</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Greater than: </a:t>
            </a:r>
            <a:r>
              <a:rPr lang="en-US" sz="2000" dirty="0">
                <a:latin typeface="Lucida Console" panose="020B0609040504020204" pitchFamily="49" charset="0"/>
              </a:rPr>
              <a:t>$a -</a:t>
            </a:r>
            <a:r>
              <a:rPr lang="en-US" sz="2000" dirty="0" err="1">
                <a:latin typeface="Lucida Console" panose="020B0609040504020204" pitchFamily="49" charset="0"/>
              </a:rPr>
              <a:t>gt</a:t>
            </a:r>
            <a:r>
              <a:rPr lang="en-US" sz="2000" dirty="0">
                <a:latin typeface="Lucida Console" panose="020B0609040504020204" pitchFamily="49" charset="0"/>
              </a:rPr>
              <a:t> $b</a:t>
            </a:r>
          </a:p>
        </p:txBody>
      </p:sp>
      <p:sp>
        <p:nvSpPr>
          <p:cNvPr id="4" name="TextBox 3">
            <a:extLst>
              <a:ext uri="{FF2B5EF4-FFF2-40B4-BE49-F238E27FC236}">
                <a16:creationId xmlns:a16="http://schemas.microsoft.com/office/drawing/2014/main" id="{6B5EF911-ED83-01C5-8F00-FD1AD80E90D2}"/>
              </a:ext>
            </a:extLst>
          </p:cNvPr>
          <p:cNvSpPr txBox="1"/>
          <p:nvPr/>
        </p:nvSpPr>
        <p:spPr>
          <a:xfrm>
            <a:off x="6096000" y="1054727"/>
            <a:ext cx="481729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Not equal: </a:t>
            </a:r>
            <a:r>
              <a:rPr lang="en-US" sz="2000" dirty="0">
                <a:latin typeface="Lucida Console" panose="020B0609040504020204" pitchFamily="49" charset="0"/>
              </a:rPr>
              <a:t>$a -ne $b</a:t>
            </a:r>
          </a:p>
          <a:p>
            <a:pPr marL="342900" indent="-342900">
              <a:buFont typeface="Arial" panose="020B0604020202020204" pitchFamily="34" charset="0"/>
              <a:buChar char="•"/>
            </a:pPr>
            <a:r>
              <a:rPr lang="en-US" sz="2000" dirty="0"/>
              <a:t>Less than or equal: </a:t>
            </a:r>
            <a:r>
              <a:rPr lang="en-US" sz="2000" dirty="0">
                <a:latin typeface="Lucida Console" panose="020B0609040504020204" pitchFamily="49" charset="0"/>
              </a:rPr>
              <a:t>$a -le $b</a:t>
            </a:r>
          </a:p>
          <a:p>
            <a:pPr marL="342900" indent="-342900">
              <a:buFont typeface="Arial" panose="020B0604020202020204" pitchFamily="34" charset="0"/>
              <a:buChar char="•"/>
            </a:pPr>
            <a:r>
              <a:rPr lang="en-US" sz="2000" dirty="0"/>
              <a:t>Greater than </a:t>
            </a:r>
            <a:r>
              <a:rPr lang="en-US" sz="2000"/>
              <a:t>or equal</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ge</a:t>
            </a:r>
            <a:r>
              <a:rPr lang="en-US" sz="2000" dirty="0">
                <a:latin typeface="Lucida Console" panose="020B0609040504020204" pitchFamily="49" charset="0"/>
              </a:rPr>
              <a:t> $b</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5" y="2340096"/>
            <a:ext cx="965252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With numeric operands: customary ordering.</a:t>
            </a:r>
          </a:p>
          <a:p>
            <a:pPr marL="342900" indent="-342900">
              <a:buFont typeface="Arial" panose="020B0604020202020204" pitchFamily="34" charset="0"/>
              <a:buChar char="•"/>
            </a:pPr>
            <a:r>
              <a:rPr lang="en-US" sz="2000" dirty="0"/>
              <a:t>With string operands: compares in “dictionary order,” using Unicode values, culture, etc.</a:t>
            </a:r>
          </a:p>
          <a:p>
            <a:pPr marL="800100" lvl="1" indent="-342900">
              <a:buFont typeface="Arial" panose="020B0604020202020204" pitchFamily="34" charset="0"/>
              <a:buChar char="•"/>
            </a:pPr>
            <a:r>
              <a:rPr lang="en-US" sz="2000" dirty="0"/>
              <a:t>Case-insensitive comparisons (default): </a:t>
            </a:r>
            <a:r>
              <a:rPr lang="en-US" sz="2000" dirty="0">
                <a:latin typeface="Lucida Console" panose="020B0609040504020204" pitchFamily="49" charset="0"/>
              </a:rPr>
              <a:t>-</a:t>
            </a:r>
            <a:r>
              <a:rPr lang="en-US" sz="2000" dirty="0" err="1">
                <a:latin typeface="Lucida Console" panose="020B0609040504020204" pitchFamily="49" charset="0"/>
              </a:rPr>
              <a:t>ieq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ige</a:t>
            </a:r>
            <a:endParaRPr lang="en-US" sz="2000" dirty="0"/>
          </a:p>
          <a:p>
            <a:pPr marL="800100" lvl="1"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cge</a:t>
            </a:r>
            <a:endParaRPr lang="en-US" sz="2000" dirty="0"/>
          </a:p>
          <a:p>
            <a:pPr marL="342900" indent="-342900">
              <a:buFont typeface="Arial" panose="020B0604020202020204" pitchFamily="34" charset="0"/>
              <a:buChar char="•"/>
            </a:pPr>
            <a:r>
              <a:rPr lang="en-US" sz="2000" dirty="0"/>
              <a:t>Expect a comparison operator to return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pPr lvl="1"/>
            <a:r>
              <a:rPr lang="en-US" sz="2000" dirty="0">
                <a:latin typeface="Lucida Console" panose="020B0609040504020204" pitchFamily="49" charset="0"/>
              </a:rPr>
              <a:t>1,2,3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a:t>
            </a:r>
            <a:r>
              <a:rPr lang="en-US" sz="2000" dirty="0">
                <a:latin typeface="Lucida Console" panose="020B0609040504020204" pitchFamily="49" charset="0"/>
              </a:rPr>
              <a:t>1,2</a:t>
            </a:r>
          </a:p>
          <a:p>
            <a:pPr lvl="1"/>
            <a:r>
              <a:rPr lang="en-US" sz="2000" dirty="0">
                <a:latin typeface="Lucida Console" panose="020B0609040504020204" pitchFamily="49" charset="0"/>
              </a:rPr>
              <a:t>4,5,6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empty array</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5902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“Pattern”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631216"/>
          </a:xfrm>
          <a:prstGeom prst="rect">
            <a:avLst/>
          </a:prstGeom>
          <a:noFill/>
        </p:spPr>
        <p:txBody>
          <a:bodyPr wrap="square" rtlCol="0">
            <a:spAutoFit/>
          </a:bodyPr>
          <a:lstStyle/>
          <a:p>
            <a:r>
              <a:rPr lang="en-US" sz="2000" dirty="0"/>
              <a:t>String matching operators:</a:t>
            </a:r>
          </a:p>
          <a:p>
            <a:pPr marL="342900" indent="-342900">
              <a:buFont typeface="Arial" panose="020B0604020202020204" pitchFamily="34" charset="0"/>
              <a:buChar char="•"/>
            </a:pPr>
            <a:r>
              <a:rPr lang="en-US" sz="2000" dirty="0"/>
              <a:t>Like (wildcard pattern): </a:t>
            </a:r>
            <a:r>
              <a:rPr lang="en-US" sz="2000" dirty="0">
                <a:latin typeface="Lucida Console" panose="020B0609040504020204" pitchFamily="49" charset="0"/>
              </a:rPr>
              <a:t>$a -like $b</a:t>
            </a:r>
          </a:p>
          <a:p>
            <a:pPr marL="342900" indent="-342900">
              <a:buFont typeface="Arial" panose="020B0604020202020204" pitchFamily="34" charset="0"/>
              <a:buChar char="•"/>
            </a:pPr>
            <a:r>
              <a:rPr lang="en-US" sz="2000" dirty="0"/>
              <a:t>Not Like (wildcard pattern): </a:t>
            </a:r>
            <a:r>
              <a:rPr lang="en-US" sz="2000" dirty="0">
                <a:latin typeface="Lucida Console" panose="020B0609040504020204" pitchFamily="49" charset="0"/>
              </a:rPr>
              <a:t>$a –</a:t>
            </a:r>
            <a:r>
              <a:rPr lang="en-US" sz="2000" dirty="0" err="1">
                <a:latin typeface="Lucida Console" panose="020B0609040504020204" pitchFamily="49" charset="0"/>
              </a:rPr>
              <a:t>notlike</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Match (regular expression): </a:t>
            </a:r>
            <a:r>
              <a:rPr lang="en-US" sz="2000" dirty="0">
                <a:latin typeface="Lucida Console" panose="020B0609040504020204" pitchFamily="49" charset="0"/>
              </a:rPr>
              <a:t>$a –match $b</a:t>
            </a:r>
          </a:p>
          <a:p>
            <a:pPr marL="342900" indent="-342900">
              <a:buFont typeface="Arial" panose="020B0604020202020204" pitchFamily="34" charset="0"/>
              <a:buChar char="•"/>
            </a:pPr>
            <a:r>
              <a:rPr lang="en-US" sz="2000" dirty="0"/>
              <a:t>Not Match (regular expression): </a:t>
            </a:r>
            <a:r>
              <a:rPr lang="en-US" sz="2000" dirty="0">
                <a:latin typeface="Lucida Console" panose="020B0609040504020204" pitchFamily="49" charset="0"/>
              </a:rPr>
              <a:t>$a –</a:t>
            </a:r>
            <a:r>
              <a:rPr lang="en-US" sz="2000" dirty="0" err="1">
                <a:latin typeface="Lucida Console" panose="020B0609040504020204" pitchFamily="49" charset="0"/>
              </a:rPr>
              <a:t>notmatch</a:t>
            </a:r>
            <a:r>
              <a:rPr lang="en-US" sz="2000" dirty="0">
                <a:latin typeface="Lucida Console" panose="020B0609040504020204" pitchFamily="49" charset="0"/>
              </a:rPr>
              <a:t> $b</a:t>
            </a:r>
            <a:endParaRPr lang="en-US" sz="2000" dirty="0"/>
          </a:p>
        </p:txBody>
      </p:sp>
      <p:sp>
        <p:nvSpPr>
          <p:cNvPr id="5" name="TextBox 4">
            <a:extLst>
              <a:ext uri="{FF2B5EF4-FFF2-40B4-BE49-F238E27FC236}">
                <a16:creationId xmlns:a16="http://schemas.microsoft.com/office/drawing/2014/main" id="{746F0B3D-627C-BF49-CF83-A524927EBEDE}"/>
              </a:ext>
            </a:extLst>
          </p:cNvPr>
          <p:cNvSpPr txBox="1"/>
          <p:nvPr/>
        </p:nvSpPr>
        <p:spPr>
          <a:xfrm>
            <a:off x="1260765" y="2340096"/>
            <a:ext cx="9652526" cy="3477875"/>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Case-insensitive (default): </a:t>
            </a:r>
            <a:r>
              <a:rPr lang="en-US" sz="2000" dirty="0">
                <a:latin typeface="Lucida Console" panose="020B0609040504020204" pitchFamily="49" charset="0"/>
              </a:rPr>
              <a:t>-</a:t>
            </a:r>
            <a:r>
              <a:rPr lang="en-US" sz="2000" dirty="0" err="1">
                <a:latin typeface="Lucida Console" panose="020B0609040504020204" pitchFamily="49" charset="0"/>
              </a:rPr>
              <a:t>ilike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inotmatch</a:t>
            </a:r>
            <a:endParaRPr lang="en-US" sz="2000" dirty="0"/>
          </a:p>
          <a:p>
            <a:pPr marL="342900"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cnotmatch</a:t>
            </a:r>
            <a:endParaRPr lang="en-US" sz="2000" dirty="0"/>
          </a:p>
          <a:p>
            <a:pPr marL="342900" indent="-342900">
              <a:buFont typeface="Arial" panose="020B0604020202020204" pitchFamily="34" charset="0"/>
              <a:buChar char="•"/>
            </a:pPr>
            <a:r>
              <a:rPr lang="en-US" sz="2000" dirty="0"/>
              <a:t>Returns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endParaRPr lang="en-US" sz="2000" dirty="0">
              <a:latin typeface="Lucida Console" panose="020B0609040504020204" pitchFamily="49" charset="0"/>
            </a:endParaRPr>
          </a:p>
          <a:p>
            <a:r>
              <a:rPr lang="en-US" sz="2000" dirty="0"/>
              <a:t>There are more comparison operators. If you’re curious:</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about_Comparison_Operators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114675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1179</TotalTime>
  <Words>2492</Words>
  <Application>Microsoft Office PowerPoint</Application>
  <PresentationFormat>Widescreen</PresentationFormat>
  <Paragraphs>303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2024-05-16T23:46:42Z</dcterms:modified>
</cp:coreProperties>
</file>