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1" r:id="rId2"/>
  </p:sldMasterIdLst>
  <p:sldIdLst>
    <p:sldId id="256" r:id="rId3"/>
    <p:sldId id="266" r:id="rId4"/>
    <p:sldId id="267" r:id="rId5"/>
    <p:sldId id="268" r:id="rId6"/>
    <p:sldId id="269" r:id="rId7"/>
    <p:sldId id="271" r:id="rId8"/>
    <p:sldId id="272" r:id="rId9"/>
    <p:sldId id="273" r:id="rId10"/>
    <p:sldId id="274" r:id="rId11"/>
    <p:sldId id="275" r:id="rId12"/>
    <p:sldId id="276" r:id="rId13"/>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50BDE464-6684-48FF-AD2A-493B60EFD46B}"/>
    <pc:docChg chg="modSld">
      <pc:chgData name="Gibbons, Carl" userId="d2b037bc-8fb4-4222-845c-61440543a456" providerId="ADAL" clId="{50BDE464-6684-48FF-AD2A-493B60EFD46B}" dt="2023-12-21T18:37:59.974" v="91" actId="20577"/>
      <pc:docMkLst>
        <pc:docMk/>
      </pc:docMkLst>
      <pc:sldChg chg="modSp mod">
        <pc:chgData name="Gibbons, Carl" userId="d2b037bc-8fb4-4222-845c-61440543a456" providerId="ADAL" clId="{50BDE464-6684-48FF-AD2A-493B60EFD46B}" dt="2023-12-21T14:42:44.298" v="42" actId="20577"/>
        <pc:sldMkLst>
          <pc:docMk/>
          <pc:sldMk cId="1865769485" sldId="273"/>
        </pc:sldMkLst>
        <pc:spChg chg="mod">
          <ac:chgData name="Gibbons, Carl" userId="d2b037bc-8fb4-4222-845c-61440543a456" providerId="ADAL" clId="{50BDE464-6684-48FF-AD2A-493B60EFD46B}" dt="2023-12-21T14:42:44.298" v="42" actId="20577"/>
          <ac:spMkLst>
            <pc:docMk/>
            <pc:sldMk cId="1865769485" sldId="273"/>
            <ac:spMk id="4" creationId="{B64A8207-997F-319E-7F6D-676D3ECA779B}"/>
          </ac:spMkLst>
        </pc:spChg>
      </pc:sldChg>
      <pc:sldChg chg="modSp mod">
        <pc:chgData name="Gibbons, Carl" userId="d2b037bc-8fb4-4222-845c-61440543a456" providerId="ADAL" clId="{50BDE464-6684-48FF-AD2A-493B60EFD46B}" dt="2023-12-21T18:37:32.044" v="82" actId="20577"/>
        <pc:sldMkLst>
          <pc:docMk/>
          <pc:sldMk cId="3809967197" sldId="275"/>
        </pc:sldMkLst>
        <pc:spChg chg="mod">
          <ac:chgData name="Gibbons, Carl" userId="d2b037bc-8fb4-4222-845c-61440543a456" providerId="ADAL" clId="{50BDE464-6684-48FF-AD2A-493B60EFD46B}" dt="2023-12-21T18:37:32.044" v="82" actId="20577"/>
          <ac:spMkLst>
            <pc:docMk/>
            <pc:sldMk cId="3809967197" sldId="275"/>
            <ac:spMk id="3" creationId="{ADD8957C-88E6-A920-4979-2BDA9406B518}"/>
          </ac:spMkLst>
        </pc:spChg>
      </pc:sldChg>
      <pc:sldChg chg="modSp mod">
        <pc:chgData name="Gibbons, Carl" userId="d2b037bc-8fb4-4222-845c-61440543a456" providerId="ADAL" clId="{50BDE464-6684-48FF-AD2A-493B60EFD46B}" dt="2023-12-21T18:37:59.974" v="91" actId="20577"/>
        <pc:sldMkLst>
          <pc:docMk/>
          <pc:sldMk cId="1742169507" sldId="276"/>
        </pc:sldMkLst>
        <pc:spChg chg="mod">
          <ac:chgData name="Gibbons, Carl" userId="d2b037bc-8fb4-4222-845c-61440543a456" providerId="ADAL" clId="{50BDE464-6684-48FF-AD2A-493B60EFD46B}" dt="2023-12-21T18:37:59.974" v="91" actId="20577"/>
          <ac:spMkLst>
            <pc:docMk/>
            <pc:sldMk cId="1742169507" sldId="276"/>
            <ac:spMk id="3" creationId="{ADD8957C-88E6-A920-4979-2BDA9406B518}"/>
          </ac:spMkLst>
        </pc:spChg>
      </pc:sldChg>
    </pc:docChg>
  </pc:docChgLst>
  <pc:docChgLst>
    <pc:chgData name="Gibbons, Carl" userId="d2b037bc-8fb4-4222-845c-61440543a456" providerId="ADAL" clId="{ACF90228-EFF2-4732-BE47-2165A82AAC55}"/>
    <pc:docChg chg="modSld">
      <pc:chgData name="Gibbons, Carl" userId="d2b037bc-8fb4-4222-845c-61440543a456" providerId="ADAL" clId="{ACF90228-EFF2-4732-BE47-2165A82AAC55}" dt="2024-01-09T21:29:00.955" v="0"/>
      <pc:docMkLst>
        <pc:docMk/>
      </pc:docMkLst>
      <pc:sldChg chg="modSp mod">
        <pc:chgData name="Gibbons, Carl" userId="d2b037bc-8fb4-4222-845c-61440543a456" providerId="ADAL" clId="{ACF90228-EFF2-4732-BE47-2165A82AAC55}" dt="2024-01-09T21:29:00.955" v="0"/>
        <pc:sldMkLst>
          <pc:docMk/>
          <pc:sldMk cId="1055206713" sldId="269"/>
        </pc:sldMkLst>
        <pc:spChg chg="mod">
          <ac:chgData name="Gibbons, Carl" userId="d2b037bc-8fb4-4222-845c-61440543a456" providerId="ADAL" clId="{ACF90228-EFF2-4732-BE47-2165A82AAC55}" dt="2024-01-09T21:29:00.955" v="0"/>
          <ac:spMkLst>
            <pc:docMk/>
            <pc:sldMk cId="1055206713" sldId="269"/>
            <ac:spMk id="4" creationId="{B64A8207-997F-319E-7F6D-676D3ECA779B}"/>
          </ac:spMkLst>
        </pc:spChg>
      </pc:sldChg>
    </pc:docChg>
  </pc:docChgLst>
  <pc:docChgLst>
    <pc:chgData name="Gibbons, Carl" userId="d2b037bc-8fb4-4222-845c-61440543a456" providerId="ADAL" clId="{DD1CE632-2E50-4DF6-A094-0B92632EBA8E}"/>
    <pc:docChg chg="modSld">
      <pc:chgData name="Gibbons, Carl" userId="d2b037bc-8fb4-4222-845c-61440543a456" providerId="ADAL" clId="{DD1CE632-2E50-4DF6-A094-0B92632EBA8E}" dt="2023-12-06T17:42:28.848" v="23" actId="20577"/>
      <pc:docMkLst>
        <pc:docMk/>
      </pc:docMkLst>
      <pc:sldChg chg="modSp mod">
        <pc:chgData name="Gibbons, Carl" userId="d2b037bc-8fb4-4222-845c-61440543a456" providerId="ADAL" clId="{DD1CE632-2E50-4DF6-A094-0B92632EBA8E}" dt="2023-11-21T08:38:02.899" v="11" actId="20577"/>
        <pc:sldMkLst>
          <pc:docMk/>
          <pc:sldMk cId="3594981681" sldId="272"/>
        </pc:sldMkLst>
        <pc:spChg chg="mod">
          <ac:chgData name="Gibbons, Carl" userId="d2b037bc-8fb4-4222-845c-61440543a456" providerId="ADAL" clId="{DD1CE632-2E50-4DF6-A094-0B92632EBA8E}" dt="2023-11-21T08:38:02.899" v="11" actId="20577"/>
          <ac:spMkLst>
            <pc:docMk/>
            <pc:sldMk cId="3594981681" sldId="272"/>
            <ac:spMk id="4" creationId="{B64A8207-997F-319E-7F6D-676D3ECA779B}"/>
          </ac:spMkLst>
        </pc:spChg>
      </pc:sldChg>
      <pc:sldChg chg="modSp mod">
        <pc:chgData name="Gibbons, Carl" userId="d2b037bc-8fb4-4222-845c-61440543a456" providerId="ADAL" clId="{DD1CE632-2E50-4DF6-A094-0B92632EBA8E}" dt="2023-12-06T17:42:28.848" v="23" actId="20577"/>
        <pc:sldMkLst>
          <pc:docMk/>
          <pc:sldMk cId="1865769485" sldId="273"/>
        </pc:sldMkLst>
        <pc:spChg chg="mod">
          <ac:chgData name="Gibbons, Carl" userId="d2b037bc-8fb4-4222-845c-61440543a456" providerId="ADAL" clId="{DD1CE632-2E50-4DF6-A094-0B92632EBA8E}" dt="2023-12-06T17:42:28.848" v="23" actId="20577"/>
          <ac:spMkLst>
            <pc:docMk/>
            <pc:sldMk cId="1865769485" sldId="273"/>
            <ac:spMk id="4" creationId="{B64A8207-997F-319E-7F6D-676D3ECA779B}"/>
          </ac:spMkLst>
        </pc:spChg>
      </pc:sldChg>
      <pc:sldChg chg="modSp mod">
        <pc:chgData name="Gibbons, Carl" userId="d2b037bc-8fb4-4222-845c-61440543a456" providerId="ADAL" clId="{DD1CE632-2E50-4DF6-A094-0B92632EBA8E}" dt="2023-12-06T17:39:43.190" v="12" actId="20577"/>
        <pc:sldMkLst>
          <pc:docMk/>
          <pc:sldMk cId="3809967197" sldId="275"/>
        </pc:sldMkLst>
        <pc:spChg chg="mod">
          <ac:chgData name="Gibbons, Carl" userId="d2b037bc-8fb4-4222-845c-61440543a456" providerId="ADAL" clId="{DD1CE632-2E50-4DF6-A094-0B92632EBA8E}" dt="2023-12-06T17:39:43.190" v="12" actId="20577"/>
          <ac:spMkLst>
            <pc:docMk/>
            <pc:sldMk cId="3809967197" sldId="275"/>
            <ac:spMk id="3" creationId="{ADD8957C-88E6-A920-4979-2BDA9406B518}"/>
          </ac:spMkLst>
        </pc:spChg>
      </pc:sldChg>
      <pc:sldChg chg="modSp mod">
        <pc:chgData name="Gibbons, Carl" userId="d2b037bc-8fb4-4222-845c-61440543a456" providerId="ADAL" clId="{DD1CE632-2E50-4DF6-A094-0B92632EBA8E}" dt="2023-12-06T17:40:27.333" v="15" actId="20577"/>
        <pc:sldMkLst>
          <pc:docMk/>
          <pc:sldMk cId="1742169507" sldId="276"/>
        </pc:sldMkLst>
        <pc:spChg chg="mod">
          <ac:chgData name="Gibbons, Carl" userId="d2b037bc-8fb4-4222-845c-61440543a456" providerId="ADAL" clId="{DD1CE632-2E50-4DF6-A094-0B92632EBA8E}" dt="2023-12-06T17:40:27.333" v="15" actId="20577"/>
          <ac:spMkLst>
            <pc:docMk/>
            <pc:sldMk cId="1742169507" sldId="276"/>
            <ac:spMk id="3" creationId="{ADD8957C-88E6-A920-4979-2BDA9406B5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243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0D69348B-4620-44E9-BF3F-EACBA9EEF323}" type="datetimeFigureOut">
              <a:rPr lang="en-US" smtClean="0"/>
              <a:t>1/9/2024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11924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0D69348B-4620-44E9-BF3F-EACBA9EEF323}" type="datetimeFigureOut">
              <a:rPr lang="en-US" smtClean="0"/>
              <a:t>1/9/2024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05492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0D69348B-4620-44E9-BF3F-EACBA9EEF323}" type="datetimeFigureOut">
              <a:rPr lang="en-US" smtClean="0"/>
              <a:t>1/9/2024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938381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0D69348B-4620-44E9-BF3F-EACBA9EEF323}" type="datetimeFigureOut">
              <a:rPr lang="en-US" smtClean="0"/>
              <a:t>1/9/2024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840775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0D69348B-4620-44E9-BF3F-EACBA9EEF323}" type="datetimeFigureOut">
              <a:rPr lang="en-US" smtClean="0"/>
              <a:t>1/9/2024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489734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0D69348B-4620-44E9-BF3F-EACBA9EEF323}" type="datetimeFigureOut">
              <a:rPr lang="en-US" smtClean="0"/>
              <a:t>1/9/2024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1801490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0D69348B-4620-44E9-BF3F-EACBA9EEF323}" type="datetimeFigureOut">
              <a:rPr lang="en-US" smtClean="0"/>
              <a:t>1/9/2024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46953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0D69348B-4620-44E9-BF3F-EACBA9EEF323}" type="datetimeFigureOut">
              <a:rPr lang="en-US" smtClean="0"/>
              <a:t>1/9/2024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492140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2641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16" name="Straight Connector 15"/>
          <p:cNvCxnSpPr/>
          <p:nvPr/>
        </p:nvCxnSpPr>
        <p:spPr bwMode="auto">
          <a:xfrm>
            <a:off x="634999" y="983343"/>
            <a:ext cx="10947401"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lvl1pPr>
          </a:lstStyle>
          <a:p>
            <a:pPr>
              <a:defRPr/>
            </a:pPr>
            <a:r>
              <a:rPr lang="en-US" sz="2200" dirty="0"/>
              <a:t>Slide Title</a:t>
            </a:r>
          </a:p>
        </p:txBody>
      </p:sp>
    </p:spTree>
    <p:extLst>
      <p:ext uri="{BB962C8B-B14F-4D97-AF65-F5344CB8AC3E}">
        <p14:creationId xmlns:p14="http://schemas.microsoft.com/office/powerpoint/2010/main" val="37034453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65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561D-B949-3649-8DE3-37913D11D1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1778574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63EF-3D40-7FF9-6390-00F17F7D8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392760-2C5B-A5E9-50CF-8E0F18C96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22313-72D3-BC48-B6C7-BD28A4B25912}"/>
              </a:ext>
            </a:extLst>
          </p:cNvPr>
          <p:cNvSpPr>
            <a:spLocks noGrp="1"/>
          </p:cNvSpPr>
          <p:nvPr>
            <p:ph type="dt" sz="half" idx="10"/>
          </p:nvPr>
        </p:nvSpPr>
        <p:spPr/>
        <p:txBody>
          <a:bodyPr/>
          <a:lstStyle/>
          <a:p>
            <a:fld id="{0BE24BAF-58C0-4D38-ABA0-4170CC92DC13}" type="datetimeFigureOut">
              <a:rPr lang="en-US" smtClean="0"/>
              <a:t>1/9/2024</a:t>
            </a:fld>
            <a:endParaRPr lang="en-US"/>
          </a:p>
        </p:txBody>
      </p:sp>
      <p:sp>
        <p:nvSpPr>
          <p:cNvPr id="5" name="Footer Placeholder 4">
            <a:extLst>
              <a:ext uri="{FF2B5EF4-FFF2-40B4-BE49-F238E27FC236}">
                <a16:creationId xmlns:a16="http://schemas.microsoft.com/office/drawing/2014/main" id="{79A961C9-27D3-9627-AC42-42DA3AE02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2D45-370E-D661-58AD-D3D45A41FCD2}"/>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359457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920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0BE24BAF-58C0-4D38-ABA0-4170CC92DC13}" type="datetimeFigureOut">
              <a:rPr lang="en-US" smtClean="0"/>
              <a:t>1/9/2024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26794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0D69348B-4620-44E9-BF3F-EACBA9EEF323}" type="datetimeFigureOut">
              <a:rPr lang="en-US" smtClean="0"/>
              <a:t>1/9/2024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177373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0D69348B-4620-44E9-BF3F-EACBA9EEF323}" type="datetimeFigureOut">
              <a:rPr lang="en-US" smtClean="0"/>
              <a:t>1/9/2024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96826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8">
            <a:extLst>
              <a:ext uri="{28A0092B-C50C-407E-A947-70E740481C1C}">
                <a14:useLocalDpi xmlns:a14="http://schemas.microsoft.com/office/drawing/2010/main"/>
              </a:ext>
            </a:extLst>
          </a:blip>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0" y="6219260"/>
            <a:ext cx="638629" cy="638740"/>
          </a:xfrm>
          <a:prstGeom prst="rect">
            <a:avLst/>
          </a:prstGeom>
          <a:solidFill>
            <a:schemeClr val="tx1"/>
          </a:solidFill>
          <a:ln w="3175">
            <a:noFill/>
          </a:ln>
          <a:effectLst>
            <a:glow rad="635000">
              <a:srgbClr val="0071B1">
                <a:alpha val="10000"/>
              </a:srgb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6" name="Picture 5" descr="2.5 in monogram white.eps"/>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32619" y="6419125"/>
            <a:ext cx="375028" cy="216493"/>
          </a:xfrm>
          <a:prstGeom prst="rect">
            <a:avLst/>
          </a:prstGeom>
          <a:effectLst/>
        </p:spPr>
      </p:pic>
      <p:sp>
        <p:nvSpPr>
          <p:cNvPr id="7" name="TextBox 6"/>
          <p:cNvSpPr txBox="1"/>
          <p:nvPr/>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dirty="0">
                <a:solidFill>
                  <a:srgbClr val="FFFFFF"/>
                </a:solidFill>
              </a:rPr>
              <a:t>© Brigham Young University-Idaho</a:t>
            </a:r>
          </a:p>
        </p:txBody>
      </p:sp>
      <p:sp>
        <p:nvSpPr>
          <p:cNvPr id="2" name="TextBox 1"/>
          <p:cNvSpPr txBox="1"/>
          <p:nvPr/>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bg1"/>
                </a:solidFill>
              </a:rPr>
              <a:t>‹#›</a:t>
            </a:fld>
            <a:endParaRPr lang="en-US" sz="1200" dirty="0">
              <a:solidFill>
                <a:schemeClr val="bg1"/>
              </a:solidFill>
            </a:endParaRPr>
          </a:p>
        </p:txBody>
      </p:sp>
    </p:spTree>
    <p:extLst>
      <p:ext uri="{BB962C8B-B14F-4D97-AF65-F5344CB8AC3E}">
        <p14:creationId xmlns:p14="http://schemas.microsoft.com/office/powerpoint/2010/main" val="16063187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p:fade/>
  </p:transition>
  <p:txStyles>
    <p:titleStyle>
      <a:lvl1pPr algn="l" rtl="0" eaLnBrk="1" fontAlgn="base" hangingPunct="1">
        <a:spcBef>
          <a:spcPct val="0"/>
        </a:spcBef>
        <a:spcAft>
          <a:spcPct val="0"/>
        </a:spcAft>
        <a:defRPr sz="2400">
          <a:solidFill>
            <a:schemeClr val="bg1"/>
          </a:solidFill>
          <a:latin typeface="+mj-lt"/>
          <a:ea typeface="ＭＳ Ｐゴシック" charset="0"/>
          <a:cs typeface="MS PGothic" charset="0"/>
        </a:defRPr>
      </a:lvl1pPr>
      <a:lvl2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2pPr>
      <a:lvl3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3pPr>
      <a:lvl4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4pPr>
      <a:lvl5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9348B-4620-44E9-BF3F-EACBA9EEF323}" type="datetimeFigureOut">
              <a:rPr lang="en-US" smtClean="0"/>
              <a:t>1/9/2024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C47A0-D0C4-4E8A-BEE9-37B09C3712B2}" type="slidenum">
              <a:rPr lang="en-US" smtClean="0"/>
              <a:t>‹#›</a:t>
            </a:fld>
            <a:endParaRPr lang="en-US"/>
          </a:p>
        </p:txBody>
      </p:sp>
    </p:spTree>
    <p:extLst>
      <p:ext uri="{BB962C8B-B14F-4D97-AF65-F5344CB8AC3E}">
        <p14:creationId xmlns:p14="http://schemas.microsoft.com/office/powerpoint/2010/main" val="313626737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7FD7-E3CD-7A2C-5AF7-2EE59026C9D4}"/>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8586CD17-5B17-5D66-987C-05DC748B3FF9}"/>
              </a:ext>
            </a:extLst>
          </p:cNvPr>
          <p:cNvSpPr>
            <a:spLocks noGrp="1"/>
          </p:cNvSpPr>
          <p:nvPr>
            <p:ph type="subTitle" idx="1"/>
          </p:nvPr>
        </p:nvSpPr>
        <p:spPr/>
        <p:txBody>
          <a:bodyPr/>
          <a:lstStyle/>
          <a:p>
            <a:r>
              <a:rPr lang="en-US" dirty="0"/>
              <a:t>1.5: Object Oriented Principles</a:t>
            </a:r>
          </a:p>
        </p:txBody>
      </p:sp>
    </p:spTree>
    <p:extLst>
      <p:ext uri="{BB962C8B-B14F-4D97-AF65-F5344CB8AC3E}">
        <p14:creationId xmlns:p14="http://schemas.microsoft.com/office/powerpoint/2010/main" val="364407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p:txBody>
          <a:bodyPr>
            <a:normAutofit fontScale="92500" lnSpcReduction="10000"/>
          </a:bodyPr>
          <a:lstStyle/>
          <a:p>
            <a:pPr algn="r"/>
            <a:r>
              <a:rPr lang="en-US" i="1" dirty="0"/>
              <a:t>PT: synonyms for encapsulation terms</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064888"/>
            <a:ext cx="9655207" cy="4708981"/>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endParaRPr lang="en-US" sz="2000" dirty="0"/>
          </a:p>
          <a:p>
            <a:pPr algn="r"/>
            <a:r>
              <a:rPr lang="en-US" sz="2000" i="1" dirty="0"/>
              <a:t>Different object-oriented languages may use different jargon.</a:t>
            </a:r>
          </a:p>
          <a:p>
            <a:pPr algn="r"/>
            <a:r>
              <a:rPr lang="en-US" sz="2000" i="1" dirty="0"/>
              <a:t>Here are a few alternate OO words you might encounter:</a:t>
            </a:r>
          </a:p>
          <a:p>
            <a:pPr lvl="3" algn="r"/>
            <a:endParaRPr lang="en-US" sz="2000" i="1" dirty="0"/>
          </a:p>
          <a:p>
            <a:pPr algn="r"/>
            <a:r>
              <a:rPr lang="en-US" sz="2000" i="1" dirty="0"/>
              <a:t>For a </a:t>
            </a:r>
            <a:r>
              <a:rPr lang="en-US" sz="2000" b="1" i="1" dirty="0"/>
              <a:t>property</a:t>
            </a:r>
            <a:r>
              <a:rPr lang="en-US" sz="2000" i="1" dirty="0"/>
              <a:t>: member variable, field, attribute, object variable.</a:t>
            </a:r>
          </a:p>
          <a:p>
            <a:pPr algn="r"/>
            <a:r>
              <a:rPr lang="en-US" sz="2000" i="1" dirty="0"/>
              <a:t>For a </a:t>
            </a:r>
            <a:r>
              <a:rPr lang="en-US" sz="2000" b="1" i="1" dirty="0"/>
              <a:t>method</a:t>
            </a:r>
            <a:r>
              <a:rPr lang="en-US" sz="2000" i="1" dirty="0"/>
              <a:t>: member function, behavior, procedure, operation.</a:t>
            </a:r>
          </a:p>
          <a:p>
            <a:pPr algn="r"/>
            <a:r>
              <a:rPr lang="en-US" sz="2000" i="1" dirty="0"/>
              <a:t>For a </a:t>
            </a:r>
            <a:r>
              <a:rPr lang="en-US" sz="2000" b="1" i="1" dirty="0"/>
              <a:t>member</a:t>
            </a:r>
            <a:r>
              <a:rPr lang="en-US" sz="2000" i="1" dirty="0"/>
              <a:t>: component, named element.</a:t>
            </a:r>
          </a:p>
          <a:p>
            <a:pPr algn="r"/>
            <a:r>
              <a:rPr lang="en-US" sz="2000" i="1" dirty="0"/>
              <a:t>For a </a:t>
            </a:r>
            <a:r>
              <a:rPr lang="en-US" sz="2000" b="1" i="1" dirty="0"/>
              <a:t>message</a:t>
            </a:r>
            <a:r>
              <a:rPr lang="en-US" sz="2000" i="1" dirty="0"/>
              <a:t> targeting a </a:t>
            </a:r>
            <a:r>
              <a:rPr lang="en-US" sz="2000" b="1" i="1" dirty="0"/>
              <a:t>property</a:t>
            </a:r>
            <a:r>
              <a:rPr lang="en-US" sz="2000" i="1" dirty="0"/>
              <a:t>: getter, setter, accessor.</a:t>
            </a:r>
          </a:p>
          <a:p>
            <a:pPr algn="r"/>
            <a:r>
              <a:rPr lang="en-US" sz="2000" i="1" dirty="0"/>
              <a:t>For a </a:t>
            </a:r>
            <a:r>
              <a:rPr lang="en-US" sz="2000" b="1" i="1" dirty="0"/>
              <a:t>message</a:t>
            </a:r>
            <a:r>
              <a:rPr lang="en-US" sz="2000" i="1" dirty="0"/>
              <a:t> targeting a </a:t>
            </a:r>
            <a:r>
              <a:rPr lang="en-US" sz="2000" b="1" i="1" dirty="0"/>
              <a:t>method</a:t>
            </a:r>
            <a:r>
              <a:rPr lang="en-US" sz="2000" i="1" dirty="0"/>
              <a:t>: function call, method call, invocation.</a:t>
            </a:r>
          </a:p>
          <a:p>
            <a:pPr algn="r"/>
            <a:endParaRPr lang="en-US" sz="2000" i="1" dirty="0"/>
          </a:p>
          <a:p>
            <a:pPr algn="r"/>
            <a:r>
              <a:rPr lang="en-US" sz="2000" i="1" dirty="0"/>
              <a:t>OO Language designers often define nuanced distinctions for some these terms. </a:t>
            </a:r>
          </a:p>
        </p:txBody>
      </p:sp>
    </p:spTree>
    <p:extLst>
      <p:ext uri="{BB962C8B-B14F-4D97-AF65-F5344CB8AC3E}">
        <p14:creationId xmlns:p14="http://schemas.microsoft.com/office/powerpoint/2010/main" val="380996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p:txBody>
          <a:bodyPr>
            <a:normAutofit fontScale="92500" lnSpcReduction="10000"/>
          </a:bodyPr>
          <a:lstStyle/>
          <a:p>
            <a:pPr algn="r"/>
            <a:r>
              <a:rPr lang="en-US" i="1" dirty="0"/>
              <a:t>PT: inheriting “interfaces”</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064888"/>
            <a:ext cx="9655207" cy="3477875"/>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endParaRPr lang="en-US" sz="2000" dirty="0"/>
          </a:p>
          <a:p>
            <a:pPr lvl="1" algn="r"/>
            <a:r>
              <a:rPr lang="en-US" sz="2000" i="1" dirty="0"/>
              <a:t>Currently, common OO inheritance best-practices involve </a:t>
            </a:r>
            <a:r>
              <a:rPr lang="en-US" sz="2000" b="1" i="1" dirty="0"/>
              <a:t>interfaces</a:t>
            </a:r>
            <a:r>
              <a:rPr lang="en-US" sz="2000" i="1" dirty="0"/>
              <a:t>, which are abstract parent classes that contain standardized method names. If other software already exists that sends standardized message names to objects, then by inheriting interface methods, a coder can make a new subclass compatible with the existing software’s messages. For our course’s purposes, this aspect of inheritance won’t be as important.</a:t>
            </a:r>
          </a:p>
        </p:txBody>
      </p:sp>
    </p:spTree>
    <p:extLst>
      <p:ext uri="{BB962C8B-B14F-4D97-AF65-F5344CB8AC3E}">
        <p14:creationId xmlns:p14="http://schemas.microsoft.com/office/powerpoint/2010/main" val="174216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principle: encapsulation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Organize related data and code together into a structured object </a:t>
            </a:r>
            <a:r>
              <a:rPr lang="en-US" sz="2000" b="1" i="1" dirty="0"/>
              <a:t>instance</a:t>
            </a:r>
            <a:r>
              <a:rPr lang="en-US" sz="2000" dirty="0"/>
              <a:t>.</a:t>
            </a:r>
          </a:p>
          <a:p>
            <a:pPr marL="800100" lvl="1" indent="-342900">
              <a:buFont typeface="Arial" panose="020B0604020202020204" pitchFamily="34" charset="0"/>
              <a:buChar char="•"/>
            </a:pPr>
            <a:r>
              <a:rPr lang="en-US" sz="2000" dirty="0"/>
              <a:t>For each data field inside an object, we will call it a </a:t>
            </a:r>
            <a:r>
              <a:rPr lang="en-US" sz="2000" b="1" i="1" dirty="0"/>
              <a:t>property</a:t>
            </a:r>
            <a:r>
              <a:rPr lang="en-US" sz="2000" dirty="0"/>
              <a:t>.</a:t>
            </a:r>
          </a:p>
          <a:p>
            <a:pPr marL="800100" lvl="1" indent="-342900">
              <a:buFont typeface="Arial" panose="020B0604020202020204" pitchFamily="34" charset="0"/>
              <a:buChar char="•"/>
            </a:pPr>
            <a:r>
              <a:rPr lang="en-US" sz="2000" dirty="0"/>
              <a:t>For each coded function of an object, we will call it a </a:t>
            </a:r>
            <a:r>
              <a:rPr lang="en-US" sz="2000" b="1" i="1" dirty="0"/>
              <a:t>method</a:t>
            </a:r>
            <a:r>
              <a:rPr lang="en-US" sz="2000" dirty="0"/>
              <a:t>.</a:t>
            </a:r>
          </a:p>
          <a:p>
            <a:pPr marL="800100" lvl="1" indent="-342900">
              <a:buFont typeface="Arial" panose="020B0604020202020204" pitchFamily="34" charset="0"/>
              <a:buChar char="•"/>
            </a:pPr>
            <a:r>
              <a:rPr lang="en-US" sz="2000" dirty="0"/>
              <a:t>We will also refer to a property or method as a </a:t>
            </a:r>
            <a:r>
              <a:rPr lang="en-US" sz="2000" b="1" i="1" dirty="0"/>
              <a:t>member</a:t>
            </a:r>
            <a:r>
              <a:rPr lang="en-US" sz="2000" dirty="0"/>
              <a:t> of the object.</a:t>
            </a:r>
          </a:p>
          <a:p>
            <a:pPr marL="800100" lvl="1" indent="-342900">
              <a:buFont typeface="Arial" panose="020B0604020202020204" pitchFamily="34" charset="0"/>
              <a:buChar char="•"/>
            </a:pPr>
            <a:r>
              <a:rPr lang="en-US" sz="2000" dirty="0"/>
              <a:t>To get at the data or execute the code contained inside of an object, other software will send the object a </a:t>
            </a:r>
            <a:r>
              <a:rPr lang="en-US" sz="2000" b="1" i="1" dirty="0"/>
              <a:t>message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in the I-Plan “grad planner,” each course is a structured object. This course has at least three properties: its name is “Advanced Scripting,” its code is “CYBER 360,” and its credit hours are “3.” It also appears to have at least two methods: you can schedule it into (or un-schedule it from) a particular semester.</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i="1" dirty="0"/>
              <a:t>(Aside: encapsulation also refers to an object’s “rules of engagement,” where some members are “public” so that other software may interact with them, and others are “private” internal details, kept hidden from other software. For our course’s purposes, this aspect of encapsulation won’t yet be important.)</a:t>
            </a:r>
          </a:p>
        </p:txBody>
      </p:sp>
    </p:spTree>
    <p:extLst>
      <p:ext uri="{BB962C8B-B14F-4D97-AF65-F5344CB8AC3E}">
        <p14:creationId xmlns:p14="http://schemas.microsoft.com/office/powerpoint/2010/main" val="261141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concept: abstraction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t>Organize related data </a:t>
            </a:r>
            <a:r>
              <a:rPr lang="en-US" sz="2000" b="1" i="1" dirty="0"/>
              <a:t>properties</a:t>
            </a:r>
            <a:r>
              <a:rPr lang="en-US" sz="2000" dirty="0"/>
              <a:t> and coded </a:t>
            </a:r>
            <a:r>
              <a:rPr lang="en-US" sz="2000" b="1" i="1" dirty="0"/>
              <a:t>methods</a:t>
            </a:r>
            <a:r>
              <a:rPr lang="en-US" sz="2000" dirty="0"/>
              <a:t> together into </a:t>
            </a:r>
            <a:r>
              <a:rPr lang="en-US" sz="2000" b="1" i="1" dirty="0"/>
              <a:t>classes</a:t>
            </a:r>
            <a:r>
              <a:rPr lang="en-US" sz="2000" dirty="0"/>
              <a:t>.</a:t>
            </a:r>
          </a:p>
          <a:p>
            <a:pPr marL="342900" indent="-342900">
              <a:buFont typeface="Arial" panose="020B0604020202020204" pitchFamily="34" charset="0"/>
              <a:buChar char="•"/>
            </a:pPr>
            <a:r>
              <a:rPr lang="en-US" sz="2000" dirty="0"/>
              <a:t>Two objects of the same class may contain different data, but as far as other software is concerned, each object interacts the same way.</a:t>
            </a:r>
          </a:p>
          <a:p>
            <a:pPr marL="342900" indent="-342900">
              <a:buFont typeface="Arial" panose="020B0604020202020204" pitchFamily="34" charset="0"/>
              <a:buChar char="•"/>
            </a:pPr>
            <a:r>
              <a:rPr lang="en-US" sz="2000" dirty="0"/>
              <a:t>When two objects are of the same class, we also say they share the same </a:t>
            </a:r>
            <a:r>
              <a:rPr lang="en-US" sz="2000" b="1" i="1" dirty="0"/>
              <a:t>type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in the grad planner, the abstract class is probably named “Course.” The following are distinct objects of type Course:</a:t>
            </a:r>
          </a:p>
          <a:p>
            <a:pPr marL="800100" lvl="1" indent="-342900">
              <a:buFont typeface="Courier New" panose="02070309020205020404" pitchFamily="49" charset="0"/>
              <a:buChar char="o"/>
            </a:pPr>
            <a:r>
              <a:rPr lang="en-US" sz="2000" dirty="0"/>
              <a:t>Advanced Scripting, CYBER 360, 3 credits</a:t>
            </a:r>
          </a:p>
          <a:p>
            <a:pPr marL="800100" lvl="1" indent="-342900">
              <a:buFont typeface="Courier New" panose="02070309020205020404" pitchFamily="49" charset="0"/>
              <a:buChar char="o"/>
            </a:pPr>
            <a:r>
              <a:rPr lang="en-US" sz="2000" dirty="0"/>
              <a:t>Teachings Of Book Of Mormon, REL 275, 2 credits</a:t>
            </a:r>
          </a:p>
          <a:p>
            <a:pPr marL="342900" indent="-342900">
              <a:buFont typeface="Arial" panose="020B0604020202020204" pitchFamily="34" charset="0"/>
              <a:buChar char="•"/>
            </a:pPr>
            <a:r>
              <a:rPr lang="en-US" sz="2000" dirty="0"/>
              <a:t>However, they each respond to the </a:t>
            </a:r>
            <a:r>
              <a:rPr lang="en-US" sz="2000" b="1" i="1" dirty="0"/>
              <a:t>messages</a:t>
            </a:r>
            <a:r>
              <a:rPr lang="en-US" sz="2000" dirty="0"/>
              <a:t> “schedule for a particular semester” or “un-schedule from a particular semester” in the same predictable manner.</a:t>
            </a:r>
          </a:p>
        </p:txBody>
      </p:sp>
    </p:spTree>
    <p:extLst>
      <p:ext uri="{BB962C8B-B14F-4D97-AF65-F5344CB8AC3E}">
        <p14:creationId xmlns:p14="http://schemas.microsoft.com/office/powerpoint/2010/main" val="418899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concept: inheritance</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When/where it makes sense, make a </a:t>
            </a:r>
            <a:r>
              <a:rPr lang="en-US" sz="2000" b="1" i="1" dirty="0"/>
              <a:t>generalized</a:t>
            </a:r>
            <a:r>
              <a:rPr lang="en-US" sz="2000" dirty="0"/>
              <a:t> version of a class, and then re-use that code and data to make </a:t>
            </a:r>
            <a:r>
              <a:rPr lang="en-US" sz="2000" b="1" i="1" dirty="0"/>
              <a:t>specialized</a:t>
            </a:r>
            <a:r>
              <a:rPr lang="en-US" sz="2000" dirty="0"/>
              <a:t> versions of the class by adding additional details.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an internship is considered a “capstone” course, which is more specialized than a regular course. An object of type </a:t>
            </a:r>
            <a:r>
              <a:rPr lang="en-US" sz="2000" dirty="0" err="1"/>
              <a:t>CapstoneCourse</a:t>
            </a:r>
            <a:r>
              <a:rPr lang="en-US" sz="2000" dirty="0"/>
              <a:t> would be a </a:t>
            </a:r>
            <a:r>
              <a:rPr lang="en-US" sz="2000" b="1" i="1" dirty="0"/>
              <a:t>subclass</a:t>
            </a:r>
            <a:r>
              <a:rPr lang="en-US" sz="2000" dirty="0"/>
              <a:t> of the Course class. It would inherit the members (properties and methods) of its </a:t>
            </a:r>
            <a:r>
              <a:rPr lang="en-US" sz="2000" b="1" i="1" dirty="0"/>
              <a:t>parent class</a:t>
            </a:r>
            <a:r>
              <a:rPr lang="en-US" sz="2000" dirty="0"/>
              <a:t> Course, but it could also contain additional properties “sponsor” or “employer” that would not be present in a regular Course object.</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02226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concept: polymorphism</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certain cases, let distinct objects respond differently to the same message.</a:t>
            </a:r>
          </a:p>
          <a:p>
            <a:pPr marL="800100" lvl="1" indent="-342900">
              <a:buFont typeface="Arial" panose="020B0604020202020204" pitchFamily="34" charset="0"/>
              <a:buChar char="•"/>
            </a:pPr>
            <a:r>
              <a:rPr lang="en-US" sz="2000" dirty="0"/>
              <a:t>Example: In the grad planner, when a student schedules the Advanced Scripting course for a particular semester, it responds by telling the web app that a major requirement for the degree is satisfied.</a:t>
            </a:r>
          </a:p>
          <a:p>
            <a:pPr marL="800100" lvl="1" indent="-342900">
              <a:buFont typeface="Arial" panose="020B0604020202020204" pitchFamily="34" charset="0"/>
              <a:buChar char="•"/>
            </a:pPr>
            <a:r>
              <a:rPr lang="en-US" sz="2000" dirty="0"/>
              <a:t>But when a student schedules the Teachings Of Book Of Mormon course for a particular semester, it responds by telling the web app that a cornerstone requirement of general education is satisfied.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Exercise: Enter each of the following expressions into a PowerShell prompt:</a:t>
            </a:r>
          </a:p>
          <a:p>
            <a:pPr marL="800100" lvl="1" indent="-342900">
              <a:buFont typeface="Arial" panose="020B0604020202020204" pitchFamily="34" charset="0"/>
              <a:buChar char="•"/>
            </a:pPr>
            <a:r>
              <a:rPr lang="en-US" sz="2000" dirty="0">
                <a:latin typeface="Lucida Console" panose="020B0609040504020204" pitchFamily="49" charset="0"/>
              </a:rPr>
              <a:t>2*3</a:t>
            </a:r>
            <a:r>
              <a:rPr lang="en-US" sz="2000" dirty="0"/>
              <a:t> 		(you should see output: 6)</a:t>
            </a:r>
          </a:p>
          <a:p>
            <a:pPr marL="800100" lvl="1" indent="-342900">
              <a:buFont typeface="Arial" panose="020B0604020202020204" pitchFamily="34" charset="0"/>
              <a:buChar char="•"/>
            </a:pPr>
            <a:r>
              <a:rPr lang="en-US" sz="2000">
                <a:latin typeface="Lucida Console" panose="020B0609040504020204" pitchFamily="49" charset="0"/>
              </a:rPr>
              <a:t>'two'*</a:t>
            </a:r>
            <a:r>
              <a:rPr lang="en-US" sz="2000" dirty="0">
                <a:latin typeface="Lucida Console" panose="020B0609040504020204" pitchFamily="49" charset="0"/>
              </a:rPr>
              <a:t>3</a:t>
            </a:r>
            <a:r>
              <a:rPr lang="en-US" sz="2000" dirty="0"/>
              <a:t> 	(you should see output: </a:t>
            </a:r>
            <a:r>
              <a:rPr lang="en-US" sz="2000" dirty="0" err="1">
                <a:latin typeface="Lucida Console" panose="020B0609040504020204" pitchFamily="49" charset="0"/>
              </a:rPr>
              <a:t>twotwotwo</a:t>
            </a:r>
            <a:r>
              <a:rPr lang="en-US" sz="2000" dirty="0"/>
              <a:t> )</a:t>
            </a:r>
          </a:p>
          <a:p>
            <a:pPr marL="800100" lvl="1" indent="-342900">
              <a:buFont typeface="Arial" panose="020B0604020202020204" pitchFamily="34" charset="0"/>
              <a:buChar char="•"/>
            </a:pPr>
            <a:endParaRPr lang="en-US" sz="2000" dirty="0"/>
          </a:p>
          <a:p>
            <a:pPr marL="1257300" lvl="2" indent="-342900">
              <a:buFont typeface="Arial" panose="020B0604020202020204" pitchFamily="34" charset="0"/>
              <a:buChar char="•"/>
            </a:pPr>
            <a:r>
              <a:rPr lang="en-US" sz="2000" dirty="0"/>
              <a:t>Observe that the message </a:t>
            </a:r>
            <a:r>
              <a:rPr lang="en-US" sz="2000" dirty="0">
                <a:latin typeface="Lucida Console" panose="020B0609040504020204" pitchFamily="49" charset="0"/>
              </a:rPr>
              <a:t>*3</a:t>
            </a:r>
            <a:r>
              <a:rPr lang="en-US" sz="2000" dirty="0"/>
              <a:t> behaves differently when sent to a string instead of a number. Conclude that PowerShell’s * operation is </a:t>
            </a:r>
            <a:r>
              <a:rPr lang="en-US" sz="2000" b="1" i="1" dirty="0"/>
              <a:t>polymorphic</a:t>
            </a:r>
            <a:r>
              <a:rPr lang="en-US" sz="2000" dirty="0"/>
              <a:t>.</a:t>
            </a:r>
          </a:p>
        </p:txBody>
      </p:sp>
    </p:spTree>
    <p:extLst>
      <p:ext uri="{BB962C8B-B14F-4D97-AF65-F5344CB8AC3E}">
        <p14:creationId xmlns:p14="http://schemas.microsoft.com/office/powerpoint/2010/main" val="105520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Another OO example:</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textbook illustrates these concepts by simulating “Alice the CISO” and “Ben the consultant” as object instances.</a:t>
            </a:r>
          </a:p>
          <a:p>
            <a:pPr marL="800100" lvl="1" indent="-342900">
              <a:buFont typeface="Arial" panose="020B0604020202020204" pitchFamily="34" charset="0"/>
              <a:buChar char="•"/>
            </a:pPr>
            <a:r>
              <a:rPr lang="en-US" sz="2000" dirty="0"/>
              <a:t>Encapsulation: each has properties </a:t>
            </a:r>
            <a:r>
              <a:rPr lang="en-US" sz="2000" dirty="0" err="1"/>
              <a:t>EnergyLevel</a:t>
            </a:r>
            <a:r>
              <a:rPr lang="en-US" sz="2000" dirty="0"/>
              <a:t>, </a:t>
            </a:r>
            <a:r>
              <a:rPr lang="en-US" sz="2000" dirty="0" err="1"/>
              <a:t>RelaxationStatus</a:t>
            </a:r>
            <a:r>
              <a:rPr lang="en-US" sz="2000" dirty="0"/>
              <a:t>, and Money; each has methods Work(), </a:t>
            </a:r>
            <a:r>
              <a:rPr lang="en-US" sz="2000" dirty="0" err="1"/>
              <a:t>DrinkCoffee</a:t>
            </a:r>
            <a:r>
              <a:rPr lang="en-US" sz="2000" dirty="0"/>
              <a:t>(), and Sleep().</a:t>
            </a:r>
          </a:p>
          <a:p>
            <a:pPr marL="800100" lvl="1" indent="-342900">
              <a:buFont typeface="Arial" panose="020B0604020202020204" pitchFamily="34" charset="0"/>
              <a:buChar char="•"/>
            </a:pPr>
            <a:r>
              <a:rPr lang="en-US" sz="2000" dirty="0"/>
              <a:t>Abstraction: the class that encapsulates these properties and methods is named Human. If a Human-type object is sent a .Work() message, it invokes execution of the code contained in that object’s Work() method.</a:t>
            </a:r>
          </a:p>
          <a:p>
            <a:pPr marL="800100" lvl="1" indent="-342900">
              <a:buFont typeface="Arial" panose="020B0604020202020204" pitchFamily="34" charset="0"/>
              <a:buChar char="•"/>
            </a:pPr>
            <a:r>
              <a:rPr lang="en-US" sz="2000" dirty="0"/>
              <a:t>Inheritance:</a:t>
            </a:r>
          </a:p>
          <a:p>
            <a:pPr marL="1257300" lvl="2" indent="-342900">
              <a:buFont typeface="Arial" panose="020B0604020202020204" pitchFamily="34" charset="0"/>
              <a:buChar char="•"/>
            </a:pPr>
            <a:r>
              <a:rPr lang="en-US" sz="2000" dirty="0"/>
              <a:t>Ben is an instance of the Human subclass </a:t>
            </a:r>
            <a:r>
              <a:rPr lang="en-US" sz="2000" dirty="0" err="1"/>
              <a:t>SecurityConsultant</a:t>
            </a:r>
            <a:r>
              <a:rPr lang="en-US" sz="2000" dirty="0"/>
              <a:t>, which has additional property </a:t>
            </a:r>
            <a:r>
              <a:rPr lang="en-US" sz="2000" dirty="0" err="1"/>
              <a:t>TechnicalAuditingSkilset</a:t>
            </a:r>
            <a:r>
              <a:rPr lang="en-US" sz="2000" dirty="0"/>
              <a:t> and additional methods </a:t>
            </a:r>
            <a:r>
              <a:rPr lang="en-US" sz="2000" dirty="0" err="1"/>
              <a:t>AnalyzeSystem</a:t>
            </a:r>
            <a:r>
              <a:rPr lang="en-US" sz="2000" dirty="0"/>
              <a:t>() and </a:t>
            </a:r>
            <a:r>
              <a:rPr lang="en-US" sz="2000" dirty="0" err="1"/>
              <a:t>TalkToCustomer</a:t>
            </a:r>
            <a:r>
              <a:rPr lang="en-US" sz="2000" dirty="0"/>
              <a:t>().</a:t>
            </a:r>
          </a:p>
          <a:p>
            <a:pPr marL="1257300" lvl="2" indent="-342900">
              <a:buFont typeface="Arial" panose="020B0604020202020204" pitchFamily="34" charset="0"/>
              <a:buChar char="•"/>
            </a:pPr>
            <a:r>
              <a:rPr lang="en-US" sz="2000" dirty="0"/>
              <a:t>Alice is an instance of the Human subclass CISO, which has additional property </a:t>
            </a:r>
            <a:r>
              <a:rPr lang="en-US" sz="2000" dirty="0" err="1"/>
              <a:t>StrategicPlanningSkillset</a:t>
            </a:r>
            <a:r>
              <a:rPr lang="en-US" sz="2000" dirty="0"/>
              <a:t> and method </a:t>
            </a:r>
            <a:r>
              <a:rPr lang="en-US" sz="2000" dirty="0" err="1"/>
              <a:t>CalculateRisk</a:t>
            </a:r>
            <a:r>
              <a:rPr lang="en-US" sz="2000" dirty="0"/>
              <a:t>().</a:t>
            </a:r>
          </a:p>
          <a:p>
            <a:pPr marL="800100" lvl="1" indent="-342900">
              <a:buFont typeface="Arial" panose="020B0604020202020204" pitchFamily="34" charset="0"/>
              <a:buChar char="•"/>
            </a:pPr>
            <a:r>
              <a:rPr lang="en-US" sz="2000" dirty="0"/>
              <a:t>Polymorphism: To improve their respective </a:t>
            </a:r>
            <a:r>
              <a:rPr lang="en-US" sz="2000" dirty="0" err="1"/>
              <a:t>RelaxationStatus</a:t>
            </a:r>
            <a:r>
              <a:rPr lang="en-US" sz="2000" dirty="0"/>
              <a:t> properties, Alice and Bob behave differently: Bob paints; Alice plays with her cat.</a:t>
            </a:r>
          </a:p>
        </p:txBody>
      </p:sp>
    </p:spTree>
    <p:extLst>
      <p:ext uri="{BB962C8B-B14F-4D97-AF65-F5344CB8AC3E}">
        <p14:creationId xmlns:p14="http://schemas.microsoft.com/office/powerpoint/2010/main" val="145765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Yet more OO examples: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Simulate a software audio player.</a:t>
            </a:r>
          </a:p>
          <a:p>
            <a:pPr marL="800100" lvl="1" indent="-342900">
              <a:buFont typeface="Arial" panose="020B0604020202020204" pitchFamily="34" charset="0"/>
              <a:buChar char="•"/>
            </a:pPr>
            <a:r>
              <a:rPr lang="en-US" sz="2000" dirty="0"/>
              <a:t>Encapsulation: Properties: the name of a media file that can be opened and played, and references to speaker devices that can be used for sound output. Methods: Open(), Play(), Pause(), Rewind(), Skip(), Eject().</a:t>
            </a:r>
          </a:p>
          <a:p>
            <a:pPr marL="800100" lvl="1" indent="-342900">
              <a:buFont typeface="Arial" panose="020B0604020202020204" pitchFamily="34" charset="0"/>
              <a:buChar char="•"/>
            </a:pPr>
            <a:r>
              <a:rPr lang="en-US" sz="2000" dirty="0"/>
              <a:t>Abstraction: different audio player objects act independently.</a:t>
            </a:r>
          </a:p>
          <a:p>
            <a:pPr marL="800100" lvl="1" indent="-342900">
              <a:buFont typeface="Arial" panose="020B0604020202020204" pitchFamily="34" charset="0"/>
              <a:buChar char="•"/>
            </a:pPr>
            <a:r>
              <a:rPr lang="en-US" sz="2000" dirty="0"/>
              <a:t>Inheritance: a specialized video player subclass that adds a video screen as an additional output device.</a:t>
            </a:r>
          </a:p>
          <a:p>
            <a:pPr marL="800100" lvl="1" indent="-342900">
              <a:buFont typeface="Arial" panose="020B0604020202020204" pitchFamily="34" charset="0"/>
              <a:buChar char="•"/>
            </a:pPr>
            <a:r>
              <a:rPr lang="en-US" sz="2000" dirty="0"/>
              <a:t>Polymorphism: depending on whether the opened file is video or audio, the video player behaves differently.</a:t>
            </a:r>
          </a:p>
          <a:p>
            <a:pPr marL="342900" indent="-342900">
              <a:buFont typeface="Arial" panose="020B0604020202020204" pitchFamily="34" charset="0"/>
              <a:buChar char="•"/>
            </a:pPr>
            <a:r>
              <a:rPr lang="en-US" sz="2000" dirty="0"/>
              <a:t>Number variables.</a:t>
            </a:r>
          </a:p>
          <a:p>
            <a:pPr marL="800100" lvl="1" indent="-342900">
              <a:buFont typeface="Arial" panose="020B0604020202020204" pitchFamily="34" charset="0"/>
              <a:buChar char="•"/>
            </a:pPr>
            <a:r>
              <a:rPr lang="en-US" sz="2000" dirty="0"/>
              <a:t>Encapsulation: one property (numeric value), and lots of methods: arithmetic, assignment, comparison, etc.</a:t>
            </a:r>
          </a:p>
          <a:p>
            <a:pPr marL="800100" lvl="1" indent="-342900">
              <a:buFont typeface="Arial" panose="020B0604020202020204" pitchFamily="34" charset="0"/>
              <a:buChar char="•"/>
            </a:pPr>
            <a:r>
              <a:rPr lang="en-US" sz="2000" dirty="0"/>
              <a:t>Abstraction: accurate calculations, no matter what the numbers’ values are.</a:t>
            </a:r>
          </a:p>
          <a:p>
            <a:pPr marL="800100" lvl="1" indent="-342900">
              <a:buFont typeface="Arial" panose="020B0604020202020204" pitchFamily="34" charset="0"/>
              <a:buChar char="•"/>
            </a:pPr>
            <a:r>
              <a:rPr lang="en-US" sz="2000" dirty="0"/>
              <a:t>Inheritance: specialized number types: </a:t>
            </a:r>
            <a:r>
              <a:rPr lang="en-US" sz="2000" dirty="0">
                <a:latin typeface="Lucida Console" panose="020B0609040504020204" pitchFamily="49" charset="0"/>
              </a:rPr>
              <a:t>int</a:t>
            </a:r>
            <a:r>
              <a:rPr lang="en-US" sz="2000" dirty="0"/>
              <a:t> for integers, </a:t>
            </a:r>
            <a:r>
              <a:rPr lang="en-US" sz="2000" dirty="0">
                <a:latin typeface="Lucida Console" panose="020B0609040504020204" pitchFamily="49" charset="0"/>
              </a:rPr>
              <a:t>float</a:t>
            </a:r>
            <a:r>
              <a:rPr lang="en-US" sz="2000" dirty="0"/>
              <a:t> for numbers that can have fractional parts after a decimal point or radix.</a:t>
            </a:r>
          </a:p>
          <a:p>
            <a:pPr marL="800100" lvl="1" indent="-342900">
              <a:buFont typeface="Arial" panose="020B0604020202020204" pitchFamily="34" charset="0"/>
              <a:buChar char="•"/>
            </a:pPr>
            <a:r>
              <a:rPr lang="en-US" sz="2000" dirty="0"/>
              <a:t>Polymorphism: division with </a:t>
            </a:r>
            <a:r>
              <a:rPr lang="en-US" sz="2000" dirty="0">
                <a:latin typeface="Lucida Console" panose="020B0609040504020204" pitchFamily="49" charset="0"/>
              </a:rPr>
              <a:t>float</a:t>
            </a:r>
            <a:r>
              <a:rPr lang="en-US" sz="2000" dirty="0"/>
              <a:t>s would calculate or estimate fractional values </a:t>
            </a:r>
            <a:r>
              <a:rPr lang="en-US" sz="2000"/>
              <a:t>as expected. </a:t>
            </a:r>
            <a:r>
              <a:rPr lang="en-US" sz="2000" dirty="0"/>
              <a:t>Division with </a:t>
            </a:r>
            <a:r>
              <a:rPr lang="en-US" sz="2000" dirty="0" err="1">
                <a:latin typeface="Lucida Console" panose="020B0609040504020204" pitchFamily="49" charset="0"/>
              </a:rPr>
              <a:t>int</a:t>
            </a:r>
            <a:r>
              <a:rPr lang="en-US" sz="2000" dirty="0" err="1"/>
              <a:t>s</a:t>
            </a:r>
            <a:r>
              <a:rPr lang="en-US" sz="2000" dirty="0"/>
              <a:t> must either convert to </a:t>
            </a:r>
            <a:r>
              <a:rPr lang="en-US" sz="2000" dirty="0">
                <a:latin typeface="Lucida Console" panose="020B0609040504020204" pitchFamily="49" charset="0"/>
              </a:rPr>
              <a:t>float</a:t>
            </a:r>
            <a:r>
              <a:rPr lang="en-US" sz="2000" dirty="0"/>
              <a:t>s or discard remainders.</a:t>
            </a:r>
          </a:p>
        </p:txBody>
      </p:sp>
    </p:spTree>
    <p:extLst>
      <p:ext uri="{BB962C8B-B14F-4D97-AF65-F5344CB8AC3E}">
        <p14:creationId xmlns:p14="http://schemas.microsoft.com/office/powerpoint/2010/main" val="359498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Try your own OO examples: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6" y="1074509"/>
            <a:ext cx="9655207" cy="5324535"/>
          </a:xfrm>
          <a:prstGeom prst="rect">
            <a:avLst/>
          </a:prstGeom>
          <a:noFill/>
        </p:spPr>
        <p:txBody>
          <a:bodyPr wrap="square" rtlCol="0">
            <a:spAutoFit/>
          </a:bodyPr>
          <a:lstStyle/>
          <a:p>
            <a:r>
              <a:rPr lang="en-US" sz="2000" dirty="0"/>
              <a:t>Exercises, with a partner.</a:t>
            </a:r>
          </a:p>
          <a:p>
            <a:pPr marL="342900" indent="-342900">
              <a:buFont typeface="Arial" panose="020B0604020202020204" pitchFamily="34" charset="0"/>
              <a:buChar char="•"/>
            </a:pPr>
            <a:r>
              <a:rPr lang="en-US" sz="2000" dirty="0"/>
              <a:t>How might you simulate one of the following in software using OO?</a:t>
            </a:r>
          </a:p>
          <a:p>
            <a:pPr marL="800100" lvl="1" indent="-342900">
              <a:buFont typeface="Arial" panose="020B0604020202020204" pitchFamily="34" charset="0"/>
              <a:buChar char="•"/>
            </a:pPr>
            <a:r>
              <a:rPr lang="en-US" sz="2000" dirty="0"/>
              <a:t>Administration of Church units (such as wards, stakes, branches, mission districts)</a:t>
            </a:r>
          </a:p>
          <a:p>
            <a:pPr marL="800100" lvl="1" indent="-342900">
              <a:buFont typeface="Arial" panose="020B0604020202020204" pitchFamily="34" charset="0"/>
              <a:buChar char="•"/>
            </a:pPr>
            <a:r>
              <a:rPr lang="en-US" sz="2000" dirty="0"/>
              <a:t>Geometric shapes (squares, circles, cubes, cylinders, spheres) with coded methods that can calculate their own areas or volumes</a:t>
            </a:r>
          </a:p>
          <a:p>
            <a:pPr marL="800100" lvl="1" indent="-342900">
              <a:buFont typeface="Arial" panose="020B0604020202020204" pitchFamily="34" charset="0"/>
              <a:buChar char="•"/>
            </a:pPr>
            <a:r>
              <a:rPr lang="en-US" sz="2000" dirty="0"/>
              <a:t>“Charismatic megafauna” exhibits (monkeys, lions, giraffes, bears) at a zoo</a:t>
            </a:r>
          </a:p>
          <a:p>
            <a:pPr marL="800100" lvl="1" indent="-342900">
              <a:buFont typeface="Arial" panose="020B0604020202020204" pitchFamily="34" charset="0"/>
              <a:buChar char="•"/>
            </a:pPr>
            <a:r>
              <a:rPr lang="en-US" sz="2000" dirty="0"/>
              <a:t>Ground transportation: Cars, Trucks, Vans, SUVs, Mopeds</a:t>
            </a:r>
          </a:p>
          <a:p>
            <a:pPr marL="800100" lvl="1" indent="-342900">
              <a:buFont typeface="Arial" panose="020B0604020202020204" pitchFamily="34" charset="0"/>
              <a:buChar char="•"/>
            </a:pPr>
            <a:r>
              <a:rPr lang="en-US" sz="2000" dirty="0"/>
              <a:t>Fashion carry-accessories: bags, purses, backpacks, briefcases, etc.</a:t>
            </a:r>
          </a:p>
          <a:p>
            <a:pPr marL="800100" lvl="1" indent="-342900">
              <a:buFont typeface="Arial" panose="020B0604020202020204" pitchFamily="34" charset="0"/>
              <a:buChar char="•"/>
            </a:pPr>
            <a:r>
              <a:rPr lang="en-US" sz="2000" dirty="0"/>
              <a:t>Computer network devices: workstations, servers, routers, switches, etc.</a:t>
            </a:r>
          </a:p>
          <a:p>
            <a:pPr lvl="1"/>
            <a:endParaRPr lang="en-US" sz="2000" dirty="0"/>
          </a:p>
          <a:p>
            <a:r>
              <a:rPr lang="en-US" sz="2000" dirty="0"/>
              <a:t>As you work, try to imagine how each of the OO principles might apply to your examples:</a:t>
            </a:r>
          </a:p>
          <a:p>
            <a:pPr marL="800100" lvl="1" indent="-342900">
              <a:buFont typeface="Arial" panose="020B0604020202020204" pitchFamily="34" charset="0"/>
              <a:buChar char="•"/>
            </a:pPr>
            <a:r>
              <a:rPr lang="en-US" sz="2000" dirty="0"/>
              <a:t>Encapsulations</a:t>
            </a:r>
          </a:p>
          <a:p>
            <a:pPr marL="800100" lvl="1" indent="-342900">
              <a:buFont typeface="Arial" panose="020B0604020202020204" pitchFamily="34" charset="0"/>
              <a:buChar char="•"/>
            </a:pPr>
            <a:r>
              <a:rPr lang="en-US" sz="2000" dirty="0"/>
              <a:t>Abstractions</a:t>
            </a:r>
          </a:p>
          <a:p>
            <a:pPr marL="800100" lvl="1" indent="-342900">
              <a:buFont typeface="Arial" panose="020B0604020202020204" pitchFamily="34" charset="0"/>
              <a:buChar char="•"/>
            </a:pPr>
            <a:r>
              <a:rPr lang="en-US" sz="2000" dirty="0"/>
              <a:t>Inheritance</a:t>
            </a:r>
          </a:p>
          <a:p>
            <a:pPr marL="800100" lvl="1" indent="-342900">
              <a:buFont typeface="Arial" panose="020B0604020202020204" pitchFamily="34" charset="0"/>
              <a:buChar char="•"/>
            </a:pPr>
            <a:r>
              <a:rPr lang="en-US" sz="2000" dirty="0"/>
              <a:t>Polymorphism (if applicable)</a:t>
            </a:r>
          </a:p>
        </p:txBody>
      </p:sp>
    </p:spTree>
    <p:extLst>
      <p:ext uri="{BB962C8B-B14F-4D97-AF65-F5344CB8AC3E}">
        <p14:creationId xmlns:p14="http://schemas.microsoft.com/office/powerpoint/2010/main" val="1865769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p:txBody>
          <a:bodyPr>
            <a:normAutofit fontScale="92500" lnSpcReduction="10000"/>
          </a:bodyPr>
          <a:lstStyle/>
          <a:p>
            <a:pPr algn="r"/>
            <a:r>
              <a:rPr lang="en-US" i="1" dirty="0"/>
              <a:t>PT: security via encapsulation</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054728"/>
            <a:ext cx="9655207" cy="4093428"/>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lvl="1" algn="r"/>
            <a:r>
              <a:rPr lang="en-US" sz="2000" i="1" dirty="0"/>
              <a:t>Encapsulation also refers to an object’s “rules of engagement,” in which some members are “public” so that other software may interact with them, and others are “private” internal details, kept hidden from other software. For our course’s purposes, this aspect of encapsulation won’t yet be important.</a:t>
            </a:r>
          </a:p>
          <a:p>
            <a:pPr lvl="3"/>
            <a:endParaRPr lang="en-US" sz="2000" i="1" dirty="0"/>
          </a:p>
          <a:p>
            <a:pPr lvl="1" algn="r"/>
            <a:r>
              <a:rPr lang="en-US" sz="2000" i="1" dirty="0"/>
              <a:t>But if you find yourself in a job interview and the recruiter asks you to explain encapsulation, it’s a good idea to ask the interviewer whether they’re trying to assess your understanding of public/private members.</a:t>
            </a:r>
          </a:p>
        </p:txBody>
      </p:sp>
    </p:spTree>
    <p:extLst>
      <p:ext uri="{BB962C8B-B14F-4D97-AF65-F5344CB8AC3E}">
        <p14:creationId xmlns:p14="http://schemas.microsoft.com/office/powerpoint/2010/main" val="3798299007"/>
      </p:ext>
    </p:extLst>
  </p:cSld>
  <p:clrMapOvr>
    <a:masterClrMapping/>
  </p:clrMapOvr>
</p:sld>
</file>

<file path=ppt/theme/theme1.xml><?xml version="1.0" encoding="utf-8"?>
<a:theme xmlns:a="http://schemas.openxmlformats.org/drawingml/2006/main" name="Blue Backgroun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ue Background Theme" id="{2DFDCE93-67F8-4AD8-ADD9-EC0DB44F2AE1}" vid="{8095BF8E-35F9-4086-BB9D-BE8E66B472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Background Theme</Template>
  <TotalTime>327</TotalTime>
  <Words>1507</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Calibri Light</vt:lpstr>
      <vt:lpstr>Courier New</vt:lpstr>
      <vt:lpstr>Lucida Console</vt:lpstr>
      <vt:lpstr>Times</vt:lpstr>
      <vt:lpstr>Blue Background Theme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2023-11-21T07:23:03Z</dcterms:created>
  <dcterms:modified xsi:type="dcterms:W3CDTF">2024-01-09T21:29:03Z</dcterms:modified>
</cp:coreProperties>
</file>