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67" r:id="rId4"/>
    <p:sldId id="261" r:id="rId5"/>
    <p:sldId id="265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A56C342-F1F4-4920-9E02-F107DF806007}"/>
    <pc:docChg chg="modSld">
      <pc:chgData name="Gibbons, Carl" userId="d2b037bc-8fb4-4222-845c-61440543a456" providerId="ADAL" clId="{CA56C342-F1F4-4920-9E02-F107DF806007}" dt="2024-05-17T02:54:20.732" v="44" actId="5793"/>
      <pc:docMkLst>
        <pc:docMk/>
      </pc:docMkLst>
      <pc:sldChg chg="modSp mod">
        <pc:chgData name="Gibbons, Carl" userId="d2b037bc-8fb4-4222-845c-61440543a456" providerId="ADAL" clId="{CA56C342-F1F4-4920-9E02-F107DF806007}" dt="2024-05-17T02:49:40.889" v="4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A56C342-F1F4-4920-9E02-F107DF806007}" dt="2024-05-17T02:49:40.889" v="4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A56C342-F1F4-4920-9E02-F107DF806007}" dt="2024-05-17T02:54:20.732" v="44" actId="5793"/>
        <pc:sldMkLst>
          <pc:docMk/>
          <pc:sldMk cId="1719402288" sldId="263"/>
        </pc:sldMkLst>
        <pc:spChg chg="mod">
          <ac:chgData name="Gibbons, Carl" userId="d2b037bc-8fb4-4222-845c-61440543a456" providerId="ADAL" clId="{CA56C342-F1F4-4920-9E02-F107DF806007}" dt="2024-05-17T02:54:20.732" v="44" actId="5793"/>
          <ac:spMkLst>
            <pc:docMk/>
            <pc:sldMk cId="1719402288" sldId="26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A56C342-F1F4-4920-9E02-F107DF806007}" dt="2024-05-17T02:50:22.746" v="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CA56C342-F1F4-4920-9E02-F107DF806007}" dt="2024-05-17T02:50:22.746" v="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CYBER 360: </a:t>
            </a:r>
            <a:br>
              <a:rPr lang="en-US"/>
            </a:br>
            <a:r>
              <a:rPr lang="en-US"/>
              <a:t>Advanced </a:t>
            </a:r>
            <a:r>
              <a:rPr lang="en-US" dirty="0"/>
              <a:t>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4.1: Text and CSV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177C-0CE5-487C-FA96-AEB030A2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Review: layered network models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27B5A-9856-8ACC-11FC-59020408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BA4EBA-45A7-81B8-3AE5-81881DB2E5AD}"/>
              </a:ext>
            </a:extLst>
          </p:cNvPr>
          <p:cNvSpPr txBox="1">
            <a:spLocks/>
          </p:cNvSpPr>
          <p:nvPr/>
        </p:nvSpPr>
        <p:spPr>
          <a:xfrm>
            <a:off x="5027226" y="1690688"/>
            <a:ext cx="2635727" cy="4351338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OSI layers:</a:t>
            </a:r>
          </a:p>
          <a:p>
            <a:r>
              <a:rPr lang="en-US" dirty="0"/>
              <a:t>7: Application</a:t>
            </a:r>
          </a:p>
          <a:p>
            <a:r>
              <a:rPr lang="en-US" dirty="0"/>
              <a:t>6: Presentation</a:t>
            </a:r>
          </a:p>
          <a:p>
            <a:r>
              <a:rPr lang="en-US" dirty="0"/>
              <a:t>5: Session</a:t>
            </a:r>
          </a:p>
          <a:p>
            <a:r>
              <a:rPr lang="en-US" dirty="0"/>
              <a:t>4: Transport</a:t>
            </a:r>
          </a:p>
          <a:p>
            <a:r>
              <a:rPr lang="en-US" dirty="0"/>
              <a:t>3: Network</a:t>
            </a:r>
          </a:p>
          <a:p>
            <a:r>
              <a:rPr lang="en-US" dirty="0"/>
              <a:t>2: Data Link</a:t>
            </a:r>
          </a:p>
          <a:p>
            <a:r>
              <a:rPr lang="en-US" dirty="0"/>
              <a:t>1: Physical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AC3B94-38AA-6BFF-D6C1-906D0CD0BC4B}"/>
              </a:ext>
            </a:extLst>
          </p:cNvPr>
          <p:cNvSpPr txBox="1">
            <a:spLocks/>
          </p:cNvSpPr>
          <p:nvPr/>
        </p:nvSpPr>
        <p:spPr>
          <a:xfrm>
            <a:off x="2119404" y="1690688"/>
            <a:ext cx="2447925" cy="4351338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TCP/IP layers:</a:t>
            </a:r>
          </a:p>
          <a:p>
            <a:r>
              <a:rPr lang="en-US" dirty="0"/>
              <a:t>7: Application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4: Transport </a:t>
            </a:r>
          </a:p>
          <a:p>
            <a:r>
              <a:rPr lang="en-US" dirty="0"/>
              <a:t>3: Internet </a:t>
            </a:r>
          </a:p>
          <a:p>
            <a:r>
              <a:rPr lang="en-US" dirty="0"/>
              <a:t>2: Data Link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A967A-5584-4921-086F-4E1AE7308DCC}"/>
              </a:ext>
            </a:extLst>
          </p:cNvPr>
          <p:cNvSpPr txBox="1"/>
          <p:nvPr/>
        </p:nvSpPr>
        <p:spPr>
          <a:xfrm>
            <a:off x="553628" y="1253529"/>
            <a:ext cx="1447126" cy="9233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Examples:</a:t>
            </a:r>
            <a:br>
              <a:rPr lang="en-US" i="1" dirty="0"/>
            </a:br>
            <a:r>
              <a:rPr lang="en-US" i="1" dirty="0"/>
              <a:t>HTTP, SSH,</a:t>
            </a:r>
            <a:br>
              <a:rPr lang="en-US" i="1" dirty="0"/>
            </a:br>
            <a:r>
              <a:rPr lang="en-US" i="1" dirty="0"/>
              <a:t>DNS,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A489B-F28D-E604-C232-0BE45F6CF245}"/>
              </a:ext>
            </a:extLst>
          </p:cNvPr>
          <p:cNvSpPr txBox="1"/>
          <p:nvPr/>
        </p:nvSpPr>
        <p:spPr>
          <a:xfrm>
            <a:off x="553628" y="3727686"/>
            <a:ext cx="144712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TCP, UDP,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EC51D-BE7F-A440-1A53-B8C4D7E1E563}"/>
              </a:ext>
            </a:extLst>
          </p:cNvPr>
          <p:cNvSpPr txBox="1"/>
          <p:nvPr/>
        </p:nvSpPr>
        <p:spPr>
          <a:xfrm>
            <a:off x="570346" y="4298592"/>
            <a:ext cx="143040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IPv4/v6,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C7B6F-6C31-60AA-161F-FEA3F25B8635}"/>
              </a:ext>
            </a:extLst>
          </p:cNvPr>
          <p:cNvSpPr txBox="1"/>
          <p:nvPr/>
        </p:nvSpPr>
        <p:spPr>
          <a:xfrm>
            <a:off x="553628" y="4879023"/>
            <a:ext cx="1447127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Ethernet,</a:t>
            </a:r>
            <a:br>
              <a:rPr lang="en-US" i="1" dirty="0"/>
            </a:br>
            <a:r>
              <a:rPr lang="en-US" i="1" dirty="0" err="1"/>
              <a:t>WiFi</a:t>
            </a:r>
            <a:r>
              <a:rPr lang="en-US" i="1" dirty="0"/>
              <a:t>, etc.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B6C75-A73B-E189-8635-44FB517C9689}"/>
              </a:ext>
            </a:extLst>
          </p:cNvPr>
          <p:cNvCxnSpPr>
            <a:cxnSpLocks/>
          </p:cNvCxnSpPr>
          <p:nvPr/>
        </p:nvCxnSpPr>
        <p:spPr>
          <a:xfrm>
            <a:off x="4567329" y="2466975"/>
            <a:ext cx="4598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6C0A93-3A39-DD33-CF06-F3DADD5C2162}"/>
              </a:ext>
            </a:extLst>
          </p:cNvPr>
          <p:cNvCxnSpPr>
            <a:cxnSpLocks/>
          </p:cNvCxnSpPr>
          <p:nvPr/>
        </p:nvCxnSpPr>
        <p:spPr>
          <a:xfrm>
            <a:off x="4567329" y="2466975"/>
            <a:ext cx="459897" cy="5046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BB32B0-53B0-6BF0-C333-29828629F2A2}"/>
              </a:ext>
            </a:extLst>
          </p:cNvPr>
          <p:cNvCxnSpPr>
            <a:cxnSpLocks/>
          </p:cNvCxnSpPr>
          <p:nvPr/>
        </p:nvCxnSpPr>
        <p:spPr>
          <a:xfrm>
            <a:off x="4567329" y="2466975"/>
            <a:ext cx="459897" cy="971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D8FA20-A852-5F14-DFFC-11186E3DD75C}"/>
              </a:ext>
            </a:extLst>
          </p:cNvPr>
          <p:cNvCxnSpPr>
            <a:cxnSpLocks/>
          </p:cNvCxnSpPr>
          <p:nvPr/>
        </p:nvCxnSpPr>
        <p:spPr>
          <a:xfrm>
            <a:off x="4554390" y="3943151"/>
            <a:ext cx="4728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B2AF7F-6A20-83D3-DCAD-51D89F8CF37E}"/>
              </a:ext>
            </a:extLst>
          </p:cNvPr>
          <p:cNvCxnSpPr>
            <a:cxnSpLocks/>
          </p:cNvCxnSpPr>
          <p:nvPr/>
        </p:nvCxnSpPr>
        <p:spPr>
          <a:xfrm>
            <a:off x="4554390" y="4467026"/>
            <a:ext cx="472836" cy="162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B96576-EA62-A302-413C-7B9CAE82FA23}"/>
              </a:ext>
            </a:extLst>
          </p:cNvPr>
          <p:cNvCxnSpPr>
            <a:cxnSpLocks/>
          </p:cNvCxnSpPr>
          <p:nvPr/>
        </p:nvCxnSpPr>
        <p:spPr>
          <a:xfrm>
            <a:off x="4554390" y="4971851"/>
            <a:ext cx="4728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A114B-D52A-D68E-59BB-D4091CD61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2E95-9877-940A-114C-C22AC5F2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Review: layered network models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0149-5991-6134-30E1-9DB7E539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851" y="1690688"/>
            <a:ext cx="3555521" cy="4351338"/>
          </a:xfrm>
          <a:ln w="25400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i="1" dirty="0"/>
              <a:t>Data presentation</a:t>
            </a:r>
            <a:r>
              <a:rPr lang="en-US" sz="2400" i="1" dirty="0"/>
              <a:t> is the responsibility of the application developer or script writer.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i="1" dirty="0"/>
              <a:t>Common text-based data presentation formats:</a:t>
            </a:r>
          </a:p>
          <a:p>
            <a:r>
              <a:rPr lang="en-US" sz="2400" dirty="0"/>
              <a:t>Plain text (Unicode, ASCII)</a:t>
            </a:r>
          </a:p>
          <a:p>
            <a:r>
              <a:rPr lang="en-US" sz="2400" dirty="0"/>
              <a:t>CSV (comma separated)</a:t>
            </a:r>
          </a:p>
          <a:p>
            <a:r>
              <a:rPr lang="en-US" sz="2400" dirty="0"/>
              <a:t>XML (extensible markup)</a:t>
            </a:r>
          </a:p>
          <a:p>
            <a:r>
              <a:rPr lang="en-US" sz="2400" dirty="0"/>
              <a:t>JSON (JavaScript objects)</a:t>
            </a:r>
          </a:p>
          <a:p>
            <a:r>
              <a:rPr lang="en-US" sz="2400" dirty="0"/>
              <a:t>YAML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F8EDD-FA51-6C1C-8CEB-CE84FB21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A7E708-B3EA-BE21-CA14-1CF5EE6CFD59}"/>
              </a:ext>
            </a:extLst>
          </p:cNvPr>
          <p:cNvSpPr txBox="1">
            <a:spLocks/>
          </p:cNvSpPr>
          <p:nvPr/>
        </p:nvSpPr>
        <p:spPr>
          <a:xfrm>
            <a:off x="5027226" y="1690688"/>
            <a:ext cx="2635727" cy="4351338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OSI layers:</a:t>
            </a:r>
          </a:p>
          <a:p>
            <a:r>
              <a:rPr lang="en-US" dirty="0"/>
              <a:t>7: Application</a:t>
            </a:r>
          </a:p>
          <a:p>
            <a:r>
              <a:rPr lang="en-US" dirty="0"/>
              <a:t>6: Presentation</a:t>
            </a:r>
          </a:p>
          <a:p>
            <a:r>
              <a:rPr lang="en-US" dirty="0"/>
              <a:t>5: Session</a:t>
            </a:r>
          </a:p>
          <a:p>
            <a:r>
              <a:rPr lang="en-US" dirty="0"/>
              <a:t>4: Transport</a:t>
            </a:r>
          </a:p>
          <a:p>
            <a:r>
              <a:rPr lang="en-US" dirty="0"/>
              <a:t>3: Network</a:t>
            </a:r>
          </a:p>
          <a:p>
            <a:r>
              <a:rPr lang="en-US" dirty="0"/>
              <a:t>2: Data Link</a:t>
            </a:r>
          </a:p>
          <a:p>
            <a:r>
              <a:rPr lang="en-US" dirty="0"/>
              <a:t>1: Physical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1539EE-1A98-DA91-2B48-45AB1F62EE19}"/>
              </a:ext>
            </a:extLst>
          </p:cNvPr>
          <p:cNvSpPr txBox="1">
            <a:spLocks/>
          </p:cNvSpPr>
          <p:nvPr/>
        </p:nvSpPr>
        <p:spPr>
          <a:xfrm>
            <a:off x="2119404" y="1690688"/>
            <a:ext cx="2447925" cy="4351338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TCP/IP layers:</a:t>
            </a:r>
          </a:p>
          <a:p>
            <a:r>
              <a:rPr lang="en-US" dirty="0"/>
              <a:t>7: Application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4: Transport </a:t>
            </a:r>
          </a:p>
          <a:p>
            <a:r>
              <a:rPr lang="en-US" dirty="0"/>
              <a:t>3: Network </a:t>
            </a:r>
          </a:p>
          <a:p>
            <a:r>
              <a:rPr lang="en-US" dirty="0"/>
              <a:t>2: Data Link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177E8-1342-37A7-0056-EE45C21B40E2}"/>
              </a:ext>
            </a:extLst>
          </p:cNvPr>
          <p:cNvSpPr txBox="1"/>
          <p:nvPr/>
        </p:nvSpPr>
        <p:spPr>
          <a:xfrm>
            <a:off x="553628" y="1253529"/>
            <a:ext cx="1447126" cy="9233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Examples:</a:t>
            </a:r>
            <a:br>
              <a:rPr lang="en-US" i="1" dirty="0"/>
            </a:br>
            <a:r>
              <a:rPr lang="en-US" i="1" dirty="0"/>
              <a:t>HTTP, SSH,</a:t>
            </a:r>
            <a:br>
              <a:rPr lang="en-US" i="1" dirty="0"/>
            </a:br>
            <a:r>
              <a:rPr lang="en-US" i="1" dirty="0"/>
              <a:t>DNS,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DD19F-AF11-3AE2-25C4-9CF95219B8BB}"/>
              </a:ext>
            </a:extLst>
          </p:cNvPr>
          <p:cNvSpPr txBox="1"/>
          <p:nvPr/>
        </p:nvSpPr>
        <p:spPr>
          <a:xfrm>
            <a:off x="553628" y="3727686"/>
            <a:ext cx="144712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TCP, UDP,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69B35-4106-EE11-E428-0E406DD10762}"/>
              </a:ext>
            </a:extLst>
          </p:cNvPr>
          <p:cNvSpPr txBox="1"/>
          <p:nvPr/>
        </p:nvSpPr>
        <p:spPr>
          <a:xfrm>
            <a:off x="570346" y="4298592"/>
            <a:ext cx="143040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IPv4/v6,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95156-2CE7-355F-6B73-5C3BDE838C1E}"/>
              </a:ext>
            </a:extLst>
          </p:cNvPr>
          <p:cNvSpPr txBox="1"/>
          <p:nvPr/>
        </p:nvSpPr>
        <p:spPr>
          <a:xfrm>
            <a:off x="553628" y="4879023"/>
            <a:ext cx="1447127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Ethernet,</a:t>
            </a:r>
            <a:br>
              <a:rPr lang="en-US" i="1" dirty="0"/>
            </a:br>
            <a:r>
              <a:rPr lang="en-US" i="1" dirty="0" err="1"/>
              <a:t>WiFi</a:t>
            </a:r>
            <a:r>
              <a:rPr lang="en-US" i="1" dirty="0"/>
              <a:t>, etc.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20EDD8-3351-791C-ABC4-30ADAA8088A4}"/>
              </a:ext>
            </a:extLst>
          </p:cNvPr>
          <p:cNvCxnSpPr>
            <a:cxnSpLocks/>
          </p:cNvCxnSpPr>
          <p:nvPr/>
        </p:nvCxnSpPr>
        <p:spPr>
          <a:xfrm>
            <a:off x="7662953" y="2923976"/>
            <a:ext cx="41989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5CF0F9-BF81-7E4A-6694-5F3FEFB2B5C2}"/>
              </a:ext>
            </a:extLst>
          </p:cNvPr>
          <p:cNvCxnSpPr>
            <a:cxnSpLocks/>
          </p:cNvCxnSpPr>
          <p:nvPr/>
        </p:nvCxnSpPr>
        <p:spPr>
          <a:xfrm>
            <a:off x="4567329" y="2466975"/>
            <a:ext cx="4598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6C92FD-537E-7432-94EE-57C606BB8D33}"/>
              </a:ext>
            </a:extLst>
          </p:cNvPr>
          <p:cNvCxnSpPr>
            <a:cxnSpLocks/>
          </p:cNvCxnSpPr>
          <p:nvPr/>
        </p:nvCxnSpPr>
        <p:spPr>
          <a:xfrm>
            <a:off x="4567329" y="2466975"/>
            <a:ext cx="459897" cy="5046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078753-52AE-EBB8-D4EE-48DED12F6A76}"/>
              </a:ext>
            </a:extLst>
          </p:cNvPr>
          <p:cNvCxnSpPr>
            <a:cxnSpLocks/>
          </p:cNvCxnSpPr>
          <p:nvPr/>
        </p:nvCxnSpPr>
        <p:spPr>
          <a:xfrm>
            <a:off x="4567329" y="2466975"/>
            <a:ext cx="459897" cy="971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03D108-7D75-C29B-EF76-3D8CC812A5EE}"/>
              </a:ext>
            </a:extLst>
          </p:cNvPr>
          <p:cNvCxnSpPr>
            <a:cxnSpLocks/>
          </p:cNvCxnSpPr>
          <p:nvPr/>
        </p:nvCxnSpPr>
        <p:spPr>
          <a:xfrm>
            <a:off x="4554390" y="3943151"/>
            <a:ext cx="4728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F3939A-914B-786C-A1D7-446ECD09619E}"/>
              </a:ext>
            </a:extLst>
          </p:cNvPr>
          <p:cNvCxnSpPr>
            <a:cxnSpLocks/>
          </p:cNvCxnSpPr>
          <p:nvPr/>
        </p:nvCxnSpPr>
        <p:spPr>
          <a:xfrm>
            <a:off x="4554390" y="4467026"/>
            <a:ext cx="472836" cy="162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33A389-ADF9-2DCF-FB52-5E7F7218FBD5}"/>
              </a:ext>
            </a:extLst>
          </p:cNvPr>
          <p:cNvCxnSpPr>
            <a:cxnSpLocks/>
          </p:cNvCxnSpPr>
          <p:nvPr/>
        </p:nvCxnSpPr>
        <p:spPr>
          <a:xfrm>
            <a:off x="4554390" y="4971851"/>
            <a:ext cx="4728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15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Reading plain text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Get-Content</a:t>
            </a:r>
            <a:r>
              <a:rPr lang="en-US" dirty="0"/>
              <a:t> to read data from a file.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Get-Content –Path file.txt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</a:t>
            </a:r>
            <a:r>
              <a:rPr lang="en-US" b="1" dirty="0"/>
              <a:t>–Path</a:t>
            </a:r>
            <a:r>
              <a:rPr lang="en-US" dirty="0"/>
              <a:t> parameter is given an array of files instead of just one file, it will concatenate the files’ contents into the output stream.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useful named parameters: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-Head </a:t>
            </a:r>
            <a:r>
              <a:rPr lang="en-US" i="1" dirty="0"/>
              <a:t>&lt;n&gt;</a:t>
            </a:r>
            <a:r>
              <a:rPr lang="en-US" dirty="0"/>
              <a:t>    # just the first n lines. </a:t>
            </a:r>
            <a:r>
              <a:rPr lang="en-US" dirty="0">
                <a:latin typeface="Lucida Console" panose="020B0609040504020204" pitchFamily="49" charset="0"/>
              </a:rPr>
              <a:t>–First</a:t>
            </a:r>
            <a:r>
              <a:rPr lang="en-US" dirty="0"/>
              <a:t>, </a:t>
            </a:r>
            <a:r>
              <a:rPr lang="en-US" dirty="0">
                <a:latin typeface="Lucida Console" panose="020B0609040504020204" pitchFamily="49" charset="0"/>
              </a:rPr>
              <a:t>-</a:t>
            </a:r>
            <a:r>
              <a:rPr lang="en-US" dirty="0" err="1">
                <a:latin typeface="Lucida Console" panose="020B0609040504020204" pitchFamily="49" charset="0"/>
              </a:rPr>
              <a:t>TotalCount</a:t>
            </a:r>
            <a:r>
              <a:rPr lang="en-US" dirty="0"/>
              <a:t>  do the same thing.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-Tail </a:t>
            </a:r>
            <a:r>
              <a:rPr lang="en-US" i="1" dirty="0"/>
              <a:t>&lt;n&gt;</a:t>
            </a:r>
            <a:r>
              <a:rPr lang="en-US" dirty="0"/>
              <a:t>    # just the last n lines.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-Raw</a:t>
            </a:r>
            <a:r>
              <a:rPr lang="en-US" dirty="0"/>
              <a:t>    # read entire file as one long string, instead of one line at a time as an array of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</a:t>
            </a:r>
            <a:r>
              <a:rPr lang="en-US" dirty="0" err="1">
                <a:latin typeface="Lucida Console" panose="020B0609040504020204" pitchFamily="49" charset="0"/>
              </a:rPr>
              <a:t>ReadCount</a:t>
            </a:r>
            <a:r>
              <a:rPr lang="en-US" dirty="0"/>
              <a:t>    # buffer size, to control the flow of strings into the pipeline. 1 by default, meaning that only one line at a time is output to the next command after the pipe. Set to -1 to turn of flow buffering and “fire-hose” the entire contents through the pipe all at once.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-Encoding</a:t>
            </a:r>
            <a:r>
              <a:rPr lang="en-US" dirty="0"/>
              <a:t>    # if the text data isn’t Unicode (with no byte-order marks), you can specify other text encodings.  </a:t>
            </a:r>
            <a:r>
              <a:rPr lang="en-US" dirty="0">
                <a:latin typeface="Lucida Console" panose="020B0609040504020204" pitchFamily="49" charset="0"/>
              </a:rPr>
              <a:t>Get-Help </a:t>
            </a:r>
            <a:r>
              <a:rPr lang="en-US" dirty="0" err="1">
                <a:latin typeface="Lucida Console" panose="020B0609040504020204" pitchFamily="49" charset="0"/>
              </a:rPr>
              <a:t>about_Character_Encoding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Writing plain text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Ouptut</a:t>
            </a:r>
            <a:r>
              <a:rPr lang="en-US" dirty="0"/>
              <a:t> data to a file “as-is.”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Out-File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Let PowerShell process an object before writing its data, so that the output looks the same as it would when viewed in a PowerShell session.</a:t>
            </a:r>
          </a:p>
          <a:p>
            <a:r>
              <a:rPr lang="en-US" dirty="0"/>
              <a:t>Compare: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PSVersionTable</a:t>
            </a:r>
            <a:r>
              <a:rPr lang="en-US" dirty="0">
                <a:latin typeface="Lucida Console" panose="020B0609040504020204" pitchFamily="49" charset="0"/>
              </a:rPr>
              <a:t> | Set-Content –Path C:\Temp\file1.txt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Get-Content C:\Temp\file1.txt</a:t>
            </a:r>
          </a:p>
          <a:p>
            <a:r>
              <a:rPr lang="en-US" dirty="0"/>
              <a:t>with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PSVersionTable</a:t>
            </a:r>
            <a:r>
              <a:rPr lang="en-US" dirty="0">
                <a:latin typeface="Lucida Console" panose="020B0609040504020204" pitchFamily="49" charset="0"/>
              </a:rPr>
              <a:t> | Out-File –Path C:\Temp\file2.txt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Get-Content C:\Temp\file2.txt </a:t>
            </a:r>
          </a:p>
          <a:p>
            <a:r>
              <a:rPr lang="en-US" dirty="0"/>
              <a:t>to see the difference.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“-content” cmdlets: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Add-Content</a:t>
            </a:r>
            <a:r>
              <a:rPr lang="en-US" dirty="0"/>
              <a:t>    # append text data to an existing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Clear-Content</a:t>
            </a:r>
            <a:r>
              <a:rPr lang="en-US" dirty="0"/>
              <a:t>    # remove a file’s entire contents; turns it into a file of zero size.</a:t>
            </a:r>
          </a:p>
        </p:txBody>
      </p:sp>
    </p:spTree>
    <p:extLst>
      <p:ext uri="{BB962C8B-B14F-4D97-AF65-F5344CB8AC3E}">
        <p14:creationId xmlns:p14="http://schemas.microsoft.com/office/powerpoint/2010/main" val="299379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Reading/writing CSV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CSV (comma separated value) is a text-based standard way to store records from a spreadsheet or database table. Used to portably transport such data between applications. Cmdlets: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Import-Csv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Read and parse a CSV file. By default, it expects column headers as the first line in the file. Each subsequent line of the file becomes a PowerShell object of that spreadsheet’s row or that database table’s record.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Export-Csv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Convert an array of identical PowerShell objects into a CSV file. By default, it places a comment line at the front of the file to note the class of objects it exported. The first non-comment line of the CSV file will have object property </a:t>
            </a:r>
            <a:r>
              <a:rPr lang="en-US" i="1" dirty="0"/>
              <a:t>names</a:t>
            </a:r>
            <a:r>
              <a:rPr lang="en-US" dirty="0"/>
              <a:t> as column headings. Each subsequent line of the file is a delimited line of text containing an object’s property </a:t>
            </a:r>
            <a:r>
              <a:rPr lang="en-US" i="1" dirty="0"/>
              <a:t>values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ConvertFrom</a:t>
            </a:r>
            <a:r>
              <a:rPr lang="en-US" dirty="0">
                <a:latin typeface="Lucida Console" panose="020B0609040504020204" pitchFamily="49" charset="0"/>
              </a:rPr>
              <a:t>-Csv</a:t>
            </a:r>
            <a:r>
              <a:rPr lang="en-US" dirty="0"/>
              <a:t>, </a:t>
            </a: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Same behavior as Import-Csv and Export-Csv, but these operate in pipelines, rather than directly with CSV data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0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first exercise this week explores various PowerShell commands for </a:t>
            </a:r>
            <a:r>
              <a:rPr lang="en-US"/>
              <a:t>processing plaintext and CSV files.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</TotalTime>
  <Words>738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CYBER 360:  Advanced Scripting</vt:lpstr>
      <vt:lpstr>Review: layered network models (1)</vt:lpstr>
      <vt:lpstr>Review: layered network models (2)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3</cp:revision>
  <dcterms:created xsi:type="dcterms:W3CDTF">2023-11-21T05:18:55Z</dcterms:created>
  <dcterms:modified xsi:type="dcterms:W3CDTF">2024-10-17T21:07:23Z</dcterms:modified>
</cp:coreProperties>
</file>