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78" r:id="rId4"/>
    <p:sldId id="266" r:id="rId5"/>
    <p:sldId id="277" r:id="rId6"/>
    <p:sldId id="267" r:id="rId7"/>
    <p:sldId id="279" r:id="rId8"/>
    <p:sldId id="280" r:id="rId9"/>
    <p:sldId id="282" r:id="rId10"/>
    <p:sldId id="281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A6AE-0D48-4EE9-822C-90748FD99EBE}" v="13" dt="2024-06-14T02:19:13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5T14:14:10.456" v="12278" actId="20577"/>
      <pc:docMkLst>
        <pc:docMk/>
      </pc:docMkLst>
      <pc:sldChg chg="modSp mod">
        <pc:chgData name="Gibbons, Carl" userId="d2b037bc-8fb4-4222-845c-61440543a456" providerId="ADAL" clId="{03FBA6AE-0D48-4EE9-822C-90748FD99EBE}" dt="2024-06-14T03:01:42.955" v="11905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4T03:01:42.955" v="11905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14:41:19.544" v="12198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14:41:19.544" v="12198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14:47:17.716" v="12204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4T14:47:17.716" v="122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14:39:24.253" v="12185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14:39:24.253" v="12185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5T14:14:10.456" v="1227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5T14:14:10.456" v="1227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14:56:54.496" v="12220" actId="113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14:56:54.496" v="12220" actId="113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4:11:52.139" v="11906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4:11:52.139" v="11906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Bumper_cars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8.1: Creating Object Oriented 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 dirty="0"/>
              <a:t>Member validation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validation attributes used for function parameters may also be used with class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Example:</a:t>
            </a:r>
          </a:p>
          <a:p>
            <a:r>
              <a:rPr lang="en-US" sz="1800" dirty="0">
                <a:latin typeface="+mn-lt"/>
              </a:rPr>
              <a:t> </a:t>
            </a:r>
            <a:endParaRPr lang="en-US" sz="1800" dirty="0"/>
          </a:p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[string] [</a:t>
            </a:r>
            <a:r>
              <a:rPr lang="en-US" sz="1800" b="1" dirty="0" err="1">
                <a:latin typeface="Consolas" panose="020B0609020204030204" pitchFamily="49" charset="0"/>
              </a:rPr>
              <a:t>ValidateLength</a:t>
            </a:r>
            <a:r>
              <a:rPr lang="en-US" sz="1800" b="1" dirty="0">
                <a:latin typeface="Consolas" panose="020B0609020204030204" pitchFamily="49" charset="0"/>
              </a:rPr>
              <a:t>(1,2)]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$Id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 [</a:t>
            </a:r>
            <a:r>
              <a:rPr lang="en-US" sz="1800" b="1" dirty="0" err="1">
                <a:latin typeface="Consolas" panose="020B0609020204030204" pitchFamily="49" charset="0"/>
              </a:rPr>
              <a:t>ValidateRange</a:t>
            </a:r>
            <a:r>
              <a:rPr lang="en-US" sz="1800" b="1" dirty="0">
                <a:latin typeface="Consolas" panose="020B0609020204030204" pitchFamily="49" charset="0"/>
              </a:rPr>
              <a:t>(0,10)]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$Speed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[int] [</a:t>
            </a:r>
            <a:r>
              <a:rPr lang="en-US" sz="1800" b="1" dirty="0" err="1">
                <a:latin typeface="Consolas" panose="020B0609020204030204" pitchFamily="49" charset="0"/>
              </a:rPr>
              <a:t>ValidateRange</a:t>
            </a:r>
            <a:r>
              <a:rPr lang="en-US" sz="1800" b="1" dirty="0">
                <a:latin typeface="Consolas" panose="020B0609020204030204" pitchFamily="49" charset="0"/>
              </a:rPr>
              <a:t>(-180,180)]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$Direction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static [bool]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$Powered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579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first exercise this week, you will examine a data file, and </a:t>
            </a:r>
            <a:r>
              <a:rPr lang="en-US" sz="1800">
                <a:latin typeface="+mn-lt"/>
              </a:rPr>
              <a:t>create an </a:t>
            </a:r>
            <a:r>
              <a:rPr lang="en-US" sz="1800" dirty="0">
                <a:latin typeface="+mn-lt"/>
              </a:rPr>
              <a:t>appropriate class that lets you import the data from the file and create object instances to hold the imported data.</a:t>
            </a:r>
          </a:p>
          <a:p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Review: OO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77018" y="1046102"/>
            <a:ext cx="9655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Encapsulation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36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Abstraction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36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Inheritance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3600" i="1" dirty="0">
              <a:latin typeface="+mn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3600" i="1" dirty="0">
                <a:latin typeface="+mn-lt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0237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Encapsulation in PowerShell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77018" y="1046102"/>
            <a:ext cx="965520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Organize related data and code together into a structured object </a:t>
            </a:r>
            <a:r>
              <a:rPr lang="en-US" sz="2000" b="1" i="1" dirty="0">
                <a:latin typeface="+mn-lt"/>
              </a:rPr>
              <a:t>instance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each data field inside an object, we will call it a </a:t>
            </a:r>
            <a:r>
              <a:rPr lang="en-US" sz="2000" b="1" i="1" dirty="0">
                <a:latin typeface="+mn-lt"/>
              </a:rPr>
              <a:t>property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each coded function of an object, we will call it a </a:t>
            </a:r>
            <a:r>
              <a:rPr lang="en-US" sz="2000" b="1" i="1" dirty="0">
                <a:latin typeface="+mn-lt"/>
              </a:rPr>
              <a:t>method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We will also refer to a property or method as a </a:t>
            </a:r>
            <a:r>
              <a:rPr lang="en-US" sz="2000" b="1" i="1" dirty="0">
                <a:latin typeface="+mn-lt"/>
              </a:rPr>
              <a:t>member</a:t>
            </a:r>
            <a:r>
              <a:rPr lang="en-US" sz="2000" dirty="0">
                <a:latin typeface="+mn-lt"/>
              </a:rPr>
              <a:t> of the object.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To get at the data or execute the code contained inside of an object, other software will send the object a </a:t>
            </a:r>
            <a:r>
              <a:rPr lang="en-US" sz="2000" b="1" i="1" dirty="0">
                <a:latin typeface="+mn-lt"/>
              </a:rPr>
              <a:t>message</a:t>
            </a:r>
            <a:r>
              <a:rPr lang="en-US" sz="20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Example of instance properties: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Consider these three facts about our course: its code is CYBER 360, its name is “Advanced Scripting,” and it earns 3 credit hours. Here’s how to combine these together into a PowerShell custom object and examine the result:</a:t>
            </a:r>
          </a:p>
          <a:p>
            <a:endParaRPr lang="en-US" sz="2000" dirty="0"/>
          </a:p>
          <a:p>
            <a:r>
              <a:rPr lang="en-US" sz="1700" b="1" dirty="0">
                <a:latin typeface="Consolas" panose="020B0609020204030204" pitchFamily="49" charset="0"/>
              </a:rPr>
              <a:t>$c = [</a:t>
            </a:r>
            <a:r>
              <a:rPr lang="en-US" sz="1700" b="1" dirty="0" err="1">
                <a:latin typeface="Consolas" panose="020B0609020204030204" pitchFamily="49" charset="0"/>
              </a:rPr>
              <a:t>PSCustomObject</a:t>
            </a:r>
            <a:r>
              <a:rPr lang="en-US" sz="1700" b="1" dirty="0">
                <a:latin typeface="Consolas" panose="020B0609020204030204" pitchFamily="49" charset="0"/>
              </a:rPr>
              <a:t>]::new()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Add-Member –</a:t>
            </a:r>
            <a:r>
              <a:rPr lang="en-US" sz="1700" b="1" dirty="0" err="1">
                <a:latin typeface="Consolas" panose="020B0609020204030204" pitchFamily="49" charset="0"/>
              </a:rPr>
              <a:t>MemberType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NoteProperty</a:t>
            </a:r>
            <a:r>
              <a:rPr lang="en-US" sz="1700" b="1" dirty="0">
                <a:latin typeface="Consolas" panose="020B0609020204030204" pitchFamily="49" charset="0"/>
              </a:rPr>
              <a:t> –Name 'Name' –Value 'Adv. Scripting'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Add-Member –</a:t>
            </a:r>
            <a:r>
              <a:rPr lang="en-US" sz="1700" b="1" dirty="0" err="1">
                <a:latin typeface="Consolas" panose="020B0609020204030204" pitchFamily="49" charset="0"/>
              </a:rPr>
              <a:t>MemberType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NoteProperty</a:t>
            </a:r>
            <a:r>
              <a:rPr lang="en-US" sz="1700" b="1" dirty="0">
                <a:latin typeface="Consolas" panose="020B0609020204030204" pitchFamily="49" charset="0"/>
              </a:rPr>
              <a:t> –Name 'Code' –Value 'CYBER 360'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Add-Member –</a:t>
            </a:r>
            <a:r>
              <a:rPr lang="en-US" sz="1700" b="1" dirty="0" err="1">
                <a:latin typeface="Consolas" panose="020B0609020204030204" pitchFamily="49" charset="0"/>
              </a:rPr>
              <a:t>MemberType</a:t>
            </a:r>
            <a:r>
              <a:rPr lang="en-US" sz="1700" b="1" dirty="0">
                <a:latin typeface="Consolas" panose="020B0609020204030204" pitchFamily="49" charset="0"/>
              </a:rPr>
              <a:t> </a:t>
            </a:r>
            <a:r>
              <a:rPr lang="en-US" sz="1700" b="1" dirty="0" err="1">
                <a:latin typeface="Consolas" panose="020B0609020204030204" pitchFamily="49" charset="0"/>
              </a:rPr>
              <a:t>NoteProperty</a:t>
            </a:r>
            <a:r>
              <a:rPr lang="en-US" sz="1700" b="1" dirty="0">
                <a:latin typeface="Consolas" panose="020B0609020204030204" pitchFamily="49" charset="0"/>
              </a:rPr>
              <a:t> –Name 'Credits' –Value 3 </a:t>
            </a:r>
          </a:p>
          <a:p>
            <a:r>
              <a:rPr lang="en-US" sz="1700" b="1" dirty="0">
                <a:latin typeface="Consolas" panose="020B0609020204030204" pitchFamily="49" charset="0"/>
              </a:rPr>
              <a:t>$c | Get-Member </a:t>
            </a:r>
          </a:p>
          <a:p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41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US" i="1" dirty="0"/>
              <a:t>PT: Encapsulation, Accessibility, and Scripting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77018" y="1046102"/>
            <a:ext cx="9655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In C# (and in other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compiled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object-oriented programming languages), data encapsulated inside an object is usually marked as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protected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or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private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. These accessibility modifiers are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encapsulation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mechanisms meant to hide or shield data from uncontrolled disclosure or tampering by other objects or software. Without access to the C# source code, it’s difficult to reverse-engineer compiled software and get unauthorized access to private members.</a:t>
            </a:r>
          </a:p>
          <a:p>
            <a:pPr algn="r"/>
            <a:endParaRPr lang="en-US" sz="2000" i="1" dirty="0">
              <a:latin typeface="+mn-lt"/>
              <a:cs typeface="Arial" panose="020B0604020202020204" pitchFamily="34" charset="0"/>
            </a:endParaRP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On the other hand, PowerShell is a </a:t>
            </a:r>
            <a:r>
              <a:rPr lang="en-US" sz="2000" i="1" u="sng" dirty="0">
                <a:latin typeface="+mn-lt"/>
                <a:cs typeface="Arial" panose="020B0604020202020204" pitchFamily="34" charset="0"/>
              </a:rPr>
              <a:t>scripting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language. Its cmdlets, functions, and expressions are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interpreted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, not compiled. Every interpreted script is its own source code.</a:t>
            </a:r>
          </a:p>
          <a:p>
            <a:pPr algn="r"/>
            <a:endParaRPr lang="en-US" sz="2000" i="1" dirty="0">
              <a:latin typeface="+mn-lt"/>
              <a:cs typeface="Arial" panose="020B0604020202020204" pitchFamily="34" charset="0"/>
            </a:endParaRP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Consequence: in contrast with .NET assemblies and other software written in C#, there can never be a way to privately encapsulate properties of a PowerShell script’s objects.</a:t>
            </a:r>
          </a:p>
          <a:p>
            <a:pPr algn="r"/>
            <a:endParaRPr lang="en-US" sz="2000" i="1" dirty="0">
              <a:latin typeface="+mn-lt"/>
              <a:cs typeface="Arial" panose="020B0604020202020204" pitchFamily="34" charset="0"/>
            </a:endParaRP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PowerShell does provide a way to mark a property as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hidden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, but even hidden members aren’t truly private, because  </a:t>
            </a:r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Get-Member –Force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  reveals them.</a:t>
            </a:r>
          </a:p>
        </p:txBody>
      </p:sp>
    </p:spTree>
    <p:extLst>
      <p:ext uri="{BB962C8B-B14F-4D97-AF65-F5344CB8AC3E}">
        <p14:creationId xmlns:p14="http://schemas.microsoft.com/office/powerpoint/2010/main" val="29484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Abstraction in PowerShell (v5+)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54728"/>
            <a:ext cx="9655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Organize related data </a:t>
            </a:r>
            <a:r>
              <a:rPr lang="en-US" sz="2000" b="1" i="1" dirty="0">
                <a:latin typeface="+mn-lt"/>
              </a:rPr>
              <a:t>properties</a:t>
            </a:r>
            <a:r>
              <a:rPr lang="en-US" sz="2000" dirty="0">
                <a:latin typeface="+mn-lt"/>
              </a:rPr>
              <a:t> and coded </a:t>
            </a:r>
            <a:r>
              <a:rPr lang="en-US" sz="2000" b="1" i="1" dirty="0">
                <a:latin typeface="+mn-lt"/>
              </a:rPr>
              <a:t>methods</a:t>
            </a:r>
            <a:r>
              <a:rPr lang="en-US" sz="2000" dirty="0">
                <a:latin typeface="+mn-lt"/>
              </a:rPr>
              <a:t> together into </a:t>
            </a:r>
            <a:r>
              <a:rPr lang="en-US" sz="2000" b="1" i="1" dirty="0">
                <a:latin typeface="+mn-lt"/>
              </a:rPr>
              <a:t>classes</a:t>
            </a:r>
            <a:r>
              <a:rPr lang="en-US" sz="2000" dirty="0">
                <a:latin typeface="+mn-lt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Useful metaphor: think of a class as a “blueprint” for objects of that class.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Two objects of the same class may contain different data values, but as far as other software is concerned, each object of a class interacts the same way.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When two objects are of the same class, we also say they share the same </a:t>
            </a:r>
            <a:r>
              <a:rPr lang="en-US" sz="2000" b="1" i="1" dirty="0">
                <a:latin typeface="+mn-lt"/>
              </a:rPr>
              <a:t>type</a:t>
            </a:r>
            <a:r>
              <a:rPr lang="en-US" sz="20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Example: this command line declares a “pattern” for a BYU-Idaho course object: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Course { $Name; $Code; $Credits }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Even though it works, we will seldom see command-line class definitions. A class is more elegantly declared in a  </a:t>
            </a:r>
            <a:r>
              <a:rPr lang="en-US" sz="2000" b="1" dirty="0">
                <a:latin typeface="Consolas" panose="020B0609020204030204" pitchFamily="49" charset="0"/>
              </a:rPr>
              <a:t>.ps1</a:t>
            </a:r>
            <a:r>
              <a:rPr lang="en-US" sz="2000" dirty="0">
                <a:latin typeface="+mn-lt"/>
              </a:rPr>
              <a:t>  script file: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Course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$Name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$Code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$Credits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899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are Instances of a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54728"/>
            <a:ext cx="96552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After a class is defined, we can use it to create and use object instances: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>
                <a:latin typeface="Consolas" panose="020B0609020204030204" pitchFamily="49" charset="0"/>
              </a:rPr>
              <a:t>$c1 = [Course]::new()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$c1.Name = 'Teachings of The Book of Mormon'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$c1.Code = 'REL 275';  $c1.Credits = 2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$c2 = [Course]::new()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$c2.Name </a:t>
            </a:r>
            <a:r>
              <a:rPr lang="en-US" sz="2000" b="1">
                <a:latin typeface="Consolas" panose="020B0609020204030204" pitchFamily="49" charset="0"/>
              </a:rPr>
              <a:t>= 'Advanced </a:t>
            </a:r>
            <a:r>
              <a:rPr lang="en-US" sz="2000" b="1" dirty="0">
                <a:latin typeface="Consolas" panose="020B0609020204030204" pitchFamily="49" charset="0"/>
              </a:rPr>
              <a:t>Scripting'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$c2.Code = 'CYBER 360';  $c2.Credits = 3</a:t>
            </a:r>
          </a:p>
          <a:p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Our new class is now a custom type we can use for robust and adaptable scripting. We can also use a cmdlet or a hash table to create new instances, like these: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$c3 = New-Object Course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                 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# slower (more overhead) than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[Course]::new()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$c4 = [Course] @{ Name='SQL'; Code='ITM 220'; Credits=2 } 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2000" i="1" dirty="0">
                <a:latin typeface="+mn-lt"/>
                <a:cs typeface="Arial" panose="020B0604020202020204" pitchFamily="34" charset="0"/>
              </a:rPr>
              <a:t>(We’ll wait for later to look at inheritance or polymorphism with PowerShell…)</a:t>
            </a:r>
          </a:p>
        </p:txBody>
      </p:sp>
    </p:spTree>
    <p:extLst>
      <p:ext uri="{BB962C8B-B14F-4D97-AF65-F5344CB8AC3E}">
        <p14:creationId xmlns:p14="http://schemas.microsoft.com/office/powerpoint/2010/main" val="17099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Type-constrained 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54728"/>
            <a:ext cx="96552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Best practice: specify the data types of class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>
                <a:latin typeface="Consolas" panose="020B0609020204030204" pitchFamily="49" charset="0"/>
              </a:rPr>
              <a:t>class Course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[String]$Name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[String]$Code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[int]$Credits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This helps prevent lots of bugs or unexpected results, because it ensures predictability:</a:t>
            </a: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$c5 = [Course] @{ Name='SQL'; Code='ITM 220'; Credits=</a:t>
            </a:r>
            <a:r>
              <a:rPr lang="en-US" sz="2000" b="1" dirty="0">
                <a:highlight>
                  <a:srgbClr val="00FFFF"/>
                </a:highlight>
                <a:latin typeface="Consolas" panose="020B0609020204030204" pitchFamily="49" charset="0"/>
              </a:rPr>
              <a:t>'2'</a:t>
            </a:r>
            <a:r>
              <a:rPr lang="en-US" sz="2000" b="1" dirty="0">
                <a:latin typeface="Consolas" panose="020B0609020204030204" pitchFamily="49" charset="0"/>
              </a:rPr>
              <a:t> }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$c5.Credits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                                                                      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# result: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$c5.Credits.GetType().Name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                                  </a:t>
            </a:r>
            <a:r>
              <a:rPr lang="en-US" sz="2000" i="1" dirty="0">
                <a:latin typeface="+mn-lt"/>
                <a:cs typeface="Arial" panose="020B0604020202020204" pitchFamily="34" charset="0"/>
              </a:rPr>
              <a:t># result: </a:t>
            </a:r>
            <a:r>
              <a:rPr lang="en-US" sz="2000" b="1" i="1" dirty="0">
                <a:latin typeface="+mn-lt"/>
                <a:cs typeface="Arial" panose="020B0604020202020204" pitchFamily="34" charset="0"/>
              </a:rPr>
              <a:t>Int32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+mn-lt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Arial" panose="020B0604020202020204" pitchFamily="34" charset="0"/>
              </a:rPr>
              <a:t>Now when our code uses arithmetic operator  </a:t>
            </a:r>
            <a:r>
              <a:rPr lang="en-US" sz="2000" b="1" dirty="0">
                <a:latin typeface="Consolas" panose="020B0609020204030204" pitchFamily="49" charset="0"/>
                <a:cs typeface="Arial" panose="020B0604020202020204" pitchFamily="34" charset="0"/>
              </a:rPr>
              <a:t>+</a:t>
            </a:r>
            <a:r>
              <a:rPr lang="en-US" sz="2000" dirty="0">
                <a:latin typeface="+mn-lt"/>
                <a:cs typeface="Arial" panose="020B0604020202020204" pitchFamily="34" charset="0"/>
              </a:rPr>
              <a:t>  to add up credits, it won’t accidentally concatenate strings instead.</a:t>
            </a:r>
          </a:p>
        </p:txBody>
      </p:sp>
    </p:spTree>
    <p:extLst>
      <p:ext uri="{BB962C8B-B14F-4D97-AF65-F5344CB8AC3E}">
        <p14:creationId xmlns:p14="http://schemas.microsoft.com/office/powerpoint/2010/main" val="417679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67C52-F2B7-5C7C-7935-A519ACF5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-13258"/>
            <a:ext cx="10353675" cy="687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49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14375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Instance members belong to an instance,</a:t>
            </a:r>
          </a:p>
          <a:p>
            <a:r>
              <a:rPr lang="en-US" dirty="0"/>
              <a:t>Static members belong to the entire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777042"/>
            <a:ext cx="9655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Consider a “bumper cars” attraction at a traveling carnival. Each car has its own foot pedal and steering wheel, but all the cars share a power source.  </a:t>
            </a:r>
            <a:r>
              <a:rPr lang="en-US" sz="1800" dirty="0">
                <a:latin typeface="+mn-lt"/>
                <a:hlinkClick r:id="rId2"/>
              </a:rPr>
              <a:t>https://en.wikipedia.org/wiki/Bumper_cars</a:t>
            </a:r>
            <a:r>
              <a:rPr lang="en-US" sz="1800" dirty="0">
                <a:latin typeface="+mn-lt"/>
              </a:rPr>
              <a:t> Let’s model this in PowerShell with a </a:t>
            </a:r>
            <a:r>
              <a:rPr lang="en-US" sz="1800" dirty="0" err="1">
                <a:latin typeface="+mn-lt"/>
              </a:rPr>
              <a:t>BumperCar</a:t>
            </a:r>
            <a:r>
              <a:rPr lang="en-US" sz="1800" dirty="0">
                <a:latin typeface="+mn-lt"/>
              </a:rPr>
              <a:t> class and a couple of </a:t>
            </a:r>
            <a:r>
              <a:rPr lang="en-US" sz="1800" dirty="0" err="1">
                <a:latin typeface="+mn-lt"/>
              </a:rPr>
              <a:t>BumperCar</a:t>
            </a:r>
            <a:r>
              <a:rPr lang="en-US" sz="1800" dirty="0">
                <a:latin typeface="+mn-lt"/>
              </a:rPr>
              <a:t> instances:</a:t>
            </a:r>
          </a:p>
          <a:p>
            <a:r>
              <a:rPr lang="en-US" sz="1800" dirty="0">
                <a:latin typeface="+mn-lt"/>
              </a:rPr>
              <a:t> </a:t>
            </a:r>
            <a:endParaRPr lang="en-US" sz="1800" dirty="0"/>
          </a:p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[double]$Speed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[int]$Direction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static [bool]$Powered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$car1, $car2 = [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r>
              <a:rPr lang="en-US" sz="1800" b="1" dirty="0">
                <a:latin typeface="Consolas" panose="020B0609020204030204" pitchFamily="49" charset="0"/>
              </a:rPr>
              <a:t>]::new(), [</a:t>
            </a:r>
            <a:r>
              <a:rPr lang="en-US" sz="1800" b="1" dirty="0" err="1">
                <a:latin typeface="Consolas" panose="020B0609020204030204" pitchFamily="49" charset="0"/>
              </a:rPr>
              <a:t>BumperCar</a:t>
            </a:r>
            <a:r>
              <a:rPr lang="en-US" sz="1800" b="1" dirty="0">
                <a:latin typeface="Consolas" panose="020B0609020204030204" pitchFamily="49" charset="0"/>
              </a:rPr>
              <a:t>]::new()</a:t>
            </a:r>
          </a:p>
          <a:p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The Instance properties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$car1.Speed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$car1.Direction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$car2.Speed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$car2.Direction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each have their own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The static property  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  <a:cs typeface="Arial" panose="020B0604020202020204" pitchFamily="34" charset="0"/>
              </a:rPr>
              <a:t>BumperCar</a:t>
            </a:r>
            <a:r>
              <a:rPr lang="en-US" sz="1800" b="1" dirty="0">
                <a:latin typeface="Consolas" panose="020B0609020204030204" pitchFamily="49" charset="0"/>
                <a:cs typeface="Arial" panose="020B0604020202020204" pitchFamily="34" charset="0"/>
              </a:rPr>
              <a:t>]::Powered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  is shared by all the cars.</a:t>
            </a:r>
          </a:p>
          <a:p>
            <a:r>
              <a:rPr lang="en-US" sz="1800" dirty="0">
                <a:latin typeface="+mn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A523C-A252-E697-9D9D-B775552D1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545" y="2776471"/>
            <a:ext cx="3468925" cy="23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2519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794</TotalTime>
  <Words>1094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</vt:lpstr>
      <vt:lpstr>Blue Background Theme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2023-11-21T07:23:03Z</dcterms:created>
  <dcterms:modified xsi:type="dcterms:W3CDTF">2024-09-26T21:56:20Z</dcterms:modified>
</cp:coreProperties>
</file>