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0" r:id="rId4"/>
    <p:sldId id="260" r:id="rId5"/>
    <p:sldId id="278" r:id="rId6"/>
    <p:sldId id="279" r:id="rId7"/>
    <p:sldId id="280" r:id="rId8"/>
    <p:sldId id="281" r:id="rId9"/>
    <p:sldId id="282"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E240739F-EB18-491B-BF4F-8A3A7FFA3886}"/>
    <pc:docChg chg="modSld">
      <pc:chgData name="Gibbons, Carl" userId="d2b037bc-8fb4-4222-845c-61440543a456" providerId="ADAL" clId="{E240739F-EB18-491B-BF4F-8A3A7FFA3886}" dt="2024-05-16T23:56:24.251" v="23"/>
      <pc:docMkLst>
        <pc:docMk/>
      </pc:docMkLst>
      <pc:sldChg chg="modSp mod">
        <pc:chgData name="Gibbons, Carl" userId="d2b037bc-8fb4-4222-845c-61440543a456" providerId="ADAL" clId="{E240739F-EB18-491B-BF4F-8A3A7FFA3886}" dt="2024-05-16T23:51:39.755" v="21" actId="20577"/>
        <pc:sldMkLst>
          <pc:docMk/>
          <pc:sldMk cId="519357719" sldId="260"/>
        </pc:sldMkLst>
        <pc:spChg chg="mod">
          <ac:chgData name="Gibbons, Carl" userId="d2b037bc-8fb4-4222-845c-61440543a456" providerId="ADAL" clId="{E240739F-EB18-491B-BF4F-8A3A7FFA3886}" dt="2024-05-16T23:51:39.755" v="21" actId="20577"/>
          <ac:spMkLst>
            <pc:docMk/>
            <pc:sldMk cId="519357719" sldId="260"/>
            <ac:spMk id="3" creationId="{17D02A72-79B4-B4A1-5F2B-4922B2F25909}"/>
          </ac:spMkLst>
        </pc:spChg>
      </pc:sldChg>
      <pc:sldChg chg="modSp mod">
        <pc:chgData name="Gibbons, Carl" userId="d2b037bc-8fb4-4222-845c-61440543a456" providerId="ADAL" clId="{E240739F-EB18-491B-BF4F-8A3A7FFA3886}" dt="2024-04-30T16:39:32.442" v="3" actId="20577"/>
        <pc:sldMkLst>
          <pc:docMk/>
          <pc:sldMk cId="1730491475" sldId="280"/>
        </pc:sldMkLst>
        <pc:spChg chg="mod">
          <ac:chgData name="Gibbons, Carl" userId="d2b037bc-8fb4-4222-845c-61440543a456" providerId="ADAL" clId="{E240739F-EB18-491B-BF4F-8A3A7FFA3886}" dt="2024-04-30T16:39:32.442" v="3" actId="20577"/>
          <ac:spMkLst>
            <pc:docMk/>
            <pc:sldMk cId="1730491475" sldId="280"/>
            <ac:spMk id="3" creationId="{17D02A72-79B4-B4A1-5F2B-4922B2F25909}"/>
          </ac:spMkLst>
        </pc:spChg>
      </pc:sldChg>
      <pc:sldChg chg="modSp mod">
        <pc:chgData name="Gibbons, Carl" userId="d2b037bc-8fb4-4222-845c-61440543a456" providerId="ADAL" clId="{E240739F-EB18-491B-BF4F-8A3A7FFA3886}" dt="2024-05-16T23:56:24.251" v="23"/>
        <pc:sldMkLst>
          <pc:docMk/>
          <pc:sldMk cId="2142935958" sldId="281"/>
        </pc:sldMkLst>
        <pc:spChg chg="mod">
          <ac:chgData name="Gibbons, Carl" userId="d2b037bc-8fb4-4222-845c-61440543a456" providerId="ADAL" clId="{E240739F-EB18-491B-BF4F-8A3A7FFA3886}" dt="2024-05-16T23:56:24.251" v="23"/>
          <ac:spMkLst>
            <pc:docMk/>
            <pc:sldMk cId="2142935958" sldId="281"/>
            <ac:spMk id="3" creationId="{17D02A72-79B4-B4A1-5F2B-4922B2F25909}"/>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1/16/2025</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1/16/2025</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1/16/2025</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9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1/16/2025</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1/16/2025</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1/16/2025</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1/16/2025</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1/16/2025</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1/16/2025</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1/16/2025</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1/16/2025</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1/16/2025</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2.1: Variables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fontScale="92500" lnSpcReduction="10000"/>
          </a:bodyPr>
          <a:lstStyle/>
          <a:p>
            <a:r>
              <a:rPr lang="en-US" dirty="0"/>
              <a:t>Exercise</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unit’s first exercise is a short drill manipulating variables.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 Variable is a Named Data Container</a:t>
            </a:r>
          </a:p>
        </p:txBody>
      </p:sp>
      <p:sp>
        <p:nvSpPr>
          <p:cNvPr id="3" name="TextBox 2">
            <a:extLst>
              <a:ext uri="{FF2B5EF4-FFF2-40B4-BE49-F238E27FC236}">
                <a16:creationId xmlns:a16="http://schemas.microsoft.com/office/drawing/2014/main" id="{B5924E0F-A977-1710-779D-EEB74261AF34}"/>
              </a:ext>
            </a:extLst>
          </p:cNvPr>
          <p:cNvSpPr txBox="1"/>
          <p:nvPr/>
        </p:nvSpPr>
        <p:spPr>
          <a:xfrm>
            <a:off x="6096000" y="1054728"/>
            <a:ext cx="48275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PowerShell, all variable names begin with a </a:t>
            </a:r>
            <a:r>
              <a:rPr lang="en-US" sz="2000" dirty="0">
                <a:latin typeface="Lucida Console" panose="020B0609040504020204" pitchFamily="49" charset="0"/>
              </a:rPr>
              <a:t>$</a:t>
            </a:r>
            <a:r>
              <a:rPr lang="en-US" sz="2000" dirty="0"/>
              <a:t> (dollar symbol).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a:t>
            </a:r>
            <a:r>
              <a:rPr lang="en-US" sz="2000" dirty="0"/>
              <a:t> (equal sign) is the variable assignment operator. For clarity, think of this operator as “gets the value” rather than “equals.”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in this example, the variable </a:t>
            </a:r>
            <a:r>
              <a:rPr lang="en-US" sz="2000" dirty="0">
                <a:latin typeface="Lucida Console" panose="020B0609040504020204" pitchFamily="49" charset="0"/>
              </a:rPr>
              <a:t>$threshold</a:t>
            </a:r>
            <a:r>
              <a:rPr lang="en-US" sz="2000" dirty="0"/>
              <a:t> gets the value </a:t>
            </a:r>
            <a:r>
              <a:rPr lang="en-US" sz="2000" dirty="0">
                <a:latin typeface="Lucida Console" panose="020B0609040504020204" pitchFamily="49" charset="0"/>
              </a:rPr>
              <a:t>59</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“Named Data Container” metaphor:</a:t>
            </a:r>
          </a:p>
          <a:p>
            <a:pPr marL="800100" lvl="1" indent="-342900">
              <a:buFont typeface="Arial" panose="020B0604020202020204" pitchFamily="34" charset="0"/>
              <a:buChar char="•"/>
            </a:pPr>
            <a:r>
              <a:rPr lang="en-US" sz="2000" dirty="0">
                <a:latin typeface="Lucida Console" panose="020B0609040504020204" pitchFamily="49" charset="0"/>
              </a:rPr>
              <a:t>59</a:t>
            </a:r>
            <a:r>
              <a:rPr lang="en-US" sz="2000" dirty="0"/>
              <a:t>: the value inside the container</a:t>
            </a:r>
          </a:p>
          <a:p>
            <a:pPr marL="800100" lvl="1" indent="-342900">
              <a:buFont typeface="Arial" panose="020B0604020202020204" pitchFamily="34" charset="0"/>
              <a:buChar char="•"/>
            </a:pPr>
            <a:r>
              <a:rPr lang="en-US" sz="2000" dirty="0">
                <a:latin typeface="Lucida Console" panose="020B0609040504020204" pitchFamily="49" charset="0"/>
              </a:rPr>
              <a:t>$threshold</a:t>
            </a:r>
            <a:r>
              <a:rPr lang="en-US" sz="2000" dirty="0"/>
              <a:t>: the label written on the outside of the container</a:t>
            </a:r>
          </a:p>
        </p:txBody>
      </p:sp>
      <p:pic>
        <p:nvPicPr>
          <p:cNvPr id="5" name="Picture 4" descr="A box with a price tag&#10;&#10;Description automatically generated">
            <a:extLst>
              <a:ext uri="{FF2B5EF4-FFF2-40B4-BE49-F238E27FC236}">
                <a16:creationId xmlns:a16="http://schemas.microsoft.com/office/drawing/2014/main" id="{95F1B758-8221-A28F-F68D-1A79ADBC2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92" y="1554480"/>
            <a:ext cx="4876800" cy="3749040"/>
          </a:xfrm>
          <a:prstGeom prst="rect">
            <a:avLst/>
          </a:prstGeom>
        </p:spPr>
      </p:pic>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22466-AC61-5579-F313-7B8A3FE65CC8}"/>
              </a:ext>
            </a:extLst>
          </p:cNvPr>
          <p:cNvSpPr txBox="1"/>
          <p:nvPr/>
        </p:nvSpPr>
        <p:spPr>
          <a:xfrm>
            <a:off x="2373969" y="346842"/>
            <a:ext cx="7444090" cy="707886"/>
          </a:xfrm>
          <a:prstGeom prst="rect">
            <a:avLst/>
          </a:prstGeom>
          <a:noFill/>
        </p:spPr>
        <p:txBody>
          <a:bodyPr wrap="none" rtlCol="0">
            <a:spAutoFit/>
          </a:bodyPr>
          <a:lstStyle/>
          <a:p>
            <a:pPr algn="ctr"/>
            <a:r>
              <a:rPr lang="en-US" sz="4000" dirty="0">
                <a:latin typeface="+mj-lt"/>
              </a:rPr>
              <a:t>Loosely Typed </a:t>
            </a:r>
            <a:r>
              <a:rPr lang="en-US" sz="4000" i="1" dirty="0">
                <a:latin typeface="+mj-lt"/>
              </a:rPr>
              <a:t>vs.</a:t>
            </a:r>
            <a:r>
              <a:rPr lang="en-US" sz="4000" dirty="0">
                <a:latin typeface="+mj-lt"/>
              </a:rPr>
              <a:t> Constrained Type</a:t>
            </a:r>
            <a:endParaRPr lang="en-US" dirty="0"/>
          </a:p>
        </p:txBody>
      </p:sp>
      <p:sp>
        <p:nvSpPr>
          <p:cNvPr id="3" name="TextBox 2">
            <a:extLst>
              <a:ext uri="{FF2B5EF4-FFF2-40B4-BE49-F238E27FC236}">
                <a16:creationId xmlns:a16="http://schemas.microsoft.com/office/drawing/2014/main" id="{80041865-9773-290D-EB35-F8AF8BFC505C}"/>
              </a:ext>
            </a:extLst>
          </p:cNvPr>
          <p:cNvSpPr txBox="1"/>
          <p:nvPr/>
        </p:nvSpPr>
        <p:spPr>
          <a:xfrm>
            <a:off x="1268392" y="1054728"/>
            <a:ext cx="9655207" cy="4093428"/>
          </a:xfrm>
          <a:prstGeom prst="rect">
            <a:avLst/>
          </a:prstGeom>
          <a:noFill/>
        </p:spPr>
        <p:txBody>
          <a:bodyPr wrap="square" rtlCol="0">
            <a:spAutoFit/>
          </a:bodyPr>
          <a:lstStyle/>
          <a:p>
            <a:r>
              <a:rPr lang="en-US" sz="2000" dirty="0"/>
              <a:t>The value of a PowerShell variable can be any object of any class:</a:t>
            </a:r>
          </a:p>
          <a:p>
            <a:pPr marL="342900" indent="-342900">
              <a:buFont typeface="Arial" panose="020B0604020202020204" pitchFamily="34" charset="0"/>
              <a:buChar char="•"/>
            </a:pPr>
            <a:r>
              <a:rPr lang="en-US" sz="2000" dirty="0">
                <a:latin typeface="Lucida Console" panose="020B0609040504020204" pitchFamily="49" charset="0"/>
              </a:rPr>
              <a:t>$x = -4</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a:t>System.Int32</a:t>
            </a:r>
          </a:p>
          <a:p>
            <a:pPr marL="342900" indent="-342900">
              <a:buFont typeface="Arial" panose="020B0604020202020204" pitchFamily="34" charset="0"/>
              <a:buChar char="•"/>
            </a:pPr>
            <a:r>
              <a:rPr lang="en-US" sz="2000" dirty="0">
                <a:latin typeface="Lucida Console" panose="020B0609040504020204" pitchFamily="49" charset="0"/>
              </a:rPr>
              <a:t>$x = Get-Date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System.DateTime</a:t>
            </a:r>
            <a:endParaRPr lang="en-US" sz="2000" b="1" dirty="0"/>
          </a:p>
          <a:p>
            <a:endParaRPr lang="en-US" sz="2000" dirty="0"/>
          </a:p>
          <a:p>
            <a:endParaRPr lang="en-US" sz="2000" dirty="0"/>
          </a:p>
          <a:p>
            <a:r>
              <a:rPr lang="en-US" sz="2000" dirty="0"/>
              <a:t>Optionally, if you need to constrain the type of a variable, prefix its assignment operation with a square bracketed type name:</a:t>
            </a:r>
          </a:p>
          <a:p>
            <a:pPr marL="342900" indent="-342900">
              <a:buFont typeface="Arial" panose="020B0604020202020204" pitchFamily="34" charset="0"/>
              <a:buChar char="•"/>
            </a:pPr>
            <a:r>
              <a:rPr lang="en-US" sz="2000" dirty="0">
                <a:latin typeface="Lucida Console" panose="020B0609040504020204" pitchFamily="49" charset="0"/>
              </a:rPr>
              <a:t>[int]$x = 7</a:t>
            </a:r>
          </a:p>
          <a:p>
            <a:pPr marL="342900" indent="-342900">
              <a:buFont typeface="Arial" panose="020B0604020202020204" pitchFamily="34" charset="0"/>
              <a:buChar char="•"/>
            </a:pPr>
            <a:r>
              <a:rPr lang="en-US" sz="2000" dirty="0">
                <a:latin typeface="Lucida Console" panose="020B0609040504020204" pitchFamily="49" charset="0"/>
              </a:rPr>
              <a:t>$x = "seven"</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$x = Get-Date</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DateTime</a:t>
            </a:r>
            <a:r>
              <a:rPr lang="en-US" sz="2000" dirty="0">
                <a:latin typeface="Lucida Console" panose="020B0609040504020204" pitchFamily="49" charset="0"/>
              </a:rPr>
              <a:t>]$x = Get-Date</a:t>
            </a:r>
            <a:r>
              <a:rPr lang="en-US" sz="2000" dirty="0"/>
              <a:t>  # recreates the variable, different type constraint</a:t>
            </a:r>
          </a:p>
        </p:txBody>
      </p:sp>
    </p:spTree>
    <p:extLst>
      <p:ext uri="{BB962C8B-B14F-4D97-AF65-F5344CB8AC3E}">
        <p14:creationId xmlns:p14="http://schemas.microsoft.com/office/powerpoint/2010/main" val="37874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183316" y="346842"/>
            <a:ext cx="5825376" cy="707886"/>
          </a:xfrm>
          <a:prstGeom prst="rect">
            <a:avLst/>
          </a:prstGeom>
          <a:noFill/>
        </p:spPr>
        <p:txBody>
          <a:bodyPr wrap="none" rtlCol="0">
            <a:spAutoFit/>
          </a:bodyPr>
          <a:lstStyle/>
          <a:p>
            <a:pPr algn="ctr"/>
            <a:r>
              <a:rPr lang="en-US" sz="4000" dirty="0">
                <a:latin typeface="+mj-lt"/>
              </a:rPr>
              <a:t>Multiple valued type: array</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An </a:t>
            </a:r>
            <a:r>
              <a:rPr lang="en-US" sz="2000" i="1" dirty="0"/>
              <a:t>array</a:t>
            </a:r>
            <a:r>
              <a:rPr lang="en-US" sz="2000" dirty="0"/>
              <a:t> with multiple values is created with the </a:t>
            </a:r>
            <a:r>
              <a:rPr lang="en-US" sz="2000" dirty="0">
                <a:latin typeface="Lucida Console" panose="020B0609040504020204" pitchFamily="49" charset="0"/>
              </a:rPr>
              <a:t>,</a:t>
            </a:r>
            <a:r>
              <a:rPr lang="en-US" sz="2000" dirty="0"/>
              <a:t> (comma) operator:</a:t>
            </a:r>
          </a:p>
          <a:p>
            <a:pPr marL="342900" indent="-342900">
              <a:buFont typeface="Arial" panose="020B0604020202020204" pitchFamily="34" charset="0"/>
              <a:buChar char="•"/>
            </a:pPr>
            <a:r>
              <a:rPr lang="en-US" sz="2000" dirty="0">
                <a:latin typeface="Lucida Console" panose="020B0609040504020204" pitchFamily="49" charset="0"/>
              </a:rPr>
              <a:t>$a = -1, "two", (Get-Date)</a:t>
            </a:r>
            <a:r>
              <a:rPr lang="en-US" sz="2000" dirty="0"/>
              <a:t>    # two commas to create a three-element array</a:t>
            </a:r>
          </a:p>
          <a:p>
            <a:pPr marL="342900" indent="-342900">
              <a:buFont typeface="Arial" panose="020B0604020202020204" pitchFamily="34" charset="0"/>
              <a:buChar char="•"/>
            </a:pPr>
            <a:r>
              <a:rPr lang="en-US" sz="2000" dirty="0">
                <a:latin typeface="Lucida Console" panose="020B0609040504020204" pitchFamily="49" charset="0"/>
              </a:rPr>
              <a:t>$single = ,3</a:t>
            </a:r>
            <a:r>
              <a:rPr lang="en-US" sz="2000" dirty="0"/>
              <a:t>            # unary comma operator creates an array with just one element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a.GetType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System.Object</a:t>
            </a:r>
            <a:r>
              <a:rPr lang="en-US" sz="2000" b="1" dirty="0"/>
              <a:t>[]</a:t>
            </a:r>
          </a:p>
          <a:p>
            <a:r>
              <a:rPr lang="en-US" sz="2000" dirty="0"/>
              <a:t>You can tell it’s an array by the square brackets in the type name, but because it’s loosely typed, you can’t determine this way what data type might be in any of its elements.</a:t>
            </a:r>
          </a:p>
          <a:p>
            <a:endParaRPr lang="en-US" sz="2000" dirty="0"/>
          </a:p>
          <a:p>
            <a:r>
              <a:rPr lang="en-US" sz="2000" dirty="0"/>
              <a:t>To access an element, use a square-bracketed </a:t>
            </a:r>
            <a:r>
              <a:rPr lang="en-US" sz="2000" i="1" dirty="0"/>
              <a:t>index</a:t>
            </a:r>
            <a:r>
              <a:rPr lang="en-US" sz="2000" dirty="0"/>
              <a:t> suffix after the variable name:</a:t>
            </a:r>
          </a:p>
          <a:p>
            <a:pPr marL="342900" indent="-342900">
              <a:buFont typeface="Arial" panose="020B0604020202020204" pitchFamily="34" charset="0"/>
              <a:buChar char="•"/>
            </a:pPr>
            <a:r>
              <a:rPr lang="en-US" sz="2000" dirty="0">
                <a:latin typeface="Lucida Console" panose="020B0609040504020204" pitchFamily="49" charset="0"/>
              </a:rPr>
              <a:t>$a[0]</a:t>
            </a:r>
            <a:r>
              <a:rPr lang="en-US" sz="2000" dirty="0"/>
              <a:t>                                            # returns -</a:t>
            </a:r>
            <a:r>
              <a:rPr lang="en-US" sz="2000" dirty="0">
                <a:latin typeface="Lucida Console" panose="020B0609040504020204" pitchFamily="49" charset="0"/>
              </a:rPr>
              <a:t>1</a:t>
            </a:r>
          </a:p>
          <a:p>
            <a:pPr marL="342900" indent="-342900">
              <a:buFont typeface="Arial" panose="020B0604020202020204" pitchFamily="34" charset="0"/>
              <a:buChar char="•"/>
            </a:pPr>
            <a:r>
              <a:rPr lang="en-US" sz="2000" dirty="0">
                <a:latin typeface="Lucida Console" panose="020B0609040504020204" pitchFamily="49" charset="0"/>
              </a:rPr>
              <a:t>$a[1]</a:t>
            </a:r>
            <a:r>
              <a:rPr lang="en-US" sz="2000" dirty="0"/>
              <a:t>                                            # returns </a:t>
            </a:r>
            <a:r>
              <a:rPr lang="en-US" sz="2000" dirty="0">
                <a:latin typeface="Lucida Console" panose="020B0609040504020204" pitchFamily="49" charset="0"/>
              </a:rPr>
              <a:t>two</a:t>
            </a:r>
          </a:p>
          <a:p>
            <a:pPr marL="342900" indent="-342900">
              <a:buFont typeface="Arial" panose="020B0604020202020204" pitchFamily="34" charset="0"/>
              <a:buChar char="•"/>
            </a:pPr>
            <a:r>
              <a:rPr lang="en-US" sz="2000" dirty="0">
                <a:latin typeface="Lucida Console" panose="020B0609040504020204" pitchFamily="49" charset="0"/>
              </a:rPr>
              <a:t>$a[2].</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err="1"/>
              <a:t>DateTime</a:t>
            </a:r>
            <a:endParaRPr lang="en-US" sz="2000" b="1" dirty="0"/>
          </a:p>
          <a:p>
            <a:endParaRPr lang="en-US" sz="2000" dirty="0"/>
          </a:p>
          <a:p>
            <a:r>
              <a:rPr lang="en-US" sz="2000" dirty="0"/>
              <a:t>The number between the square brackets is an </a:t>
            </a:r>
            <a:r>
              <a:rPr lang="en-US" sz="2000" i="1" dirty="0"/>
              <a:t>offset</a:t>
            </a:r>
            <a:r>
              <a:rPr lang="en-US" sz="2000" dirty="0"/>
              <a:t> count from the first element: the first is at index 0, the second at index 1, the third at index 2, etc.</a:t>
            </a:r>
          </a:p>
          <a:p>
            <a:endParaRPr lang="en-US" sz="2000" dirty="0"/>
          </a:p>
          <a:p>
            <a:pPr algn="r"/>
            <a:r>
              <a:rPr lang="en-US" sz="2000" i="1" dirty="0"/>
              <a:t>Expect more facts about PowerShell arrays later…</a:t>
            </a:r>
          </a:p>
        </p:txBody>
      </p:sp>
    </p:spTree>
    <p:extLst>
      <p:ext uri="{BB962C8B-B14F-4D97-AF65-F5344CB8AC3E}">
        <p14:creationId xmlns:p14="http://schemas.microsoft.com/office/powerpoint/2010/main" val="5193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2700172" y="346842"/>
            <a:ext cx="6791667" cy="707886"/>
          </a:xfrm>
          <a:prstGeom prst="rect">
            <a:avLst/>
          </a:prstGeom>
          <a:noFill/>
        </p:spPr>
        <p:txBody>
          <a:bodyPr wrap="none" rtlCol="0">
            <a:spAutoFit/>
          </a:bodyPr>
          <a:lstStyle/>
          <a:p>
            <a:pPr algn="ctr"/>
            <a:r>
              <a:rPr lang="en-US" sz="4000" dirty="0">
                <a:latin typeface="+mj-lt"/>
              </a:rPr>
              <a:t>Multiple valued type: hash table</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 </a:t>
            </a:r>
            <a:r>
              <a:rPr lang="en-US" sz="2000" i="1" dirty="0"/>
              <a:t>hash table</a:t>
            </a:r>
            <a:r>
              <a:rPr lang="en-US" sz="2000" dirty="0"/>
              <a:t> is like an array but is indexed using </a:t>
            </a:r>
            <a:r>
              <a:rPr lang="en-US" sz="2000" i="1" dirty="0"/>
              <a:t>names</a:t>
            </a:r>
            <a:r>
              <a:rPr lang="en-US" sz="2000" dirty="0"/>
              <a:t> (</a:t>
            </a:r>
            <a:r>
              <a:rPr lang="en-US" sz="2000"/>
              <a:t>or ‘</a:t>
            </a:r>
            <a:r>
              <a:rPr lang="en-US" sz="2000" i="1"/>
              <a:t>keys’</a:t>
            </a:r>
            <a:r>
              <a:rPr lang="en-US" sz="2000"/>
              <a:t>) </a:t>
            </a:r>
            <a:r>
              <a:rPr lang="en-US" sz="2000" dirty="0"/>
              <a:t>instead of offset numbers.</a:t>
            </a:r>
          </a:p>
          <a:p>
            <a:pPr marL="342900" indent="-342900">
              <a:buFont typeface="Arial" panose="020B0604020202020204" pitchFamily="34" charset="0"/>
              <a:buChar char="•"/>
            </a:pPr>
            <a:r>
              <a:rPr lang="en-US" sz="2000" dirty="0">
                <a:latin typeface="Lucida Console" panose="020B0609040504020204" pitchFamily="49" charset="0"/>
              </a:rPr>
              <a:t>$h = @{ Id = 2; Item="Robin" }</a:t>
            </a:r>
            <a:r>
              <a:rPr lang="en-US" sz="2000" dirty="0"/>
              <a:t>    # creates a two-element array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System.Collections.Hashtable</a:t>
            </a:r>
            <a:endParaRPr lang="en-US" sz="2000" b="1" dirty="0"/>
          </a:p>
          <a:p>
            <a:endParaRPr lang="en-US" sz="2000" dirty="0"/>
          </a:p>
          <a:p>
            <a:r>
              <a:rPr lang="en-US" sz="2000" dirty="0"/>
              <a:t>To access an element, use a square-bracketed </a:t>
            </a:r>
            <a:r>
              <a:rPr lang="en-US" sz="2000" i="1" dirty="0"/>
              <a:t>name</a:t>
            </a:r>
            <a:r>
              <a:rPr lang="en-US" sz="2000" dirty="0"/>
              <a:t> suffix after the variable’s name:</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Int32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String</a:t>
            </a:r>
          </a:p>
          <a:p>
            <a:r>
              <a:rPr lang="en-US" sz="2000" dirty="0"/>
              <a:t>In this example the name between the square brackets is a string, so it must be quoted.</a:t>
            </a:r>
          </a:p>
          <a:p>
            <a:endParaRPr lang="en-US" sz="2000" dirty="0"/>
          </a:p>
          <a:p>
            <a:r>
              <a:rPr lang="en-US" sz="2000" dirty="0"/>
              <a:t>The value at a hash table’s name may be accessed like an encapsulated object’s property: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endParaRPr lang="en-US" sz="2000" dirty="0"/>
          </a:p>
          <a:p>
            <a:pPr algn="r"/>
            <a:r>
              <a:rPr lang="en-US" sz="2000" i="1" dirty="0"/>
              <a:t>Expect more facts about PowerShell hash tables later…</a:t>
            </a:r>
          </a:p>
        </p:txBody>
      </p:sp>
    </p:spTree>
    <p:extLst>
      <p:ext uri="{BB962C8B-B14F-4D97-AF65-F5344CB8AC3E}">
        <p14:creationId xmlns:p14="http://schemas.microsoft.com/office/powerpoint/2010/main" val="37650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Boolean constants: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Unassigned or empty value: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r>
              <a:rPr lang="en-US" sz="2000" dirty="0">
                <a:solidFill>
                  <a:prstClr val="black"/>
                </a:solidFill>
              </a:rPr>
              <a:t>    # doesn’t return any output.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r>
              <a:rPr lang="en-US" sz="2000" dirty="0">
                <a:solidFill>
                  <a:prstClr val="black"/>
                </a:solidFill>
              </a:rPr>
              <a:t>    # throws an error. (Object doesn’t exist; can’t invoke method)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The value in </a:t>
            </a:r>
            <a:r>
              <a:rPr lang="en-US" sz="2000" dirty="0">
                <a:solidFill>
                  <a:prstClr val="black"/>
                </a:solidFill>
                <a:latin typeface="Lucida Console" panose="020B0609040504020204" pitchFamily="49" charset="0"/>
              </a:rPr>
              <a:t>$?</a:t>
            </a:r>
            <a:r>
              <a:rPr lang="en-US" sz="2000" dirty="0">
                <a:solidFill>
                  <a:prstClr val="black"/>
                </a:solidFill>
              </a:rPr>
              <a:t> holds success or failure of the previous command or expression: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 returns </a:t>
            </a:r>
            <a:r>
              <a:rPr lang="en-US" sz="2000" dirty="0">
                <a:solidFill>
                  <a:prstClr val="black"/>
                </a:solidFill>
                <a:latin typeface="Lucida Console" panose="020B0609040504020204" pitchFamily="49" charset="0"/>
              </a:rPr>
              <a:t>True</a:t>
            </a:r>
            <a:r>
              <a:rPr lang="en-US" sz="2000" dirty="0">
                <a:solidFill>
                  <a:prstClr val="black"/>
                </a:solidFill>
              </a:rPr>
              <a:t>, because previous command evaluated successfully without error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#returns </a:t>
            </a:r>
            <a:r>
              <a:rPr lang="en-US" sz="2000" dirty="0">
                <a:solidFill>
                  <a:prstClr val="black"/>
                </a:solidFill>
                <a:latin typeface="Lucida Console" panose="020B0609040504020204" pitchFamily="49" charset="0"/>
              </a:rPr>
              <a:t>False</a:t>
            </a:r>
            <a:r>
              <a:rPr lang="en-US" sz="2000" dirty="0">
                <a:solidFill>
                  <a:prstClr val="black"/>
                </a:solidFill>
              </a:rPr>
              <a:t>, because previous command threw an error</a:t>
            </a: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p:txBody>
      </p:sp>
    </p:spTree>
    <p:extLst>
      <p:ext uri="{BB962C8B-B14F-4D97-AF65-F5344CB8AC3E}">
        <p14:creationId xmlns:p14="http://schemas.microsoft.com/office/powerpoint/2010/main" val="315383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Automatic iterator variable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$_</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Useful in </a:t>
            </a:r>
            <a:r>
              <a:rPr lang="en-US" sz="2000" i="1" dirty="0">
                <a:solidFill>
                  <a:prstClr val="black"/>
                </a:solidFill>
                <a:latin typeface="Calibri" panose="020F0502020204030204"/>
              </a:rPr>
              <a:t>pipelines</a:t>
            </a:r>
            <a:r>
              <a:rPr lang="en-US" sz="2000" dirty="0">
                <a:solidFill>
                  <a:prstClr val="black"/>
                </a:solidFill>
                <a:latin typeface="Calibri" panose="020F0502020204030204"/>
              </a:rPr>
              <a:t>, where the objects output by one command become the input to a subsequent command.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Example:</a:t>
            </a:r>
            <a:endParaRPr lang="en-US" sz="2000" dirty="0">
              <a:solidFill>
                <a:prstClr val="black"/>
              </a:solidFill>
              <a:latin typeface="Lucida Console" panose="020B0609040504020204" pitchFamily="49" charset="0"/>
              <a:ea typeface="+mn-ea"/>
              <a:cs typeface="+mn-cs"/>
            </a:endParaRP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3, 2, 1 | Foreach-Object {Write-Output </a:t>
            </a:r>
            <a:r>
              <a:rPr lang="en-US" sz="20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$_</a:t>
            </a:r>
            <a:r>
              <a:rPr lang="en-US" sz="20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Outputs:</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3</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2</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1</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In this example, an array of three </a:t>
            </a:r>
            <a:r>
              <a:rPr lang="en-US" sz="2000" dirty="0">
                <a:solidFill>
                  <a:prstClr val="black"/>
                </a:solidFill>
              </a:rPr>
              <a:t>integer objects is passed through the pipe. The </a:t>
            </a:r>
            <a:r>
              <a:rPr lang="en-US" sz="2000" dirty="0">
                <a:solidFill>
                  <a:prstClr val="black"/>
                </a:solidFill>
                <a:latin typeface="Lucida Console" panose="020B0609040504020204" pitchFamily="49" charset="0"/>
              </a:rPr>
              <a:t>Foreach-Object</a:t>
            </a:r>
            <a:r>
              <a:rPr lang="en-US" sz="2000" dirty="0">
                <a:solidFill>
                  <a:prstClr val="black"/>
                </a:solidFill>
              </a:rPr>
              <a:t> command executes a script block in a loop, once for each object in the pipeline. The automatic variable </a:t>
            </a:r>
            <a:r>
              <a:rPr lang="en-US" sz="2000" dirty="0">
                <a:solidFill>
                  <a:prstClr val="black"/>
                </a:solidFill>
                <a:latin typeface="Lucida Console" panose="020B0609040504020204" pitchFamily="49" charset="0"/>
              </a:rPr>
              <a:t>$_</a:t>
            </a:r>
            <a:r>
              <a:rPr lang="en-US" sz="2000" dirty="0">
                <a:solidFill>
                  <a:prstClr val="black"/>
                </a:solidFill>
              </a:rPr>
              <a:t> is the implied “loop variable” used in the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There are many other automatic variables, more than we can cover here:</a:t>
            </a:r>
          </a:p>
          <a:p>
            <a:pPr marL="342900" indent="-342900">
              <a:buFont typeface="Arial" panose="020B0604020202020204" pitchFamily="34" charset="0"/>
              <a:buChar char="•"/>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about_Automatic_Variables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marR="0" lvl="0" algn="r" defTabSz="914400" rtl="0" eaLnBrk="1" fontAlgn="auto" latinLnBrk="0" hangingPunct="1">
              <a:lnSpc>
                <a:spcPct val="100000"/>
              </a:lnSpc>
              <a:spcBef>
                <a:spcPts val="0"/>
              </a:spcBef>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Expect frequent fun with </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Foreach-Object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commands later…</a:t>
            </a:r>
          </a:p>
        </p:txBody>
      </p:sp>
    </p:spTree>
    <p:extLst>
      <p:ext uri="{BB962C8B-B14F-4D97-AF65-F5344CB8AC3E}">
        <p14:creationId xmlns:p14="http://schemas.microsoft.com/office/powerpoint/2010/main" val="17304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89199" y="346842"/>
            <a:ext cx="6013633"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List variables using </a:t>
            </a: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PSDrives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Variable: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Returns names (without the dollar sign prefix) and values of every variable.</a:t>
            </a:r>
          </a:p>
          <a:p>
            <a:pPr marL="342900" indent="-342900">
              <a:buFont typeface="Arial" panose="020B0604020202020204" pitchFamily="34" charset="0"/>
              <a:buChar char="•"/>
              <a:defRPr/>
            </a:pPr>
            <a:r>
              <a:rPr lang="en-US" sz="2000" dirty="0">
                <a:solidFill>
                  <a:prstClr val="black"/>
                </a:solidFill>
                <a:latin typeface="Calibri" panose="020F0502020204030204"/>
              </a:rPr>
              <a:t>Includes automatic variables as well as the variables you have assigned.</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has been assigned, it will show up in this list.</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isn’t in this list, an attempt to retrieve its value will return </a:t>
            </a:r>
            <a:r>
              <a:rPr lang="en-US" sz="2000" dirty="0">
                <a:solidFill>
                  <a:prstClr val="black"/>
                </a:solidFill>
                <a:latin typeface="Lucida Console" panose="020B0609040504020204" pitchFamily="49" charset="0"/>
              </a:rPr>
              <a:t>$null</a:t>
            </a:r>
            <a:r>
              <a:rPr lang="en-US" sz="2000" dirty="0">
                <a:solidFill>
                  <a:prstClr val="black"/>
                </a:solidFill>
                <a:latin typeface="Calibri" panose="020F0502020204030204"/>
              </a:rPr>
              <a:t>.</a:t>
            </a:r>
          </a:p>
          <a:p>
            <a:pPr marL="342900" indent="-342900">
              <a:buFont typeface="Arial" panose="020B0604020202020204" pitchFamily="34" charset="0"/>
              <a:buChar char="•"/>
              <a:defRPr/>
            </a:pPr>
            <a:r>
              <a:rPr lang="en-US" sz="2000" dirty="0">
                <a:solidFill>
                  <a:prstClr val="black"/>
                </a:solidFill>
                <a:latin typeface="Calibri" panose="020F0502020204030204"/>
              </a:rPr>
              <a:t>To remove a variable </a:t>
            </a:r>
            <a:r>
              <a:rPr lang="en-US" sz="2000" dirty="0">
                <a:solidFill>
                  <a:prstClr val="black"/>
                </a:solidFill>
                <a:latin typeface="Lucida Console" panose="020B0609040504020204" pitchFamily="49" charset="0"/>
              </a:rPr>
              <a:t>$x</a:t>
            </a:r>
            <a:r>
              <a:rPr lang="en-US" sz="2000" dirty="0">
                <a:solidFill>
                  <a:prstClr val="black"/>
                </a:solidFill>
                <a:latin typeface="Calibri" panose="020F0502020204030204"/>
              </a:rPr>
              <a:t> that you have assigned:</a:t>
            </a:r>
          </a:p>
          <a:p>
            <a:pPr marL="800100" lvl="1" indent="-342900">
              <a:buFont typeface="Arial" panose="020B0604020202020204" pitchFamily="34" charset="0"/>
              <a:buChar char="•"/>
              <a:defRPr/>
            </a:pPr>
            <a:r>
              <a:rPr lang="en-US" sz="2000" dirty="0">
                <a:solidFill>
                  <a:prstClr val="black"/>
                </a:solidFill>
                <a:latin typeface="Lucida Console" panose="020B0609040504020204" pitchFamily="49" charset="0"/>
              </a:rPr>
              <a:t>Remove-Variable x</a:t>
            </a:r>
            <a:r>
              <a:rPr lang="en-US" sz="2000" dirty="0">
                <a:solidFill>
                  <a:prstClr val="black"/>
                </a:solidFill>
                <a:latin typeface="Calibri" panose="020F0502020204030204"/>
              </a:rPr>
              <a:t>    # (Note: omit the dollar prefix)</a:t>
            </a:r>
          </a:p>
          <a:p>
            <a:pPr lvl="1">
              <a:defRPr/>
            </a:pPr>
            <a:endParaRPr lang="en-US" sz="2000" noProof="0" dirty="0">
              <a:solidFill>
                <a:prstClr val="black"/>
              </a:solidFill>
              <a:latin typeface="Calibri" panose="020F0502020204030204"/>
            </a:endParaRPr>
          </a:p>
          <a:p>
            <a:pP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Env:</a:t>
            </a:r>
            <a:endParaRPr kumimoji="0" lang="en-US" sz="2000" b="0" i="0" u="none" strike="noStrike" kern="1200" cap="none" spc="0" normalizeH="0" baseline="0" noProof="0" dirty="0">
              <a:ln>
                <a:noFill/>
              </a:ln>
              <a:solidFill>
                <a:prstClr val="black"/>
              </a:solidFill>
              <a:effectLst/>
              <a:uLnTx/>
              <a:uFillTx/>
            </a:endParaRP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Returns names and values of </a:t>
            </a:r>
            <a:r>
              <a:rPr kumimoji="0" lang="en-US" sz="2000" b="0" i="1" u="none" strike="noStrike" kern="1200" cap="none" spc="0" normalizeH="0" baseline="0" noProof="0" dirty="0">
                <a:ln>
                  <a:noFill/>
                </a:ln>
                <a:solidFill>
                  <a:prstClr val="black"/>
                </a:solidFill>
                <a:effectLst/>
                <a:uLnTx/>
                <a:uFillTx/>
              </a:rPr>
              <a:t>environment</a:t>
            </a:r>
            <a:r>
              <a:rPr kumimoji="0" lang="en-US" sz="2000" b="0" i="0" u="none" strike="noStrike" kern="1200" cap="none" spc="0" normalizeH="0" baseline="0" noProof="0" dirty="0">
                <a:ln>
                  <a:noFill/>
                </a:ln>
                <a:solidFill>
                  <a:prstClr val="black"/>
                </a:solidFill>
                <a:effectLst/>
                <a:uLnTx/>
                <a:uFillTx/>
              </a:rPr>
              <a:t> variables.</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Example: get the value of the </a:t>
            </a:r>
            <a:r>
              <a:rPr kumimoji="0" lang="en-US" sz="2000" b="1" i="0" u="none" strike="noStrike" kern="1200" cap="none" spc="0" normalizeH="0" baseline="0" noProof="0" dirty="0">
                <a:ln>
                  <a:noFill/>
                </a:ln>
                <a:solidFill>
                  <a:prstClr val="black"/>
                </a:solidFill>
                <a:effectLst/>
                <a:uLnTx/>
                <a:uFillTx/>
              </a:rPr>
              <a:t>Path</a:t>
            </a:r>
            <a:r>
              <a:rPr kumimoji="0" lang="en-US" sz="2000" b="0" i="0" u="none" strike="noStrike" kern="1200" cap="none" spc="0" normalizeH="0" baseline="0" noProof="0" dirty="0">
                <a:ln>
                  <a:noFill/>
                </a:ln>
                <a:solidFill>
                  <a:prstClr val="black"/>
                </a:solidFill>
                <a:effectLst/>
                <a:uLnTx/>
                <a:uFillTx/>
              </a:rPr>
              <a:t> environment variable, converted to an array:</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env:Path</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–split </a:t>
            </a:r>
            <a:r>
              <a:rPr lang="en-US" sz="18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lang="en-US" sz="1800" dirty="0">
                <a:latin typeface="Lucida Console" panose="020B0609040504020204" pitchFamily="49" charset="0"/>
              </a:rPr>
              <a:t>'</a:t>
            </a:r>
            <a:endParaRPr lang="en-US" sz="2000" dirty="0">
              <a:solidFill>
                <a:prstClr val="black"/>
              </a:solidFill>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about_Variables</a:t>
            </a:r>
            <a:endParaRPr lang="en-US" sz="2000" dirty="0">
              <a:solidFill>
                <a:prstClr val="black"/>
              </a:solidFill>
              <a:latin typeface="Lucida Console" panose="020B0609040504020204" pitchFamily="49" charset="0"/>
            </a:endParaRP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about_Environment_Variables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p:txBody>
      </p:sp>
    </p:spTree>
    <p:extLst>
      <p:ext uri="{BB962C8B-B14F-4D97-AF65-F5344CB8AC3E}">
        <p14:creationId xmlns:p14="http://schemas.microsoft.com/office/powerpoint/2010/main" val="214293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59911" y="360697"/>
            <a:ext cx="612764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Scopes: security for variables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96102" y="1068583"/>
            <a:ext cx="9655207" cy="34778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At the PowerShell command line, variables have </a:t>
            </a:r>
            <a:r>
              <a:rPr lang="en-US" sz="2000" b="1" dirty="0">
                <a:solidFill>
                  <a:prstClr val="black"/>
                </a:solidFill>
                <a:latin typeface="Calibri" panose="020F0502020204030204"/>
              </a:rPr>
              <a:t>global</a:t>
            </a:r>
            <a:r>
              <a:rPr lang="en-US" sz="2000" dirty="0">
                <a:solidFill>
                  <a:prstClr val="black"/>
                </a:solidFill>
                <a:latin typeface="Calibri" panose="020F0502020204030204"/>
              </a:rPr>
              <a:t> </a:t>
            </a:r>
            <a:r>
              <a:rPr lang="en-US" sz="2000" i="1" dirty="0">
                <a:solidFill>
                  <a:prstClr val="black"/>
                </a:solidFill>
                <a:latin typeface="Calibri" panose="020F0502020204030204"/>
              </a:rPr>
              <a:t>scope</a:t>
            </a:r>
            <a:r>
              <a:rPr lang="en-US" sz="2000" dirty="0">
                <a:solidFill>
                  <a:prstClr val="black"/>
                </a:solidFill>
                <a:latin typeface="Calibri" panose="020F0502020204030204"/>
              </a:rPr>
              <a:t>.</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When you start writing scripts, there will be situations for which we don’t want a script to change the value of a globally available variable. You can limit a variable to a more restricted </a:t>
            </a:r>
            <a:r>
              <a:rPr lang="en-US" sz="2000" b="1" dirty="0">
                <a:solidFill>
                  <a:prstClr val="black"/>
                </a:solidFill>
                <a:latin typeface="Calibri" panose="020F0502020204030204"/>
              </a:rPr>
              <a:t>script</a:t>
            </a:r>
            <a:r>
              <a:rPr lang="en-US" sz="2000" dirty="0">
                <a:solidFill>
                  <a:prstClr val="black"/>
                </a:solidFill>
                <a:latin typeface="Calibri" panose="020F0502020204030204"/>
              </a:rPr>
              <a:t> scope, which the script can modify it as necessary while it’s running, but still leave the global variables unmolested.</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ctr"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In-class exercise: </a:t>
            </a:r>
            <a:r>
              <a:rPr lang="en-US" sz="2000" dirty="0">
                <a:solidFill>
                  <a:prstClr val="black"/>
                </a:solidFill>
                <a:latin typeface="Lucida Console" panose="020B0609040504020204" pitchFamily="49" charset="0"/>
              </a:rPr>
              <a:t>Get-VariableScope.ps1</a:t>
            </a:r>
            <a:r>
              <a:rPr lang="en-US" sz="2000" dirty="0">
                <a:solidFill>
                  <a:prstClr val="black"/>
                </a:solidFill>
                <a:latin typeface="Calibri" panose="020F0502020204030204"/>
              </a:rPr>
              <a:t>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about_Scopes</a:t>
            </a:r>
            <a:endParaRPr lang="en-US" sz="20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7168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525</TotalTime>
  <Words>1051</Words>
  <Application>Microsoft Office PowerPoint</Application>
  <PresentationFormat>Widescreen</PresentationFormat>
  <Paragraphs>115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3</cp:revision>
  <dcterms:created xsi:type="dcterms:W3CDTF">2023-11-21T05:18:55Z</dcterms:created>
  <dcterms:modified xsi:type="dcterms:W3CDTF">2025-01-16T15:57:21Z</dcterms:modified>
</cp:coreProperties>
</file>