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sldIdLst>
    <p:sldId id="256" r:id="rId2"/>
    <p:sldId id="261" r:id="rId3"/>
    <p:sldId id="270" r:id="rId4"/>
    <p:sldId id="260" r:id="rId5"/>
    <p:sldId id="278" r:id="rId6"/>
    <p:sldId id="279" r:id="rId7"/>
    <p:sldId id="280" r:id="rId8"/>
    <p:sldId id="281" r:id="rId9"/>
    <p:sldId id="282" r:id="rId10"/>
    <p:sldId id="27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73FC3D-A932-426E-A7E0-475220CAB957}" v="11" dt="2023-12-24T03:07:31.8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3" autoAdjust="0"/>
    <p:restoredTop sz="94660"/>
  </p:normalViewPr>
  <p:slideViewPr>
    <p:cSldViewPr snapToGrid="0">
      <p:cViewPr varScale="1">
        <p:scale>
          <a:sx n="55" d="100"/>
          <a:sy n="55" d="100"/>
        </p:scale>
        <p:origin x="437"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bbons, Carl" userId="d2b037bc-8fb4-4222-845c-61440543a456" providerId="ADAL" clId="{C1E6ABF6-BAED-4B26-97DB-20A1E8B7A1A4}"/>
    <pc:docChg chg="custSel modSld">
      <pc:chgData name="Gibbons, Carl" userId="d2b037bc-8fb4-4222-845c-61440543a456" providerId="ADAL" clId="{C1E6ABF6-BAED-4B26-97DB-20A1E8B7A1A4}" dt="2023-12-06T02:23:48.337" v="274" actId="20577"/>
      <pc:docMkLst>
        <pc:docMk/>
      </pc:docMkLst>
      <pc:sldChg chg="modSp mod">
        <pc:chgData name="Gibbons, Carl" userId="d2b037bc-8fb4-4222-845c-61440543a456" providerId="ADAL" clId="{C1E6ABF6-BAED-4B26-97DB-20A1E8B7A1A4}" dt="2023-11-21T16:22:17.597" v="97" actId="20577"/>
        <pc:sldMkLst>
          <pc:docMk/>
          <pc:sldMk cId="3308175748" sldId="256"/>
        </pc:sldMkLst>
        <pc:spChg chg="mod">
          <ac:chgData name="Gibbons, Carl" userId="d2b037bc-8fb4-4222-845c-61440543a456" providerId="ADAL" clId="{C1E6ABF6-BAED-4B26-97DB-20A1E8B7A1A4}" dt="2023-11-21T05:49:34.464" v="2"/>
          <ac:spMkLst>
            <pc:docMk/>
            <pc:sldMk cId="3308175748" sldId="256"/>
            <ac:spMk id="2" creationId="{ACEA2649-DC6B-3373-A7E6-7F0E103D8B8B}"/>
          </ac:spMkLst>
        </pc:spChg>
        <pc:spChg chg="mod">
          <ac:chgData name="Gibbons, Carl" userId="d2b037bc-8fb4-4222-845c-61440543a456" providerId="ADAL" clId="{C1E6ABF6-BAED-4B26-97DB-20A1E8B7A1A4}" dt="2023-11-21T16:22:17.597" v="97" actId="20577"/>
          <ac:spMkLst>
            <pc:docMk/>
            <pc:sldMk cId="3308175748" sldId="256"/>
            <ac:spMk id="3" creationId="{EEC4D41B-E776-05F2-BE0B-89BB339485AB}"/>
          </ac:spMkLst>
        </pc:spChg>
        <pc:spChg chg="mod">
          <ac:chgData name="Gibbons, Carl" userId="d2b037bc-8fb4-4222-845c-61440543a456" providerId="ADAL" clId="{C1E6ABF6-BAED-4B26-97DB-20A1E8B7A1A4}" dt="2023-11-21T05:49:34.464" v="2"/>
          <ac:spMkLst>
            <pc:docMk/>
            <pc:sldMk cId="3308175748" sldId="256"/>
            <ac:spMk id="4" creationId="{4664ABB7-0B55-0242-2E51-B3286EE7B5EB}"/>
          </ac:spMkLst>
        </pc:spChg>
      </pc:sldChg>
      <pc:sldChg chg="modSp">
        <pc:chgData name="Gibbons, Carl" userId="d2b037bc-8fb4-4222-845c-61440543a456" providerId="ADAL" clId="{C1E6ABF6-BAED-4B26-97DB-20A1E8B7A1A4}" dt="2023-11-21T05:49:34.464" v="2"/>
        <pc:sldMkLst>
          <pc:docMk/>
          <pc:sldMk cId="2312486803" sldId="261"/>
        </pc:sldMkLst>
        <pc:spChg chg="mod">
          <ac:chgData name="Gibbons, Carl" userId="d2b037bc-8fb4-4222-845c-61440543a456" providerId="ADAL" clId="{C1E6ABF6-BAED-4B26-97DB-20A1E8B7A1A4}" dt="2023-11-21T05:49:34.464" v="2"/>
          <ac:spMkLst>
            <pc:docMk/>
            <pc:sldMk cId="2312486803" sldId="261"/>
            <ac:spMk id="2" creationId="{31B75992-5098-A283-4925-2CCEBB801DC5}"/>
          </ac:spMkLst>
        </pc:spChg>
      </pc:sldChg>
      <pc:sldChg chg="modSp mod">
        <pc:chgData name="Gibbons, Carl" userId="d2b037bc-8fb4-4222-845c-61440543a456" providerId="ADAL" clId="{C1E6ABF6-BAED-4B26-97DB-20A1E8B7A1A4}" dt="2023-11-21T07:48:19.790" v="77" actId="20577"/>
        <pc:sldMkLst>
          <pc:docMk/>
          <pc:sldMk cId="378743348" sldId="270"/>
        </pc:sldMkLst>
        <pc:spChg chg="mod">
          <ac:chgData name="Gibbons, Carl" userId="d2b037bc-8fb4-4222-845c-61440543a456" providerId="ADAL" clId="{C1E6ABF6-BAED-4B26-97DB-20A1E8B7A1A4}" dt="2023-11-21T07:48:19.790" v="77" actId="20577"/>
          <ac:spMkLst>
            <pc:docMk/>
            <pc:sldMk cId="378743348" sldId="270"/>
            <ac:spMk id="3" creationId="{80041865-9773-290D-EB35-F8AF8BFC505C}"/>
          </ac:spMkLst>
        </pc:spChg>
      </pc:sldChg>
      <pc:sldChg chg="modSp mod">
        <pc:chgData name="Gibbons, Carl" userId="d2b037bc-8fb4-4222-845c-61440543a456" providerId="ADAL" clId="{C1E6ABF6-BAED-4B26-97DB-20A1E8B7A1A4}" dt="2023-12-06T02:23:48.337" v="274" actId="20577"/>
        <pc:sldMkLst>
          <pc:docMk/>
          <pc:sldMk cId="657795359" sldId="277"/>
        </pc:sldMkLst>
        <pc:spChg chg="mod">
          <ac:chgData name="Gibbons, Carl" userId="d2b037bc-8fb4-4222-845c-61440543a456" providerId="ADAL" clId="{C1E6ABF6-BAED-4B26-97DB-20A1E8B7A1A4}" dt="2023-11-21T05:49:34.464" v="2"/>
          <ac:spMkLst>
            <pc:docMk/>
            <pc:sldMk cId="657795359" sldId="277"/>
            <ac:spMk id="2" creationId="{1862E903-3C56-BB42-2361-009F2336475A}"/>
          </ac:spMkLst>
        </pc:spChg>
        <pc:spChg chg="mod">
          <ac:chgData name="Gibbons, Carl" userId="d2b037bc-8fb4-4222-845c-61440543a456" providerId="ADAL" clId="{C1E6ABF6-BAED-4B26-97DB-20A1E8B7A1A4}" dt="2023-12-06T02:23:48.337" v="274" actId="20577"/>
          <ac:spMkLst>
            <pc:docMk/>
            <pc:sldMk cId="657795359" sldId="277"/>
            <ac:spMk id="3" creationId="{90179172-96B3-95D0-A137-257770BE7642}"/>
          </ac:spMkLst>
        </pc:spChg>
      </pc:sldChg>
    </pc:docChg>
  </pc:docChgLst>
  <pc:docChgLst>
    <pc:chgData name="Gibbons, Carl" userId="d2b037bc-8fb4-4222-845c-61440543a456" providerId="ADAL" clId="{3D73FC3D-A932-426E-A7E0-475220CAB957}"/>
    <pc:docChg chg="undo redo custSel addSld delSld modSld">
      <pc:chgData name="Gibbons, Carl" userId="d2b037bc-8fb4-4222-845c-61440543a456" providerId="ADAL" clId="{3D73FC3D-A932-426E-A7E0-475220CAB957}" dt="2023-12-24T03:24:28.415" v="11663" actId="20577"/>
      <pc:docMkLst>
        <pc:docMk/>
      </pc:docMkLst>
      <pc:sldChg chg="modSp mod">
        <pc:chgData name="Gibbons, Carl" userId="d2b037bc-8fb4-4222-845c-61440543a456" providerId="ADAL" clId="{3D73FC3D-A932-426E-A7E0-475220CAB957}" dt="2023-12-23T23:38:20.022" v="49" actId="20577"/>
        <pc:sldMkLst>
          <pc:docMk/>
          <pc:sldMk cId="3308175748" sldId="256"/>
        </pc:sldMkLst>
        <pc:spChg chg="mod">
          <ac:chgData name="Gibbons, Carl" userId="d2b037bc-8fb4-4222-845c-61440543a456" providerId="ADAL" clId="{3D73FC3D-A932-426E-A7E0-475220CAB957}" dt="2023-12-23T23:38:20.022" v="49" actId="20577"/>
          <ac:spMkLst>
            <pc:docMk/>
            <pc:sldMk cId="3308175748" sldId="256"/>
            <ac:spMk id="3" creationId="{EEC4D41B-E776-05F2-BE0B-89BB339485AB}"/>
          </ac:spMkLst>
        </pc:spChg>
      </pc:sldChg>
      <pc:sldChg chg="modSp mod">
        <pc:chgData name="Gibbons, Carl" userId="d2b037bc-8fb4-4222-845c-61440543a456" providerId="ADAL" clId="{3D73FC3D-A932-426E-A7E0-475220CAB957}" dt="2023-12-24T01:13:09.893" v="3743" actId="20577"/>
        <pc:sldMkLst>
          <pc:docMk/>
          <pc:sldMk cId="519357719" sldId="260"/>
        </pc:sldMkLst>
        <pc:spChg chg="mod">
          <ac:chgData name="Gibbons, Carl" userId="d2b037bc-8fb4-4222-845c-61440543a456" providerId="ADAL" clId="{3D73FC3D-A932-426E-A7E0-475220CAB957}" dt="2023-12-24T00:45:38.249" v="1787" actId="20577"/>
          <ac:spMkLst>
            <pc:docMk/>
            <pc:sldMk cId="519357719" sldId="260"/>
            <ac:spMk id="2" creationId="{E8E7C5B6-3D55-D6F8-C2DE-9B6E32C23A9C}"/>
          </ac:spMkLst>
        </pc:spChg>
        <pc:spChg chg="mod">
          <ac:chgData name="Gibbons, Carl" userId="d2b037bc-8fb4-4222-845c-61440543a456" providerId="ADAL" clId="{3D73FC3D-A932-426E-A7E0-475220CAB957}" dt="2023-12-24T01:13:09.893" v="3743" actId="20577"/>
          <ac:spMkLst>
            <pc:docMk/>
            <pc:sldMk cId="519357719" sldId="260"/>
            <ac:spMk id="3" creationId="{17D02A72-79B4-B4A1-5F2B-4922B2F25909}"/>
          </ac:spMkLst>
        </pc:spChg>
      </pc:sldChg>
      <pc:sldChg chg="addSp modSp mod">
        <pc:chgData name="Gibbons, Carl" userId="d2b037bc-8fb4-4222-845c-61440543a456" providerId="ADAL" clId="{3D73FC3D-A932-426E-A7E0-475220CAB957}" dt="2023-12-24T00:00:09.105" v="711" actId="20577"/>
        <pc:sldMkLst>
          <pc:docMk/>
          <pc:sldMk cId="2312486803" sldId="261"/>
        </pc:sldMkLst>
        <pc:spChg chg="mod">
          <ac:chgData name="Gibbons, Carl" userId="d2b037bc-8fb4-4222-845c-61440543a456" providerId="ADAL" clId="{3D73FC3D-A932-426E-A7E0-475220CAB957}" dt="2023-12-23T23:50:04.782" v="85" actId="20577"/>
          <ac:spMkLst>
            <pc:docMk/>
            <pc:sldMk cId="2312486803" sldId="261"/>
            <ac:spMk id="2" creationId="{31B75992-5098-A283-4925-2CCEBB801DC5}"/>
          </ac:spMkLst>
        </pc:spChg>
        <pc:spChg chg="mod">
          <ac:chgData name="Gibbons, Carl" userId="d2b037bc-8fb4-4222-845c-61440543a456" providerId="ADAL" clId="{3D73FC3D-A932-426E-A7E0-475220CAB957}" dt="2023-12-24T00:00:09.105" v="711" actId="20577"/>
          <ac:spMkLst>
            <pc:docMk/>
            <pc:sldMk cId="2312486803" sldId="261"/>
            <ac:spMk id="3" creationId="{B5924E0F-A977-1710-779D-EEB74261AF34}"/>
          </ac:spMkLst>
        </pc:spChg>
        <pc:picChg chg="add mod">
          <ac:chgData name="Gibbons, Carl" userId="d2b037bc-8fb4-4222-845c-61440543a456" providerId="ADAL" clId="{3D73FC3D-A932-426E-A7E0-475220CAB957}" dt="2023-12-23T23:51:02.278" v="91" actId="1076"/>
          <ac:picMkLst>
            <pc:docMk/>
            <pc:sldMk cId="2312486803" sldId="261"/>
            <ac:picMk id="5" creationId="{95F1B758-8221-A28F-F68D-1A79ADBC274D}"/>
          </ac:picMkLst>
        </pc:picChg>
      </pc:sldChg>
      <pc:sldChg chg="modSp mod">
        <pc:chgData name="Gibbons, Carl" userId="d2b037bc-8fb4-4222-845c-61440543a456" providerId="ADAL" clId="{3D73FC3D-A932-426E-A7E0-475220CAB957}" dt="2023-12-24T00:44:00.546" v="1681" actId="20577"/>
        <pc:sldMkLst>
          <pc:docMk/>
          <pc:sldMk cId="378743348" sldId="270"/>
        </pc:sldMkLst>
        <pc:spChg chg="mod">
          <ac:chgData name="Gibbons, Carl" userId="d2b037bc-8fb4-4222-845c-61440543a456" providerId="ADAL" clId="{3D73FC3D-A932-426E-A7E0-475220CAB957}" dt="2023-12-24T00:42:29.049" v="1647" actId="114"/>
          <ac:spMkLst>
            <pc:docMk/>
            <pc:sldMk cId="378743348" sldId="270"/>
            <ac:spMk id="2" creationId="{C5822466-AC61-5579-F313-7B8A3FE65CC8}"/>
          </ac:spMkLst>
        </pc:spChg>
        <pc:spChg chg="mod">
          <ac:chgData name="Gibbons, Carl" userId="d2b037bc-8fb4-4222-845c-61440543a456" providerId="ADAL" clId="{3D73FC3D-A932-426E-A7E0-475220CAB957}" dt="2023-12-24T00:44:00.546" v="1681" actId="20577"/>
          <ac:spMkLst>
            <pc:docMk/>
            <pc:sldMk cId="378743348" sldId="270"/>
            <ac:spMk id="3" creationId="{80041865-9773-290D-EB35-F8AF8BFC505C}"/>
          </ac:spMkLst>
        </pc:spChg>
      </pc:sldChg>
      <pc:sldChg chg="modSp mod">
        <pc:chgData name="Gibbons, Carl" userId="d2b037bc-8fb4-4222-845c-61440543a456" providerId="ADAL" clId="{3D73FC3D-A932-426E-A7E0-475220CAB957}" dt="2023-12-24T03:24:28.415" v="11663" actId="20577"/>
        <pc:sldMkLst>
          <pc:docMk/>
          <pc:sldMk cId="657795359" sldId="277"/>
        </pc:sldMkLst>
        <pc:spChg chg="mod">
          <ac:chgData name="Gibbons, Carl" userId="d2b037bc-8fb4-4222-845c-61440543a456" providerId="ADAL" clId="{3D73FC3D-A932-426E-A7E0-475220CAB957}" dt="2023-12-24T03:22:59.669" v="11407" actId="20577"/>
          <ac:spMkLst>
            <pc:docMk/>
            <pc:sldMk cId="657795359" sldId="277"/>
            <ac:spMk id="2" creationId="{1862E903-3C56-BB42-2361-009F2336475A}"/>
          </ac:spMkLst>
        </pc:spChg>
        <pc:spChg chg="mod">
          <ac:chgData name="Gibbons, Carl" userId="d2b037bc-8fb4-4222-845c-61440543a456" providerId="ADAL" clId="{3D73FC3D-A932-426E-A7E0-475220CAB957}" dt="2023-12-24T03:24:28.415" v="11663" actId="20577"/>
          <ac:spMkLst>
            <pc:docMk/>
            <pc:sldMk cId="657795359" sldId="277"/>
            <ac:spMk id="3" creationId="{90179172-96B3-95D0-A137-257770BE7642}"/>
          </ac:spMkLst>
        </pc:spChg>
      </pc:sldChg>
      <pc:sldChg chg="modSp mod">
        <pc:chgData name="Gibbons, Carl" userId="d2b037bc-8fb4-4222-845c-61440543a456" providerId="ADAL" clId="{3D73FC3D-A932-426E-A7E0-475220CAB957}" dt="2023-12-24T01:34:56.666" v="4550" actId="20577"/>
        <pc:sldMkLst>
          <pc:docMk/>
          <pc:sldMk cId="376509629" sldId="278"/>
        </pc:sldMkLst>
        <pc:spChg chg="mod">
          <ac:chgData name="Gibbons, Carl" userId="d2b037bc-8fb4-4222-845c-61440543a456" providerId="ADAL" clId="{3D73FC3D-A932-426E-A7E0-475220CAB957}" dt="2023-12-24T01:29:35.543" v="4429" actId="20577"/>
          <ac:spMkLst>
            <pc:docMk/>
            <pc:sldMk cId="376509629" sldId="278"/>
            <ac:spMk id="2" creationId="{E8E7C5B6-3D55-D6F8-C2DE-9B6E32C23A9C}"/>
          </ac:spMkLst>
        </pc:spChg>
        <pc:spChg chg="mod">
          <ac:chgData name="Gibbons, Carl" userId="d2b037bc-8fb4-4222-845c-61440543a456" providerId="ADAL" clId="{3D73FC3D-A932-426E-A7E0-475220CAB957}" dt="2023-12-24T01:34:56.666" v="4550" actId="20577"/>
          <ac:spMkLst>
            <pc:docMk/>
            <pc:sldMk cId="376509629" sldId="278"/>
            <ac:spMk id="3" creationId="{17D02A72-79B4-B4A1-5F2B-4922B2F25909}"/>
          </ac:spMkLst>
        </pc:spChg>
      </pc:sldChg>
      <pc:sldChg chg="modSp add mod">
        <pc:chgData name="Gibbons, Carl" userId="d2b037bc-8fb4-4222-845c-61440543a456" providerId="ADAL" clId="{3D73FC3D-A932-426E-A7E0-475220CAB957}" dt="2023-12-24T01:50:22.304" v="5579" actId="20577"/>
        <pc:sldMkLst>
          <pc:docMk/>
          <pc:sldMk cId="3153831418" sldId="279"/>
        </pc:sldMkLst>
        <pc:spChg chg="mod">
          <ac:chgData name="Gibbons, Carl" userId="d2b037bc-8fb4-4222-845c-61440543a456" providerId="ADAL" clId="{3D73FC3D-A932-426E-A7E0-475220CAB957}" dt="2023-12-24T01:36:49.541" v="4576" actId="20577"/>
          <ac:spMkLst>
            <pc:docMk/>
            <pc:sldMk cId="3153831418" sldId="279"/>
            <ac:spMk id="2" creationId="{E8E7C5B6-3D55-D6F8-C2DE-9B6E32C23A9C}"/>
          </ac:spMkLst>
        </pc:spChg>
        <pc:spChg chg="mod">
          <ac:chgData name="Gibbons, Carl" userId="d2b037bc-8fb4-4222-845c-61440543a456" providerId="ADAL" clId="{3D73FC3D-A932-426E-A7E0-475220CAB957}" dt="2023-12-24T01:50:22.304" v="5579" actId="20577"/>
          <ac:spMkLst>
            <pc:docMk/>
            <pc:sldMk cId="3153831418" sldId="279"/>
            <ac:spMk id="3" creationId="{17D02A72-79B4-B4A1-5F2B-4922B2F25909}"/>
          </ac:spMkLst>
        </pc:spChg>
      </pc:sldChg>
      <pc:sldChg chg="del">
        <pc:chgData name="Gibbons, Carl" userId="d2b037bc-8fb4-4222-845c-61440543a456" providerId="ADAL" clId="{3D73FC3D-A932-426E-A7E0-475220CAB957}" dt="2023-12-24T01:36:36.846" v="4551"/>
        <pc:sldMkLst>
          <pc:docMk/>
          <pc:sldMk cId="3319441950" sldId="279"/>
        </pc:sldMkLst>
      </pc:sldChg>
      <pc:sldChg chg="addSp delSp modSp mod">
        <pc:chgData name="Gibbons, Carl" userId="d2b037bc-8fb4-4222-845c-61440543a456" providerId="ADAL" clId="{3D73FC3D-A932-426E-A7E0-475220CAB957}" dt="2023-12-24T02:38:37.357" v="8076" actId="22"/>
        <pc:sldMkLst>
          <pc:docMk/>
          <pc:sldMk cId="1730491475" sldId="280"/>
        </pc:sldMkLst>
        <pc:spChg chg="mod">
          <ac:chgData name="Gibbons, Carl" userId="d2b037bc-8fb4-4222-845c-61440543a456" providerId="ADAL" clId="{3D73FC3D-A932-426E-A7E0-475220CAB957}" dt="2023-12-24T01:50:32.554" v="5581" actId="20577"/>
          <ac:spMkLst>
            <pc:docMk/>
            <pc:sldMk cId="1730491475" sldId="280"/>
            <ac:spMk id="2" creationId="{E8E7C5B6-3D55-D6F8-C2DE-9B6E32C23A9C}"/>
          </ac:spMkLst>
        </pc:spChg>
        <pc:spChg chg="mod">
          <ac:chgData name="Gibbons, Carl" userId="d2b037bc-8fb4-4222-845c-61440543a456" providerId="ADAL" clId="{3D73FC3D-A932-426E-A7E0-475220CAB957}" dt="2023-12-24T02:35:28.836" v="8074" actId="12"/>
          <ac:spMkLst>
            <pc:docMk/>
            <pc:sldMk cId="1730491475" sldId="280"/>
            <ac:spMk id="3" creationId="{17D02A72-79B4-B4A1-5F2B-4922B2F25909}"/>
          </ac:spMkLst>
        </pc:spChg>
        <pc:spChg chg="add del">
          <ac:chgData name="Gibbons, Carl" userId="d2b037bc-8fb4-4222-845c-61440543a456" providerId="ADAL" clId="{3D73FC3D-A932-426E-A7E0-475220CAB957}" dt="2023-12-24T02:38:37.357" v="8076" actId="22"/>
          <ac:spMkLst>
            <pc:docMk/>
            <pc:sldMk cId="1730491475" sldId="280"/>
            <ac:spMk id="5" creationId="{8BB9020B-ED8A-501F-CC80-C270A0022D15}"/>
          </ac:spMkLst>
        </pc:spChg>
      </pc:sldChg>
      <pc:sldChg chg="modSp mod">
        <pc:chgData name="Gibbons, Carl" userId="d2b037bc-8fb4-4222-845c-61440543a456" providerId="ADAL" clId="{3D73FC3D-A932-426E-A7E0-475220CAB957}" dt="2023-12-24T03:05:20.109" v="10364" actId="20577"/>
        <pc:sldMkLst>
          <pc:docMk/>
          <pc:sldMk cId="2142935958" sldId="281"/>
        </pc:sldMkLst>
        <pc:spChg chg="mod">
          <ac:chgData name="Gibbons, Carl" userId="d2b037bc-8fb4-4222-845c-61440543a456" providerId="ADAL" clId="{3D73FC3D-A932-426E-A7E0-475220CAB957}" dt="2023-12-24T02:43:01.996" v="8436" actId="20577"/>
          <ac:spMkLst>
            <pc:docMk/>
            <pc:sldMk cId="2142935958" sldId="281"/>
            <ac:spMk id="2" creationId="{E8E7C5B6-3D55-D6F8-C2DE-9B6E32C23A9C}"/>
          </ac:spMkLst>
        </pc:spChg>
        <pc:spChg chg="mod">
          <ac:chgData name="Gibbons, Carl" userId="d2b037bc-8fb4-4222-845c-61440543a456" providerId="ADAL" clId="{3D73FC3D-A932-426E-A7E0-475220CAB957}" dt="2023-12-24T03:05:20.109" v="10364" actId="20577"/>
          <ac:spMkLst>
            <pc:docMk/>
            <pc:sldMk cId="2142935958" sldId="281"/>
            <ac:spMk id="3" creationId="{17D02A72-79B4-B4A1-5F2B-4922B2F25909}"/>
          </ac:spMkLst>
        </pc:spChg>
      </pc:sldChg>
      <pc:sldChg chg="modSp mod">
        <pc:chgData name="Gibbons, Carl" userId="d2b037bc-8fb4-4222-845c-61440543a456" providerId="ADAL" clId="{3D73FC3D-A932-426E-A7E0-475220CAB957}" dt="2023-12-24T03:22:15.893" v="11397" actId="2711"/>
        <pc:sldMkLst>
          <pc:docMk/>
          <pc:sldMk cId="1371681654" sldId="282"/>
        </pc:sldMkLst>
        <pc:spChg chg="mod">
          <ac:chgData name="Gibbons, Carl" userId="d2b037bc-8fb4-4222-845c-61440543a456" providerId="ADAL" clId="{3D73FC3D-A932-426E-A7E0-475220CAB957}" dt="2023-12-24T03:12:22.296" v="10563" actId="1036"/>
          <ac:spMkLst>
            <pc:docMk/>
            <pc:sldMk cId="1371681654" sldId="282"/>
            <ac:spMk id="2" creationId="{E8E7C5B6-3D55-D6F8-C2DE-9B6E32C23A9C}"/>
          </ac:spMkLst>
        </pc:spChg>
        <pc:spChg chg="mod">
          <ac:chgData name="Gibbons, Carl" userId="d2b037bc-8fb4-4222-845c-61440543a456" providerId="ADAL" clId="{3D73FC3D-A932-426E-A7E0-475220CAB957}" dt="2023-12-24T03:22:15.893" v="11397" actId="2711"/>
          <ac:spMkLst>
            <pc:docMk/>
            <pc:sldMk cId="1371681654" sldId="282"/>
            <ac:spMk id="3" creationId="{17D02A72-79B4-B4A1-5F2B-4922B2F2590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81941-0C9F-2373-780E-9153E7306E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927A9A-3EED-7C12-0FFF-384113480A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43FE0D7-D5FB-3326-9483-F15495075853}"/>
              </a:ext>
            </a:extLst>
          </p:cNvPr>
          <p:cNvSpPr>
            <a:spLocks noGrp="1"/>
          </p:cNvSpPr>
          <p:nvPr>
            <p:ph type="dt" sz="half" idx="10"/>
          </p:nvPr>
        </p:nvSpPr>
        <p:spPr/>
        <p:txBody>
          <a:bodyPr/>
          <a:lstStyle/>
          <a:p>
            <a:fld id="{421996D4-4A1C-4BBC-AA2B-FD5B7FC395A0}" type="datetime1">
              <a:rPr lang="en-US" smtClean="0"/>
              <a:t>12/23/2023</a:t>
            </a:fld>
            <a:endParaRPr lang="en-US"/>
          </a:p>
        </p:txBody>
      </p:sp>
      <p:sp>
        <p:nvSpPr>
          <p:cNvPr id="5" name="Footer Placeholder 4">
            <a:extLst>
              <a:ext uri="{FF2B5EF4-FFF2-40B4-BE49-F238E27FC236}">
                <a16:creationId xmlns:a16="http://schemas.microsoft.com/office/drawing/2014/main" id="{AAEBCD6E-6B69-E7FF-A8EA-F8E294BDA7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2DB5A-E75D-49DD-123C-37B6BC85E903}"/>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4169122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D2E5E-D555-7E2B-7E3F-7520CC1D227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BCA2AE-5C6A-0627-55FB-1213E6BA2F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07EDAF-37A2-AD0D-A11E-C6E412B7CD68}"/>
              </a:ext>
            </a:extLst>
          </p:cNvPr>
          <p:cNvSpPr>
            <a:spLocks noGrp="1"/>
          </p:cNvSpPr>
          <p:nvPr>
            <p:ph type="dt" sz="half" idx="10"/>
          </p:nvPr>
        </p:nvSpPr>
        <p:spPr/>
        <p:txBody>
          <a:bodyPr/>
          <a:lstStyle/>
          <a:p>
            <a:fld id="{CB43818D-5554-4105-BE04-CEE32DEBDA0A}" type="datetime1">
              <a:rPr lang="en-US" smtClean="0"/>
              <a:t>12/23/2023</a:t>
            </a:fld>
            <a:endParaRPr lang="en-US"/>
          </a:p>
        </p:txBody>
      </p:sp>
      <p:sp>
        <p:nvSpPr>
          <p:cNvPr id="5" name="Footer Placeholder 4">
            <a:extLst>
              <a:ext uri="{FF2B5EF4-FFF2-40B4-BE49-F238E27FC236}">
                <a16:creationId xmlns:a16="http://schemas.microsoft.com/office/drawing/2014/main" id="{17AABE0A-6316-1BFF-88AA-1E305E3595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568FF5-9BB0-1800-E4BA-438F3408E54B}"/>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3088053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E8DA51-17B9-3E3B-6597-C3149EC564E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43333B4-9DAF-48B6-30CB-E3B610BEF0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86BDD1-83F5-3D7A-8DD5-DF362A8AD1E7}"/>
              </a:ext>
            </a:extLst>
          </p:cNvPr>
          <p:cNvSpPr>
            <a:spLocks noGrp="1"/>
          </p:cNvSpPr>
          <p:nvPr>
            <p:ph type="dt" sz="half" idx="10"/>
          </p:nvPr>
        </p:nvSpPr>
        <p:spPr/>
        <p:txBody>
          <a:bodyPr/>
          <a:lstStyle/>
          <a:p>
            <a:fld id="{AFAC11C6-1708-41BC-9474-3D7842023D96}" type="datetime1">
              <a:rPr lang="en-US" smtClean="0"/>
              <a:t>12/23/2023</a:t>
            </a:fld>
            <a:endParaRPr lang="en-US"/>
          </a:p>
        </p:txBody>
      </p:sp>
      <p:sp>
        <p:nvSpPr>
          <p:cNvPr id="5" name="Footer Placeholder 4">
            <a:extLst>
              <a:ext uri="{FF2B5EF4-FFF2-40B4-BE49-F238E27FC236}">
                <a16:creationId xmlns:a16="http://schemas.microsoft.com/office/drawing/2014/main" id="{4CD22109-0E78-0957-7BBE-F0B6D89EFB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2DE250-FF35-6AD5-3A95-9CDBFE6C2373}"/>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32956374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4881983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633931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3F3F8-E052-488D-90D0-D947B99C4A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D73720-466D-068E-61C9-BDF9BF686A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D8B675-57D5-D89F-01F5-209268AB9E4B}"/>
              </a:ext>
            </a:extLst>
          </p:cNvPr>
          <p:cNvSpPr>
            <a:spLocks noGrp="1"/>
          </p:cNvSpPr>
          <p:nvPr>
            <p:ph type="dt" sz="half" idx="10"/>
          </p:nvPr>
        </p:nvSpPr>
        <p:spPr/>
        <p:txBody>
          <a:bodyPr/>
          <a:lstStyle/>
          <a:p>
            <a:fld id="{490605F8-8C86-41F5-9F5E-04EDB8C2540B}" type="datetime1">
              <a:rPr lang="en-US" smtClean="0"/>
              <a:t>12/23/2023</a:t>
            </a:fld>
            <a:endParaRPr lang="en-US"/>
          </a:p>
        </p:txBody>
      </p:sp>
      <p:sp>
        <p:nvSpPr>
          <p:cNvPr id="5" name="Footer Placeholder 4">
            <a:extLst>
              <a:ext uri="{FF2B5EF4-FFF2-40B4-BE49-F238E27FC236}">
                <a16:creationId xmlns:a16="http://schemas.microsoft.com/office/drawing/2014/main" id="{7053F998-E2CB-02E4-49BF-97696F865F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D59867-B8CC-A6E9-DDC7-43729DA70B76}"/>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810322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2E59-A35F-2B41-2BE7-EC45923471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B88CFD-8D25-CDFD-1F9A-6A5BAFD86D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C2235C-EA94-C1E9-D4DB-83056BF4C68F}"/>
              </a:ext>
            </a:extLst>
          </p:cNvPr>
          <p:cNvSpPr>
            <a:spLocks noGrp="1"/>
          </p:cNvSpPr>
          <p:nvPr>
            <p:ph type="dt" sz="half" idx="10"/>
          </p:nvPr>
        </p:nvSpPr>
        <p:spPr/>
        <p:txBody>
          <a:bodyPr/>
          <a:lstStyle/>
          <a:p>
            <a:fld id="{CA355DA2-1E89-41CC-B722-CBFC08F260AE}" type="datetime1">
              <a:rPr lang="en-US" smtClean="0"/>
              <a:t>12/23/2023</a:t>
            </a:fld>
            <a:endParaRPr lang="en-US"/>
          </a:p>
        </p:txBody>
      </p:sp>
      <p:sp>
        <p:nvSpPr>
          <p:cNvPr id="5" name="Footer Placeholder 4">
            <a:extLst>
              <a:ext uri="{FF2B5EF4-FFF2-40B4-BE49-F238E27FC236}">
                <a16:creationId xmlns:a16="http://schemas.microsoft.com/office/drawing/2014/main" id="{E178E07A-E8A4-2767-2911-D824C588F2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65987-67F3-82BA-9FFE-7A512551887E}"/>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3397068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17273-9D16-5639-8844-46262C7A21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CB97D0-5920-4A0C-455B-784B34D523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9C5FDBC-D200-7F14-85E8-2B208477DA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0A7D34-EDD4-2B7C-7597-31E5AE2E8BD6}"/>
              </a:ext>
            </a:extLst>
          </p:cNvPr>
          <p:cNvSpPr>
            <a:spLocks noGrp="1"/>
          </p:cNvSpPr>
          <p:nvPr>
            <p:ph type="dt" sz="half" idx="10"/>
          </p:nvPr>
        </p:nvSpPr>
        <p:spPr/>
        <p:txBody>
          <a:bodyPr/>
          <a:lstStyle/>
          <a:p>
            <a:fld id="{7F6AFD48-C472-404E-B7B5-BA44CCF2F55D}" type="datetime1">
              <a:rPr lang="en-US" smtClean="0"/>
              <a:t>12/23/2023</a:t>
            </a:fld>
            <a:endParaRPr lang="en-US"/>
          </a:p>
        </p:txBody>
      </p:sp>
      <p:sp>
        <p:nvSpPr>
          <p:cNvPr id="6" name="Footer Placeholder 5">
            <a:extLst>
              <a:ext uri="{FF2B5EF4-FFF2-40B4-BE49-F238E27FC236}">
                <a16:creationId xmlns:a16="http://schemas.microsoft.com/office/drawing/2014/main" id="{001C50E6-D64B-52FC-1719-552ED73B24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9CBFED-25BE-7153-12B4-D0E8588920D3}"/>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2397422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51817-320C-EB58-D57C-AAA586C0053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1FF1CDE-5ED1-45BC-1BBF-82DBA76868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45744E-8CC8-1B85-F492-6648EB8A99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073266C-0D92-527A-30E1-7ECDD28C0F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10B574-E76B-4DE3-3CFA-1190E252BA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22F13C7-15CB-D0AD-592A-4574F62CF3CA}"/>
              </a:ext>
            </a:extLst>
          </p:cNvPr>
          <p:cNvSpPr>
            <a:spLocks noGrp="1"/>
          </p:cNvSpPr>
          <p:nvPr>
            <p:ph type="dt" sz="half" idx="10"/>
          </p:nvPr>
        </p:nvSpPr>
        <p:spPr/>
        <p:txBody>
          <a:bodyPr/>
          <a:lstStyle/>
          <a:p>
            <a:fld id="{B33F52E9-9255-4CAF-909C-660126F1B079}" type="datetime1">
              <a:rPr lang="en-US" smtClean="0"/>
              <a:t>12/23/2023</a:t>
            </a:fld>
            <a:endParaRPr lang="en-US"/>
          </a:p>
        </p:txBody>
      </p:sp>
      <p:sp>
        <p:nvSpPr>
          <p:cNvPr id="8" name="Footer Placeholder 7">
            <a:extLst>
              <a:ext uri="{FF2B5EF4-FFF2-40B4-BE49-F238E27FC236}">
                <a16:creationId xmlns:a16="http://schemas.microsoft.com/office/drawing/2014/main" id="{2F5F3798-7B61-5530-4CE3-C6CC264D0C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EA57831-0ADE-7493-7182-6249F4413808}"/>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847567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D6B86-2F64-08CA-8DAC-2D6D1CA388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C4A398-4A9D-A2A3-6474-1E420261434B}"/>
              </a:ext>
            </a:extLst>
          </p:cNvPr>
          <p:cNvSpPr>
            <a:spLocks noGrp="1"/>
          </p:cNvSpPr>
          <p:nvPr>
            <p:ph type="dt" sz="half" idx="10"/>
          </p:nvPr>
        </p:nvSpPr>
        <p:spPr/>
        <p:txBody>
          <a:bodyPr/>
          <a:lstStyle/>
          <a:p>
            <a:fld id="{67F9F019-D13C-4797-8A9F-7B02D5B8121E}" type="datetime1">
              <a:rPr lang="en-US" smtClean="0"/>
              <a:t>12/23/2023</a:t>
            </a:fld>
            <a:endParaRPr lang="en-US"/>
          </a:p>
        </p:txBody>
      </p:sp>
      <p:sp>
        <p:nvSpPr>
          <p:cNvPr id="4" name="Footer Placeholder 3">
            <a:extLst>
              <a:ext uri="{FF2B5EF4-FFF2-40B4-BE49-F238E27FC236}">
                <a16:creationId xmlns:a16="http://schemas.microsoft.com/office/drawing/2014/main" id="{1B329954-395E-06FF-D638-EC31477B4B6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A16BE0-3CF4-0FFF-42E9-C2ABCD5E1AB3}"/>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2594811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5B9B0A-FA71-5C03-A207-2398589F58E9}"/>
              </a:ext>
            </a:extLst>
          </p:cNvPr>
          <p:cNvSpPr>
            <a:spLocks noGrp="1"/>
          </p:cNvSpPr>
          <p:nvPr>
            <p:ph type="dt" sz="half" idx="10"/>
          </p:nvPr>
        </p:nvSpPr>
        <p:spPr/>
        <p:txBody>
          <a:bodyPr/>
          <a:lstStyle/>
          <a:p>
            <a:fld id="{FDA143B9-A6C4-436D-945A-FF5B3EA2EF39}" type="datetime1">
              <a:rPr lang="en-US" smtClean="0"/>
              <a:t>12/23/2023</a:t>
            </a:fld>
            <a:endParaRPr lang="en-US"/>
          </a:p>
        </p:txBody>
      </p:sp>
      <p:sp>
        <p:nvSpPr>
          <p:cNvPr id="3" name="Footer Placeholder 2">
            <a:extLst>
              <a:ext uri="{FF2B5EF4-FFF2-40B4-BE49-F238E27FC236}">
                <a16:creationId xmlns:a16="http://schemas.microsoft.com/office/drawing/2014/main" id="{5EEC7B99-A534-1835-A5BF-8993DDBD237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001977-30BB-D5A2-E565-94C0467FE0FD}"/>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3457119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8A989-6857-707E-A17F-8A83A61446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A3E0C8-FA9B-6F55-E988-D7B8ADBC9C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C649A31-16E4-3C58-CFAF-870BE9A231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99608F-F9E6-C047-FAFD-5BD962E36788}"/>
              </a:ext>
            </a:extLst>
          </p:cNvPr>
          <p:cNvSpPr>
            <a:spLocks noGrp="1"/>
          </p:cNvSpPr>
          <p:nvPr>
            <p:ph type="dt" sz="half" idx="10"/>
          </p:nvPr>
        </p:nvSpPr>
        <p:spPr/>
        <p:txBody>
          <a:bodyPr/>
          <a:lstStyle/>
          <a:p>
            <a:fld id="{457E18FE-B6F9-4F6A-835B-8251F04458A0}" type="datetime1">
              <a:rPr lang="en-US" smtClean="0"/>
              <a:t>12/23/2023</a:t>
            </a:fld>
            <a:endParaRPr lang="en-US"/>
          </a:p>
        </p:txBody>
      </p:sp>
      <p:sp>
        <p:nvSpPr>
          <p:cNvPr id="6" name="Footer Placeholder 5">
            <a:extLst>
              <a:ext uri="{FF2B5EF4-FFF2-40B4-BE49-F238E27FC236}">
                <a16:creationId xmlns:a16="http://schemas.microsoft.com/office/drawing/2014/main" id="{E1D5DC43-2068-E43E-0C96-6105FF1413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714F4E-989B-09B5-9809-BA4CDB940F1A}"/>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33313875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5A176-7BDB-BCDB-D1C0-7943D50F9B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8408D7-61D1-185C-72B8-001F411FC6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90B86E7-BC7A-324F-5231-BB8844695F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9F4411-F5FF-7DD9-8280-4EAE80811D9F}"/>
              </a:ext>
            </a:extLst>
          </p:cNvPr>
          <p:cNvSpPr>
            <a:spLocks noGrp="1"/>
          </p:cNvSpPr>
          <p:nvPr>
            <p:ph type="dt" sz="half" idx="10"/>
          </p:nvPr>
        </p:nvSpPr>
        <p:spPr/>
        <p:txBody>
          <a:bodyPr/>
          <a:lstStyle/>
          <a:p>
            <a:fld id="{5F2690CE-112A-455B-AD5F-E26CEA6A5331}" type="datetime1">
              <a:rPr lang="en-US" smtClean="0"/>
              <a:t>12/23/2023</a:t>
            </a:fld>
            <a:endParaRPr lang="en-US"/>
          </a:p>
        </p:txBody>
      </p:sp>
      <p:sp>
        <p:nvSpPr>
          <p:cNvPr id="6" name="Footer Placeholder 5">
            <a:extLst>
              <a:ext uri="{FF2B5EF4-FFF2-40B4-BE49-F238E27FC236}">
                <a16:creationId xmlns:a16="http://schemas.microsoft.com/office/drawing/2014/main" id="{BD00158C-2DC0-C40D-E476-8D815E2210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7CEA17-958B-3F11-0DD0-F3DB57410690}"/>
              </a:ext>
            </a:extLst>
          </p:cNvPr>
          <p:cNvSpPr>
            <a:spLocks noGrp="1"/>
          </p:cNvSpPr>
          <p:nvPr>
            <p:ph type="sldNum" sz="quarter" idx="12"/>
          </p:nvPr>
        </p:nvSpPr>
        <p:spPr/>
        <p:txBody>
          <a:bodyPr/>
          <a:lstStyle/>
          <a:p>
            <a:fld id="{B46E5E13-EE34-439C-B49B-F0CB75B28E1B}" type="slidenum">
              <a:rPr lang="en-US" smtClean="0"/>
              <a:t>‹#›</a:t>
            </a:fld>
            <a:endParaRPr lang="en-US"/>
          </a:p>
        </p:txBody>
      </p:sp>
    </p:spTree>
    <p:extLst>
      <p:ext uri="{BB962C8B-B14F-4D97-AF65-F5344CB8AC3E}">
        <p14:creationId xmlns:p14="http://schemas.microsoft.com/office/powerpoint/2010/main" val="1744603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DBBF7B-0A87-603A-6F96-ED995D2876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BB9990-0CBB-2977-C631-37F97EB6D7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36638E-F817-1BC9-ECB7-18071DC44D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4E342D-98AB-407C-88D4-A20ED0F70E1C}" type="datetime1">
              <a:rPr lang="en-US" smtClean="0"/>
              <a:t>12/23/2023</a:t>
            </a:fld>
            <a:endParaRPr lang="en-US"/>
          </a:p>
        </p:txBody>
      </p:sp>
      <p:sp>
        <p:nvSpPr>
          <p:cNvPr id="5" name="Footer Placeholder 4">
            <a:extLst>
              <a:ext uri="{FF2B5EF4-FFF2-40B4-BE49-F238E27FC236}">
                <a16:creationId xmlns:a16="http://schemas.microsoft.com/office/drawing/2014/main" id="{60C57151-F515-08FA-FD9F-F59EDF1B65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7D361D9-183D-9DF9-C01C-5B530B1CB8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6E5E13-EE34-439C-B49B-F0CB75B28E1B}" type="slidenum">
              <a:rPr lang="en-US" smtClean="0"/>
              <a:t>‹#›</a:t>
            </a:fld>
            <a:endParaRPr lang="en-US"/>
          </a:p>
        </p:txBody>
      </p:sp>
    </p:spTree>
    <p:extLst>
      <p:ext uri="{BB962C8B-B14F-4D97-AF65-F5344CB8AC3E}">
        <p14:creationId xmlns:p14="http://schemas.microsoft.com/office/powerpoint/2010/main" val="3616380004"/>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A2649-DC6B-3373-A7E6-7F0E103D8B8B}"/>
              </a:ext>
            </a:extLst>
          </p:cNvPr>
          <p:cNvSpPr>
            <a:spLocks noGrp="1"/>
          </p:cNvSpPr>
          <p:nvPr>
            <p:ph type="ctrTitle"/>
          </p:nvPr>
        </p:nvSpPr>
        <p:spPr/>
        <p:txBody>
          <a:bodyPr/>
          <a:lstStyle/>
          <a:p>
            <a:r>
              <a:rPr lang="en-US" dirty="0"/>
              <a:t>CIT 361/CYBER 360: Advanced Scripting</a:t>
            </a:r>
          </a:p>
        </p:txBody>
      </p:sp>
      <p:sp>
        <p:nvSpPr>
          <p:cNvPr id="3" name="Subtitle 2">
            <a:extLst>
              <a:ext uri="{FF2B5EF4-FFF2-40B4-BE49-F238E27FC236}">
                <a16:creationId xmlns:a16="http://schemas.microsoft.com/office/drawing/2014/main" id="{EEC4D41B-E776-05F2-BE0B-89BB339485AB}"/>
              </a:ext>
            </a:extLst>
          </p:cNvPr>
          <p:cNvSpPr>
            <a:spLocks noGrp="1"/>
          </p:cNvSpPr>
          <p:nvPr>
            <p:ph type="subTitle" idx="1"/>
          </p:nvPr>
        </p:nvSpPr>
        <p:spPr/>
        <p:txBody>
          <a:bodyPr/>
          <a:lstStyle/>
          <a:p>
            <a:r>
              <a:rPr lang="en-US" dirty="0"/>
              <a:t>2.1: Variables</a:t>
            </a:r>
          </a:p>
        </p:txBody>
      </p:sp>
      <p:sp>
        <p:nvSpPr>
          <p:cNvPr id="4" name="Slide Number Placeholder 3">
            <a:extLst>
              <a:ext uri="{FF2B5EF4-FFF2-40B4-BE49-F238E27FC236}">
                <a16:creationId xmlns:a16="http://schemas.microsoft.com/office/drawing/2014/main" id="{4664ABB7-0B55-0242-2E51-B3286EE7B5EB}"/>
              </a:ext>
            </a:extLst>
          </p:cNvPr>
          <p:cNvSpPr>
            <a:spLocks noGrp="1"/>
          </p:cNvSpPr>
          <p:nvPr>
            <p:ph type="sldNum" sz="quarter" idx="12"/>
          </p:nvPr>
        </p:nvSpPr>
        <p:spPr/>
        <p:txBody>
          <a:bodyPr/>
          <a:lstStyle/>
          <a:p>
            <a:fld id="{B46E5E13-EE34-439C-B49B-F0CB75B28E1B}" type="slidenum">
              <a:rPr lang="en-US" smtClean="0"/>
              <a:t>1</a:t>
            </a:fld>
            <a:endParaRPr lang="en-US" dirty="0"/>
          </a:p>
        </p:txBody>
      </p:sp>
    </p:spTree>
    <p:extLst>
      <p:ext uri="{BB962C8B-B14F-4D97-AF65-F5344CB8AC3E}">
        <p14:creationId xmlns:p14="http://schemas.microsoft.com/office/powerpoint/2010/main" val="3308175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862E903-3C56-BB42-2361-009F2336475A}"/>
              </a:ext>
            </a:extLst>
          </p:cNvPr>
          <p:cNvSpPr>
            <a:spLocks noGrp="1"/>
          </p:cNvSpPr>
          <p:nvPr>
            <p:ph type="body" sz="quarter" idx="10"/>
          </p:nvPr>
        </p:nvSpPr>
        <p:spPr/>
        <p:txBody>
          <a:bodyPr>
            <a:normAutofit fontScale="92500" lnSpcReduction="10000"/>
          </a:bodyPr>
          <a:lstStyle/>
          <a:p>
            <a:r>
              <a:rPr lang="en-US" dirty="0"/>
              <a:t>Exercise</a:t>
            </a:r>
          </a:p>
        </p:txBody>
      </p:sp>
      <p:sp>
        <p:nvSpPr>
          <p:cNvPr id="3" name="TextBox 2">
            <a:extLst>
              <a:ext uri="{FF2B5EF4-FFF2-40B4-BE49-F238E27FC236}">
                <a16:creationId xmlns:a16="http://schemas.microsoft.com/office/drawing/2014/main" id="{90179172-96B3-95D0-A137-257770BE7642}"/>
              </a:ext>
            </a:extLst>
          </p:cNvPr>
          <p:cNvSpPr txBox="1"/>
          <p:nvPr/>
        </p:nvSpPr>
        <p:spPr>
          <a:xfrm>
            <a:off x="1268392" y="1054728"/>
            <a:ext cx="9655207" cy="400110"/>
          </a:xfrm>
          <a:prstGeom prst="rect">
            <a:avLst/>
          </a:prstGeom>
          <a:noFill/>
        </p:spPr>
        <p:txBody>
          <a:bodyPr wrap="square" rtlCol="0">
            <a:spAutoFit/>
          </a:bodyPr>
          <a:lstStyle/>
          <a:p>
            <a:pPr marL="342900" indent="-342900">
              <a:buFont typeface="Arial" panose="020B0604020202020204" pitchFamily="34" charset="0"/>
              <a:buChar char="•"/>
            </a:pPr>
            <a:r>
              <a:rPr lang="en-US" sz="2000" dirty="0"/>
              <a:t>This unit’s first exercise is a short drill manipulating variables.</a:t>
            </a:r>
          </a:p>
        </p:txBody>
      </p:sp>
    </p:spTree>
    <p:extLst>
      <p:ext uri="{BB962C8B-B14F-4D97-AF65-F5344CB8AC3E}">
        <p14:creationId xmlns:p14="http://schemas.microsoft.com/office/powerpoint/2010/main" val="6577953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B75992-5098-A283-4925-2CCEBB801DC5}"/>
              </a:ext>
            </a:extLst>
          </p:cNvPr>
          <p:cNvSpPr>
            <a:spLocks noGrp="1"/>
          </p:cNvSpPr>
          <p:nvPr>
            <p:ph type="body" sz="quarter" idx="10"/>
          </p:nvPr>
        </p:nvSpPr>
        <p:spPr/>
        <p:txBody>
          <a:bodyPr>
            <a:normAutofit/>
          </a:bodyPr>
          <a:lstStyle/>
          <a:p>
            <a:r>
              <a:rPr lang="en-US" sz="4000" dirty="0"/>
              <a:t>A Variable is a Named Data Container</a:t>
            </a:r>
          </a:p>
        </p:txBody>
      </p:sp>
      <p:sp>
        <p:nvSpPr>
          <p:cNvPr id="3" name="TextBox 2">
            <a:extLst>
              <a:ext uri="{FF2B5EF4-FFF2-40B4-BE49-F238E27FC236}">
                <a16:creationId xmlns:a16="http://schemas.microsoft.com/office/drawing/2014/main" id="{B5924E0F-A977-1710-779D-EEB74261AF34}"/>
              </a:ext>
            </a:extLst>
          </p:cNvPr>
          <p:cNvSpPr txBox="1"/>
          <p:nvPr/>
        </p:nvSpPr>
        <p:spPr>
          <a:xfrm>
            <a:off x="6096000" y="1054728"/>
            <a:ext cx="4827599"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t>In PowerShell, all variable names begin with a </a:t>
            </a:r>
            <a:r>
              <a:rPr lang="en-US" sz="2000" dirty="0">
                <a:latin typeface="Lucida Console" panose="020B0609040504020204" pitchFamily="49" charset="0"/>
              </a:rPr>
              <a:t>$</a:t>
            </a:r>
            <a:r>
              <a:rPr lang="en-US" sz="2000" dirty="0"/>
              <a:t> (dollar symbol).</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The </a:t>
            </a:r>
            <a:r>
              <a:rPr lang="en-US" sz="2000" dirty="0">
                <a:latin typeface="Lucida Console" panose="020B0609040504020204" pitchFamily="49" charset="0"/>
              </a:rPr>
              <a:t>=</a:t>
            </a:r>
            <a:r>
              <a:rPr lang="en-US" sz="2000" dirty="0"/>
              <a:t> (equal sign) is the variable assignment operator. For clarity, think of this operator as “gets the value” rather than “equals.”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So in this example, the variable </a:t>
            </a:r>
            <a:r>
              <a:rPr lang="en-US" sz="2000" dirty="0">
                <a:latin typeface="Lucida Console" panose="020B0609040504020204" pitchFamily="49" charset="0"/>
              </a:rPr>
              <a:t>$threshold</a:t>
            </a:r>
            <a:r>
              <a:rPr lang="en-US" sz="2000" dirty="0"/>
              <a:t> gets the value </a:t>
            </a:r>
            <a:r>
              <a:rPr lang="en-US" sz="2000" dirty="0">
                <a:latin typeface="Lucida Console" panose="020B0609040504020204" pitchFamily="49" charset="0"/>
              </a:rPr>
              <a:t>59</a:t>
            </a:r>
            <a:r>
              <a:rPr lang="en-US" sz="2000" dirty="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“Named Data Container” metaphor:</a:t>
            </a:r>
          </a:p>
          <a:p>
            <a:pPr marL="800100" lvl="1" indent="-342900">
              <a:buFont typeface="Arial" panose="020B0604020202020204" pitchFamily="34" charset="0"/>
              <a:buChar char="•"/>
            </a:pPr>
            <a:r>
              <a:rPr lang="en-US" sz="2000" dirty="0">
                <a:latin typeface="Lucida Console" panose="020B0609040504020204" pitchFamily="49" charset="0"/>
              </a:rPr>
              <a:t>59</a:t>
            </a:r>
            <a:r>
              <a:rPr lang="en-US" sz="2000" dirty="0"/>
              <a:t>: the value inside the container</a:t>
            </a:r>
          </a:p>
          <a:p>
            <a:pPr marL="800100" lvl="1" indent="-342900">
              <a:buFont typeface="Arial" panose="020B0604020202020204" pitchFamily="34" charset="0"/>
              <a:buChar char="•"/>
            </a:pPr>
            <a:r>
              <a:rPr lang="en-US" sz="2000" dirty="0">
                <a:latin typeface="Lucida Console" panose="020B0609040504020204" pitchFamily="49" charset="0"/>
              </a:rPr>
              <a:t>$threshold</a:t>
            </a:r>
            <a:r>
              <a:rPr lang="en-US" sz="2000" dirty="0"/>
              <a:t>: the label written on the outside of the container</a:t>
            </a:r>
          </a:p>
        </p:txBody>
      </p:sp>
      <p:pic>
        <p:nvPicPr>
          <p:cNvPr id="5" name="Picture 4" descr="A box with a price tag&#10;&#10;Description automatically generated">
            <a:extLst>
              <a:ext uri="{FF2B5EF4-FFF2-40B4-BE49-F238E27FC236}">
                <a16:creationId xmlns:a16="http://schemas.microsoft.com/office/drawing/2014/main" id="{95F1B758-8221-A28F-F68D-1A79ADBC27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8392" y="1554480"/>
            <a:ext cx="4876800" cy="3749040"/>
          </a:xfrm>
          <a:prstGeom prst="rect">
            <a:avLst/>
          </a:prstGeom>
        </p:spPr>
      </p:pic>
    </p:spTree>
    <p:extLst>
      <p:ext uri="{BB962C8B-B14F-4D97-AF65-F5344CB8AC3E}">
        <p14:creationId xmlns:p14="http://schemas.microsoft.com/office/powerpoint/2010/main" val="2312486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822466-AC61-5579-F313-7B8A3FE65CC8}"/>
              </a:ext>
            </a:extLst>
          </p:cNvPr>
          <p:cNvSpPr txBox="1"/>
          <p:nvPr/>
        </p:nvSpPr>
        <p:spPr>
          <a:xfrm>
            <a:off x="2373969" y="346842"/>
            <a:ext cx="7444090" cy="707886"/>
          </a:xfrm>
          <a:prstGeom prst="rect">
            <a:avLst/>
          </a:prstGeom>
          <a:noFill/>
        </p:spPr>
        <p:txBody>
          <a:bodyPr wrap="none" rtlCol="0">
            <a:spAutoFit/>
          </a:bodyPr>
          <a:lstStyle/>
          <a:p>
            <a:pPr algn="ctr"/>
            <a:r>
              <a:rPr lang="en-US" sz="4000" dirty="0">
                <a:latin typeface="+mj-lt"/>
              </a:rPr>
              <a:t>Loosely Typed </a:t>
            </a:r>
            <a:r>
              <a:rPr lang="en-US" sz="4000" i="1" dirty="0">
                <a:latin typeface="+mj-lt"/>
              </a:rPr>
              <a:t>vs.</a:t>
            </a:r>
            <a:r>
              <a:rPr lang="en-US" sz="4000" dirty="0">
                <a:latin typeface="+mj-lt"/>
              </a:rPr>
              <a:t> Constrained Type</a:t>
            </a:r>
            <a:endParaRPr lang="en-US" dirty="0"/>
          </a:p>
        </p:txBody>
      </p:sp>
      <p:sp>
        <p:nvSpPr>
          <p:cNvPr id="3" name="TextBox 2">
            <a:extLst>
              <a:ext uri="{FF2B5EF4-FFF2-40B4-BE49-F238E27FC236}">
                <a16:creationId xmlns:a16="http://schemas.microsoft.com/office/drawing/2014/main" id="{80041865-9773-290D-EB35-F8AF8BFC505C}"/>
              </a:ext>
            </a:extLst>
          </p:cNvPr>
          <p:cNvSpPr txBox="1"/>
          <p:nvPr/>
        </p:nvSpPr>
        <p:spPr>
          <a:xfrm>
            <a:off x="1268392" y="1054728"/>
            <a:ext cx="9655207" cy="4093428"/>
          </a:xfrm>
          <a:prstGeom prst="rect">
            <a:avLst/>
          </a:prstGeom>
          <a:noFill/>
        </p:spPr>
        <p:txBody>
          <a:bodyPr wrap="square" rtlCol="0">
            <a:spAutoFit/>
          </a:bodyPr>
          <a:lstStyle/>
          <a:p>
            <a:r>
              <a:rPr lang="en-US" sz="2000" dirty="0"/>
              <a:t>The value of a PowerShell variable can be any object of any class:</a:t>
            </a:r>
          </a:p>
          <a:p>
            <a:pPr marL="342900" indent="-342900">
              <a:buFont typeface="Arial" panose="020B0604020202020204" pitchFamily="34" charset="0"/>
              <a:buChar char="•"/>
            </a:pPr>
            <a:r>
              <a:rPr lang="en-US" sz="2000" dirty="0">
                <a:latin typeface="Lucida Console" panose="020B0609040504020204" pitchFamily="49" charset="0"/>
              </a:rPr>
              <a:t>$x = -4</a:t>
            </a:r>
          </a:p>
          <a:p>
            <a:pPr marL="342900" indent="-342900">
              <a:buFont typeface="Arial" panose="020B0604020202020204" pitchFamily="34" charset="0"/>
              <a:buChar char="•"/>
            </a:pPr>
            <a:r>
              <a:rPr lang="en-US" sz="2000" dirty="0">
                <a:latin typeface="Lucida Console" panose="020B0609040504020204" pitchFamily="49" charset="0"/>
              </a:rPr>
              <a:t>$</a:t>
            </a:r>
            <a:r>
              <a:rPr lang="en-US" sz="2000" dirty="0" err="1">
                <a:latin typeface="Lucida Console" panose="020B0609040504020204" pitchFamily="49" charset="0"/>
              </a:rPr>
              <a:t>x.GetType</a:t>
            </a:r>
            <a:r>
              <a:rPr lang="en-US" sz="2000" dirty="0">
                <a:latin typeface="Lucida Console" panose="020B0609040504020204" pitchFamily="49" charset="0"/>
              </a:rPr>
              <a:t>().</a:t>
            </a:r>
            <a:r>
              <a:rPr lang="en-US" sz="2000" dirty="0" err="1">
                <a:latin typeface="Lucida Console" panose="020B0609040504020204" pitchFamily="49" charset="0"/>
              </a:rPr>
              <a:t>FullName</a:t>
            </a:r>
            <a:r>
              <a:rPr lang="en-US" sz="2000" dirty="0"/>
              <a:t>    # returns </a:t>
            </a:r>
            <a:r>
              <a:rPr lang="en-US" sz="2000" b="1" dirty="0"/>
              <a:t>System.Int32</a:t>
            </a:r>
          </a:p>
          <a:p>
            <a:pPr marL="342900" indent="-342900">
              <a:buFont typeface="Arial" panose="020B0604020202020204" pitchFamily="34" charset="0"/>
              <a:buChar char="•"/>
            </a:pPr>
            <a:r>
              <a:rPr lang="en-US" sz="2000" dirty="0">
                <a:latin typeface="Lucida Console" panose="020B0609040504020204" pitchFamily="49" charset="0"/>
              </a:rPr>
              <a:t>$x = Get-Date</a:t>
            </a:r>
          </a:p>
          <a:p>
            <a:pPr marL="342900" indent="-342900">
              <a:buFont typeface="Arial" panose="020B0604020202020204" pitchFamily="34" charset="0"/>
              <a:buChar char="•"/>
            </a:pPr>
            <a:r>
              <a:rPr lang="en-US" sz="2000" dirty="0">
                <a:latin typeface="Lucida Console" panose="020B0609040504020204" pitchFamily="49" charset="0"/>
              </a:rPr>
              <a:t>$</a:t>
            </a:r>
            <a:r>
              <a:rPr lang="en-US" sz="2000" dirty="0" err="1">
                <a:latin typeface="Lucida Console" panose="020B0609040504020204" pitchFamily="49" charset="0"/>
              </a:rPr>
              <a:t>x.GetType</a:t>
            </a:r>
            <a:r>
              <a:rPr lang="en-US" sz="2000" dirty="0">
                <a:latin typeface="Lucida Console" panose="020B0609040504020204" pitchFamily="49" charset="0"/>
              </a:rPr>
              <a:t>().</a:t>
            </a:r>
            <a:r>
              <a:rPr lang="en-US" sz="2000" dirty="0" err="1">
                <a:latin typeface="Lucida Console" panose="020B0609040504020204" pitchFamily="49" charset="0"/>
              </a:rPr>
              <a:t>FullName</a:t>
            </a:r>
            <a:r>
              <a:rPr lang="en-US" sz="2000" dirty="0"/>
              <a:t>    # returns </a:t>
            </a:r>
            <a:r>
              <a:rPr lang="en-US" sz="2000" b="1" dirty="0" err="1"/>
              <a:t>System.DateTime</a:t>
            </a:r>
            <a:endParaRPr lang="en-US" sz="2000" b="1" dirty="0"/>
          </a:p>
          <a:p>
            <a:endParaRPr lang="en-US" sz="2000" dirty="0"/>
          </a:p>
          <a:p>
            <a:endParaRPr lang="en-US" sz="2000" dirty="0"/>
          </a:p>
          <a:p>
            <a:r>
              <a:rPr lang="en-US" sz="2000" dirty="0"/>
              <a:t>Optionally, if you need to constrain the type of a variable, prefix its assignment operation with a square bracketed type name:</a:t>
            </a:r>
          </a:p>
          <a:p>
            <a:pPr marL="342900" indent="-342900">
              <a:buFont typeface="Arial" panose="020B0604020202020204" pitchFamily="34" charset="0"/>
              <a:buChar char="•"/>
            </a:pPr>
            <a:r>
              <a:rPr lang="en-US" sz="2000" dirty="0">
                <a:latin typeface="Lucida Console" panose="020B0609040504020204" pitchFamily="49" charset="0"/>
              </a:rPr>
              <a:t>[int]$x = 7</a:t>
            </a:r>
          </a:p>
          <a:p>
            <a:pPr marL="342900" indent="-342900">
              <a:buFont typeface="Arial" panose="020B0604020202020204" pitchFamily="34" charset="0"/>
              <a:buChar char="•"/>
            </a:pPr>
            <a:r>
              <a:rPr lang="en-US" sz="2000" dirty="0">
                <a:latin typeface="Lucida Console" panose="020B0609040504020204" pitchFamily="49" charset="0"/>
              </a:rPr>
              <a:t>$x = "seven"</a:t>
            </a:r>
            <a:r>
              <a:rPr lang="en-US" sz="2000" dirty="0"/>
              <a:t>       # throws an error</a:t>
            </a:r>
          </a:p>
          <a:p>
            <a:pPr marL="342900" indent="-342900">
              <a:buFont typeface="Arial" panose="020B0604020202020204" pitchFamily="34" charset="0"/>
              <a:buChar char="•"/>
            </a:pPr>
            <a:r>
              <a:rPr lang="en-US" sz="2000" dirty="0">
                <a:latin typeface="Lucida Console" panose="020B0609040504020204" pitchFamily="49" charset="0"/>
              </a:rPr>
              <a:t>$x = Get-Date</a:t>
            </a:r>
            <a:r>
              <a:rPr lang="en-US" sz="2000" dirty="0"/>
              <a:t>     # throws an error</a:t>
            </a:r>
          </a:p>
          <a:p>
            <a:pPr marL="342900" indent="-342900">
              <a:buFont typeface="Arial" panose="020B0604020202020204" pitchFamily="34" charset="0"/>
              <a:buChar char="•"/>
            </a:pPr>
            <a:r>
              <a:rPr lang="en-US" sz="2000" dirty="0">
                <a:latin typeface="Lucida Console" panose="020B0609040504020204" pitchFamily="49" charset="0"/>
              </a:rPr>
              <a:t>[</a:t>
            </a:r>
            <a:r>
              <a:rPr lang="en-US" sz="2000" dirty="0" err="1">
                <a:latin typeface="Lucida Console" panose="020B0609040504020204" pitchFamily="49" charset="0"/>
              </a:rPr>
              <a:t>DateTime</a:t>
            </a:r>
            <a:r>
              <a:rPr lang="en-US" sz="2000" dirty="0">
                <a:latin typeface="Lucida Console" panose="020B0609040504020204" pitchFamily="49" charset="0"/>
              </a:rPr>
              <a:t>]$x = Get-Date</a:t>
            </a:r>
            <a:r>
              <a:rPr lang="en-US" sz="2000" dirty="0"/>
              <a:t>  # recreates the variable, different type constraint</a:t>
            </a:r>
          </a:p>
        </p:txBody>
      </p:sp>
    </p:spTree>
    <p:extLst>
      <p:ext uri="{BB962C8B-B14F-4D97-AF65-F5344CB8AC3E}">
        <p14:creationId xmlns:p14="http://schemas.microsoft.com/office/powerpoint/2010/main" val="378743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E7C5B6-3D55-D6F8-C2DE-9B6E32C23A9C}"/>
              </a:ext>
            </a:extLst>
          </p:cNvPr>
          <p:cNvSpPr txBox="1"/>
          <p:nvPr/>
        </p:nvSpPr>
        <p:spPr>
          <a:xfrm>
            <a:off x="3183316" y="346842"/>
            <a:ext cx="5825376" cy="707886"/>
          </a:xfrm>
          <a:prstGeom prst="rect">
            <a:avLst/>
          </a:prstGeom>
          <a:noFill/>
        </p:spPr>
        <p:txBody>
          <a:bodyPr wrap="none" rtlCol="0">
            <a:spAutoFit/>
          </a:bodyPr>
          <a:lstStyle/>
          <a:p>
            <a:pPr algn="ctr"/>
            <a:r>
              <a:rPr lang="en-US" sz="4000" dirty="0">
                <a:latin typeface="+mj-lt"/>
              </a:rPr>
              <a:t>Multiple valued type: array</a:t>
            </a:r>
            <a:endParaRPr lang="en-US" dirty="0"/>
          </a:p>
        </p:txBody>
      </p:sp>
      <p:sp>
        <p:nvSpPr>
          <p:cNvPr id="3" name="TextBox 2">
            <a:extLst>
              <a:ext uri="{FF2B5EF4-FFF2-40B4-BE49-F238E27FC236}">
                <a16:creationId xmlns:a16="http://schemas.microsoft.com/office/drawing/2014/main" id="{17D02A72-79B4-B4A1-5F2B-4922B2F25909}"/>
              </a:ext>
            </a:extLst>
          </p:cNvPr>
          <p:cNvSpPr txBox="1"/>
          <p:nvPr/>
        </p:nvSpPr>
        <p:spPr>
          <a:xfrm>
            <a:off x="1268392" y="1054728"/>
            <a:ext cx="9655207" cy="5016758"/>
          </a:xfrm>
          <a:prstGeom prst="rect">
            <a:avLst/>
          </a:prstGeom>
          <a:noFill/>
        </p:spPr>
        <p:txBody>
          <a:bodyPr wrap="square" rtlCol="0">
            <a:spAutoFit/>
          </a:bodyPr>
          <a:lstStyle/>
          <a:p>
            <a:r>
              <a:rPr lang="en-US" sz="2000" dirty="0"/>
              <a:t>An </a:t>
            </a:r>
            <a:r>
              <a:rPr lang="en-US" sz="2000" i="1" dirty="0"/>
              <a:t>array</a:t>
            </a:r>
            <a:r>
              <a:rPr lang="en-US" sz="2000" dirty="0"/>
              <a:t> with multiple values is created with the </a:t>
            </a:r>
            <a:r>
              <a:rPr lang="en-US" sz="2000" dirty="0">
                <a:latin typeface="Lucida Console" panose="020B0609040504020204" pitchFamily="49" charset="0"/>
              </a:rPr>
              <a:t>,</a:t>
            </a:r>
            <a:r>
              <a:rPr lang="en-US" sz="2000" dirty="0"/>
              <a:t> (comma) operator:</a:t>
            </a:r>
          </a:p>
          <a:p>
            <a:pPr marL="342900" indent="-342900">
              <a:buFont typeface="Arial" panose="020B0604020202020204" pitchFamily="34" charset="0"/>
              <a:buChar char="•"/>
            </a:pPr>
            <a:r>
              <a:rPr lang="en-US" sz="2000" dirty="0">
                <a:latin typeface="Lucida Console" panose="020B0609040504020204" pitchFamily="49" charset="0"/>
              </a:rPr>
              <a:t>$a = -1, "two", (Get-Date)</a:t>
            </a:r>
            <a:r>
              <a:rPr lang="en-US" sz="2000" dirty="0"/>
              <a:t>    # two commas to create a three-element array</a:t>
            </a:r>
          </a:p>
          <a:p>
            <a:pPr marL="342900" indent="-342900">
              <a:buFont typeface="Arial" panose="020B0604020202020204" pitchFamily="34" charset="0"/>
              <a:buChar char="•"/>
            </a:pPr>
            <a:r>
              <a:rPr lang="en-US" sz="2000" dirty="0">
                <a:latin typeface="Lucida Console" panose="020B0609040504020204" pitchFamily="49" charset="0"/>
              </a:rPr>
              <a:t>$single = ,3</a:t>
            </a:r>
            <a:r>
              <a:rPr lang="en-US" sz="2000" dirty="0"/>
              <a:t>            # unary comma operator creates an array with just one element</a:t>
            </a:r>
          </a:p>
          <a:p>
            <a:pPr marL="342900" indent="-342900">
              <a:buFont typeface="Arial" panose="020B0604020202020204" pitchFamily="34" charset="0"/>
              <a:buChar char="•"/>
            </a:pPr>
            <a:r>
              <a:rPr lang="en-US" sz="2000" dirty="0">
                <a:latin typeface="Lucida Console" panose="020B0609040504020204" pitchFamily="49" charset="0"/>
              </a:rPr>
              <a:t>$</a:t>
            </a:r>
            <a:r>
              <a:rPr lang="en-US" sz="2000" dirty="0" err="1">
                <a:latin typeface="Lucida Console" panose="020B0609040504020204" pitchFamily="49" charset="0"/>
              </a:rPr>
              <a:t>a.GetType</a:t>
            </a:r>
            <a:r>
              <a:rPr lang="en-US" sz="2000" dirty="0">
                <a:latin typeface="Lucida Console" panose="020B0609040504020204" pitchFamily="49" charset="0"/>
              </a:rPr>
              <a:t>().</a:t>
            </a:r>
            <a:r>
              <a:rPr lang="en-US" sz="2000" dirty="0" err="1">
                <a:latin typeface="Lucida Console" panose="020B0609040504020204" pitchFamily="49" charset="0"/>
              </a:rPr>
              <a:t>FullName</a:t>
            </a:r>
            <a:r>
              <a:rPr lang="en-US" sz="2000" dirty="0"/>
              <a:t>    # returns </a:t>
            </a:r>
            <a:r>
              <a:rPr lang="en-US" sz="2000" b="1" dirty="0" err="1"/>
              <a:t>System.Object</a:t>
            </a:r>
            <a:r>
              <a:rPr lang="en-US" sz="2000" b="1" dirty="0"/>
              <a:t>[]</a:t>
            </a:r>
          </a:p>
          <a:p>
            <a:r>
              <a:rPr lang="en-US" sz="2000" dirty="0"/>
              <a:t>You can tell it’s an array by the square brackets in the type name, but because it’s loosely typed, you can’t determine this way what data type might be in any of its elements.</a:t>
            </a:r>
          </a:p>
          <a:p>
            <a:endParaRPr lang="en-US" sz="2000" dirty="0"/>
          </a:p>
          <a:p>
            <a:r>
              <a:rPr lang="en-US" sz="2000" dirty="0"/>
              <a:t>To access an element, use a square-bracketed </a:t>
            </a:r>
            <a:r>
              <a:rPr lang="en-US" sz="2000" i="1" dirty="0"/>
              <a:t>index</a:t>
            </a:r>
            <a:r>
              <a:rPr lang="en-US" sz="2000" dirty="0"/>
              <a:t> suffix after the variable name:</a:t>
            </a:r>
          </a:p>
          <a:p>
            <a:pPr marL="342900" indent="-342900">
              <a:buFont typeface="Arial" panose="020B0604020202020204" pitchFamily="34" charset="0"/>
              <a:buChar char="•"/>
            </a:pPr>
            <a:r>
              <a:rPr lang="en-US" sz="2000" dirty="0">
                <a:latin typeface="Lucida Console" panose="020B0609040504020204" pitchFamily="49" charset="0"/>
              </a:rPr>
              <a:t>$a[0]</a:t>
            </a:r>
            <a:r>
              <a:rPr lang="en-US" sz="2000" dirty="0"/>
              <a:t>                                            # returns -</a:t>
            </a:r>
            <a:r>
              <a:rPr lang="en-US" sz="2000" dirty="0">
                <a:latin typeface="Lucida Console" panose="020B0609040504020204" pitchFamily="49" charset="0"/>
              </a:rPr>
              <a:t>1</a:t>
            </a:r>
          </a:p>
          <a:p>
            <a:pPr marL="342900" indent="-342900">
              <a:buFont typeface="Arial" panose="020B0604020202020204" pitchFamily="34" charset="0"/>
              <a:buChar char="•"/>
            </a:pPr>
            <a:r>
              <a:rPr lang="en-US" sz="2000" dirty="0">
                <a:latin typeface="Lucida Console" panose="020B0609040504020204" pitchFamily="49" charset="0"/>
              </a:rPr>
              <a:t>$a[1]</a:t>
            </a:r>
            <a:r>
              <a:rPr lang="en-US" sz="2000" dirty="0"/>
              <a:t>                                            # returns </a:t>
            </a:r>
            <a:r>
              <a:rPr lang="en-US" sz="2000" dirty="0">
                <a:latin typeface="Lucida Console" panose="020B0609040504020204" pitchFamily="49" charset="0"/>
              </a:rPr>
              <a:t>two</a:t>
            </a:r>
          </a:p>
          <a:p>
            <a:pPr marL="342900" indent="-342900">
              <a:buFont typeface="Arial" panose="020B0604020202020204" pitchFamily="34" charset="0"/>
              <a:buChar char="•"/>
            </a:pPr>
            <a:r>
              <a:rPr lang="en-US" sz="2000" dirty="0">
                <a:latin typeface="Lucida Console" panose="020B0609040504020204" pitchFamily="49" charset="0"/>
              </a:rPr>
              <a:t>$a[2].</a:t>
            </a:r>
            <a:r>
              <a:rPr lang="en-US" sz="2000" dirty="0" err="1">
                <a:latin typeface="Lucida Console" panose="020B0609040504020204" pitchFamily="49" charset="0"/>
              </a:rPr>
              <a:t>GetType</a:t>
            </a:r>
            <a:r>
              <a:rPr lang="en-US" sz="2000" dirty="0">
                <a:latin typeface="Lucida Console" panose="020B0609040504020204" pitchFamily="49" charset="0"/>
              </a:rPr>
              <a:t>().Name</a:t>
            </a:r>
            <a:r>
              <a:rPr lang="en-US" sz="2000" dirty="0"/>
              <a:t>    # returns </a:t>
            </a:r>
            <a:r>
              <a:rPr lang="en-US" sz="2000" b="1" dirty="0" err="1"/>
              <a:t>DateTime</a:t>
            </a:r>
            <a:endParaRPr lang="en-US" sz="2000" b="1" dirty="0"/>
          </a:p>
          <a:p>
            <a:endParaRPr lang="en-US" sz="2000" dirty="0"/>
          </a:p>
          <a:p>
            <a:r>
              <a:rPr lang="en-US" sz="2000" dirty="0"/>
              <a:t>The number between the square brackets is an </a:t>
            </a:r>
            <a:r>
              <a:rPr lang="en-US" sz="2000" i="1" dirty="0"/>
              <a:t>offset</a:t>
            </a:r>
            <a:r>
              <a:rPr lang="en-US" sz="2000" dirty="0"/>
              <a:t> count from the first element: the first is at index 0, the second at index 1, the third at index 2, etc.</a:t>
            </a:r>
          </a:p>
          <a:p>
            <a:endParaRPr lang="en-US" sz="2000" dirty="0"/>
          </a:p>
          <a:p>
            <a:pPr algn="r"/>
            <a:r>
              <a:rPr lang="en-US" sz="2000" i="1" dirty="0"/>
              <a:t>Expect more facts about PowerShell arrays later…</a:t>
            </a:r>
          </a:p>
        </p:txBody>
      </p:sp>
    </p:spTree>
    <p:extLst>
      <p:ext uri="{BB962C8B-B14F-4D97-AF65-F5344CB8AC3E}">
        <p14:creationId xmlns:p14="http://schemas.microsoft.com/office/powerpoint/2010/main" val="519357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E7C5B6-3D55-D6F8-C2DE-9B6E32C23A9C}"/>
              </a:ext>
            </a:extLst>
          </p:cNvPr>
          <p:cNvSpPr txBox="1"/>
          <p:nvPr/>
        </p:nvSpPr>
        <p:spPr>
          <a:xfrm>
            <a:off x="2700172" y="346842"/>
            <a:ext cx="6791667" cy="707886"/>
          </a:xfrm>
          <a:prstGeom prst="rect">
            <a:avLst/>
          </a:prstGeom>
          <a:noFill/>
        </p:spPr>
        <p:txBody>
          <a:bodyPr wrap="none" rtlCol="0">
            <a:spAutoFit/>
          </a:bodyPr>
          <a:lstStyle/>
          <a:p>
            <a:pPr algn="ctr"/>
            <a:r>
              <a:rPr lang="en-US" sz="4000" dirty="0">
                <a:latin typeface="+mj-lt"/>
              </a:rPr>
              <a:t>Multiple valued type: hash table</a:t>
            </a:r>
            <a:endParaRPr lang="en-US" dirty="0"/>
          </a:p>
        </p:txBody>
      </p:sp>
      <p:sp>
        <p:nvSpPr>
          <p:cNvPr id="3" name="TextBox 2">
            <a:extLst>
              <a:ext uri="{FF2B5EF4-FFF2-40B4-BE49-F238E27FC236}">
                <a16:creationId xmlns:a16="http://schemas.microsoft.com/office/drawing/2014/main" id="{17D02A72-79B4-B4A1-5F2B-4922B2F25909}"/>
              </a:ext>
            </a:extLst>
          </p:cNvPr>
          <p:cNvSpPr txBox="1"/>
          <p:nvPr/>
        </p:nvSpPr>
        <p:spPr>
          <a:xfrm>
            <a:off x="1268392" y="1054728"/>
            <a:ext cx="9655207" cy="5016758"/>
          </a:xfrm>
          <a:prstGeom prst="rect">
            <a:avLst/>
          </a:prstGeom>
          <a:noFill/>
        </p:spPr>
        <p:txBody>
          <a:bodyPr wrap="square" rtlCol="0">
            <a:spAutoFit/>
          </a:bodyPr>
          <a:lstStyle/>
          <a:p>
            <a:r>
              <a:rPr lang="en-US" sz="2000" dirty="0"/>
              <a:t>A </a:t>
            </a:r>
            <a:r>
              <a:rPr lang="en-US" sz="2000" i="1" dirty="0"/>
              <a:t>hash table</a:t>
            </a:r>
            <a:r>
              <a:rPr lang="en-US" sz="2000" dirty="0"/>
              <a:t> is like an array but is indexed using </a:t>
            </a:r>
            <a:r>
              <a:rPr lang="en-US" sz="2000" i="1" dirty="0"/>
              <a:t>keys</a:t>
            </a:r>
            <a:r>
              <a:rPr lang="en-US" sz="2000" dirty="0"/>
              <a:t> instead of offset numbers.</a:t>
            </a:r>
          </a:p>
          <a:p>
            <a:pPr marL="342900" indent="-342900">
              <a:buFont typeface="Arial" panose="020B0604020202020204" pitchFamily="34" charset="0"/>
              <a:buChar char="•"/>
            </a:pPr>
            <a:r>
              <a:rPr lang="en-US" sz="2000" dirty="0">
                <a:latin typeface="Lucida Console" panose="020B0609040504020204" pitchFamily="49" charset="0"/>
              </a:rPr>
              <a:t>$h = @{ Id = 2; Item="Robin" }</a:t>
            </a:r>
            <a:r>
              <a:rPr lang="en-US" sz="2000" dirty="0"/>
              <a:t>    # creates a two-element array</a:t>
            </a:r>
          </a:p>
          <a:p>
            <a:pPr marL="342900" indent="-342900">
              <a:buFont typeface="Arial" panose="020B0604020202020204" pitchFamily="34" charset="0"/>
              <a:buChar char="•"/>
            </a:pPr>
            <a:r>
              <a:rPr lang="en-US" sz="2000" dirty="0">
                <a:latin typeface="Lucida Console" panose="020B0609040504020204" pitchFamily="49" charset="0"/>
              </a:rPr>
              <a:t>$</a:t>
            </a:r>
            <a:r>
              <a:rPr lang="en-US" sz="2000" dirty="0" err="1">
                <a:latin typeface="Lucida Console" panose="020B0609040504020204" pitchFamily="49" charset="0"/>
              </a:rPr>
              <a:t>h.GetType</a:t>
            </a:r>
            <a:r>
              <a:rPr lang="en-US" sz="2000" dirty="0">
                <a:latin typeface="Lucida Console" panose="020B0609040504020204" pitchFamily="49" charset="0"/>
              </a:rPr>
              <a:t>().</a:t>
            </a:r>
            <a:r>
              <a:rPr lang="en-US" sz="2000" dirty="0" err="1">
                <a:latin typeface="Lucida Console" panose="020B0609040504020204" pitchFamily="49" charset="0"/>
              </a:rPr>
              <a:t>FullName</a:t>
            </a:r>
            <a:r>
              <a:rPr lang="en-US" sz="2000" dirty="0"/>
              <a:t>    # returns </a:t>
            </a:r>
            <a:r>
              <a:rPr lang="en-US" sz="2000" b="1" dirty="0" err="1"/>
              <a:t>System.Collections.Hashtable</a:t>
            </a:r>
            <a:endParaRPr lang="en-US" sz="2000" b="1" dirty="0"/>
          </a:p>
          <a:p>
            <a:endParaRPr lang="en-US" sz="2000" dirty="0"/>
          </a:p>
          <a:p>
            <a:r>
              <a:rPr lang="en-US" sz="2000" dirty="0"/>
              <a:t>To access an element, use a square-bracketed </a:t>
            </a:r>
            <a:r>
              <a:rPr lang="en-US" sz="2000" i="1" dirty="0"/>
              <a:t>key</a:t>
            </a:r>
            <a:r>
              <a:rPr lang="en-US" sz="2000" dirty="0"/>
              <a:t> suffix after the variable name:</a:t>
            </a:r>
          </a:p>
          <a:p>
            <a:pPr marL="342900" indent="-342900">
              <a:buFont typeface="Arial" panose="020B0604020202020204" pitchFamily="34" charset="0"/>
              <a:buChar char="•"/>
            </a:pPr>
            <a:r>
              <a:rPr lang="en-US" sz="2000" dirty="0">
                <a:latin typeface="Lucida Console" panose="020B0609040504020204" pitchFamily="49" charset="0"/>
              </a:rPr>
              <a:t>$h["Id"]</a:t>
            </a:r>
            <a:r>
              <a:rPr lang="en-US" sz="2000" dirty="0"/>
              <a:t>                                 # returns </a:t>
            </a:r>
            <a:r>
              <a:rPr lang="en-US" sz="2000" dirty="0">
                <a:latin typeface="Lucida Console" panose="020B0609040504020204" pitchFamily="49" charset="0"/>
              </a:rPr>
              <a:t>2</a:t>
            </a:r>
          </a:p>
          <a:p>
            <a:pPr marL="342900" indent="-342900">
              <a:buFont typeface="Arial" panose="020B0604020202020204" pitchFamily="34" charset="0"/>
              <a:buChar char="•"/>
            </a:pPr>
            <a:r>
              <a:rPr lang="en-US" sz="2000" dirty="0">
                <a:latin typeface="Lucida Console" panose="020B0609040504020204" pitchFamily="49" charset="0"/>
              </a:rPr>
              <a:t>$h["Item"]</a:t>
            </a:r>
            <a:r>
              <a:rPr lang="en-US" sz="2000" dirty="0"/>
              <a:t>                            # returns </a:t>
            </a:r>
            <a:r>
              <a:rPr lang="en-US" sz="2000" dirty="0">
                <a:latin typeface="Lucida Console" panose="020B0609040504020204" pitchFamily="49" charset="0"/>
              </a:rPr>
              <a:t>Robin</a:t>
            </a:r>
          </a:p>
          <a:p>
            <a:pPr marL="342900" indent="-342900">
              <a:buFont typeface="Arial" panose="020B0604020202020204" pitchFamily="34" charset="0"/>
              <a:buChar char="•"/>
            </a:pPr>
            <a:r>
              <a:rPr lang="en-US" sz="2000" dirty="0">
                <a:latin typeface="Lucida Console" panose="020B0609040504020204" pitchFamily="49" charset="0"/>
              </a:rPr>
              <a:t>$h["Id"].</a:t>
            </a:r>
            <a:r>
              <a:rPr lang="en-US" sz="2000" dirty="0" err="1">
                <a:latin typeface="Lucida Console" panose="020B0609040504020204" pitchFamily="49" charset="0"/>
              </a:rPr>
              <a:t>GetType</a:t>
            </a:r>
            <a:r>
              <a:rPr lang="en-US" sz="2000" dirty="0">
                <a:latin typeface="Lucida Console" panose="020B0609040504020204" pitchFamily="49" charset="0"/>
              </a:rPr>
              <a:t>().Name</a:t>
            </a:r>
            <a:r>
              <a:rPr lang="en-US" sz="2000" dirty="0"/>
              <a:t>    # returns </a:t>
            </a:r>
            <a:r>
              <a:rPr lang="en-US" sz="2000" b="1" dirty="0"/>
              <a:t>Int32</a:t>
            </a:r>
          </a:p>
          <a:p>
            <a:pPr marL="342900" indent="-342900">
              <a:buFont typeface="Arial" panose="020B0604020202020204" pitchFamily="34" charset="0"/>
              <a:buChar char="•"/>
            </a:pPr>
            <a:r>
              <a:rPr lang="en-US" sz="2000" dirty="0">
                <a:latin typeface="Lucida Console" panose="020B0609040504020204" pitchFamily="49" charset="0"/>
              </a:rPr>
              <a:t>$h["Item"].</a:t>
            </a:r>
            <a:r>
              <a:rPr lang="en-US" sz="2000" dirty="0" err="1">
                <a:latin typeface="Lucida Console" panose="020B0609040504020204" pitchFamily="49" charset="0"/>
              </a:rPr>
              <a:t>GetType</a:t>
            </a:r>
            <a:r>
              <a:rPr lang="en-US" sz="2000" dirty="0">
                <a:latin typeface="Lucida Console" panose="020B0609040504020204" pitchFamily="49" charset="0"/>
              </a:rPr>
              <a:t>().Name</a:t>
            </a:r>
            <a:r>
              <a:rPr lang="en-US" sz="2000" dirty="0"/>
              <a:t>    # returns </a:t>
            </a:r>
            <a:r>
              <a:rPr lang="en-US" sz="2000" b="1" dirty="0"/>
              <a:t>String</a:t>
            </a:r>
          </a:p>
          <a:p>
            <a:r>
              <a:rPr lang="en-US" sz="2000" dirty="0"/>
              <a:t>In this example the key between the square brackets is a string, so it must be quoted.</a:t>
            </a:r>
          </a:p>
          <a:p>
            <a:endParaRPr lang="en-US" sz="2000" dirty="0"/>
          </a:p>
          <a:p>
            <a:r>
              <a:rPr lang="en-US" sz="2000" dirty="0"/>
              <a:t>The value at a hash table’s key may also be accessed like an encapsulated object property:</a:t>
            </a:r>
          </a:p>
          <a:p>
            <a:pPr marL="342900" indent="-342900">
              <a:buFont typeface="Arial" panose="020B0604020202020204" pitchFamily="34" charset="0"/>
              <a:buChar char="•"/>
            </a:pPr>
            <a:r>
              <a:rPr lang="en-US" sz="2000" dirty="0">
                <a:latin typeface="Lucida Console" panose="020B0609040504020204" pitchFamily="49" charset="0"/>
              </a:rPr>
              <a:t>$</a:t>
            </a:r>
            <a:r>
              <a:rPr lang="en-US" sz="2000" dirty="0" err="1">
                <a:latin typeface="Lucida Console" panose="020B0609040504020204" pitchFamily="49" charset="0"/>
              </a:rPr>
              <a:t>h.Id</a:t>
            </a:r>
            <a:r>
              <a:rPr lang="en-US" sz="2000" dirty="0"/>
              <a:t>                                 # returns </a:t>
            </a:r>
            <a:r>
              <a:rPr lang="en-US" sz="2000" dirty="0">
                <a:latin typeface="Lucida Console" panose="020B0609040504020204" pitchFamily="49" charset="0"/>
              </a:rPr>
              <a:t>2</a:t>
            </a:r>
          </a:p>
          <a:p>
            <a:pPr marL="342900" indent="-342900">
              <a:buFont typeface="Arial" panose="020B0604020202020204" pitchFamily="34" charset="0"/>
              <a:buChar char="•"/>
            </a:pPr>
            <a:r>
              <a:rPr lang="en-US" sz="2000" dirty="0">
                <a:latin typeface="Lucida Console" panose="020B0609040504020204" pitchFamily="49" charset="0"/>
              </a:rPr>
              <a:t>$</a:t>
            </a:r>
            <a:r>
              <a:rPr lang="en-US" sz="2000" dirty="0" err="1">
                <a:latin typeface="Lucida Console" panose="020B0609040504020204" pitchFamily="49" charset="0"/>
              </a:rPr>
              <a:t>h.Item</a:t>
            </a:r>
            <a:r>
              <a:rPr lang="en-US" sz="2000" dirty="0"/>
              <a:t>                            # returns </a:t>
            </a:r>
            <a:r>
              <a:rPr lang="en-US" sz="2000" dirty="0">
                <a:latin typeface="Lucida Console" panose="020B0609040504020204" pitchFamily="49" charset="0"/>
              </a:rPr>
              <a:t>Robin</a:t>
            </a:r>
          </a:p>
          <a:p>
            <a:endParaRPr lang="en-US" sz="2000" dirty="0"/>
          </a:p>
          <a:p>
            <a:pPr algn="r"/>
            <a:r>
              <a:rPr lang="en-US" sz="2000" i="1" dirty="0"/>
              <a:t>Expect more facts about PowerShell hash tables later…</a:t>
            </a:r>
          </a:p>
        </p:txBody>
      </p:sp>
    </p:spTree>
    <p:extLst>
      <p:ext uri="{BB962C8B-B14F-4D97-AF65-F5344CB8AC3E}">
        <p14:creationId xmlns:p14="http://schemas.microsoft.com/office/powerpoint/2010/main" val="3765096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E7C5B6-3D55-D6F8-C2DE-9B6E32C23A9C}"/>
              </a:ext>
            </a:extLst>
          </p:cNvPr>
          <p:cNvSpPr txBox="1"/>
          <p:nvPr/>
        </p:nvSpPr>
        <p:spPr>
          <a:xfrm>
            <a:off x="3627963" y="346842"/>
            <a:ext cx="4936095"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Light" panose="020F0302020204030204"/>
                <a:ea typeface="+mn-ea"/>
                <a:cs typeface="+mn-cs"/>
              </a:rPr>
              <a:t>Automatic variables (1)</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17D02A72-79B4-B4A1-5F2B-4922B2F25909}"/>
              </a:ext>
            </a:extLst>
          </p:cNvPr>
          <p:cNvSpPr txBox="1"/>
          <p:nvPr/>
        </p:nvSpPr>
        <p:spPr>
          <a:xfrm>
            <a:off x="1268392" y="1054728"/>
            <a:ext cx="9655207" cy="440120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Boolean constants: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$true </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returns </a:t>
            </a:r>
            <a:r>
              <a:rPr kumimoji="0" lang="en-US" sz="20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True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$false</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 returns </a:t>
            </a:r>
            <a:r>
              <a:rPr kumimoji="0" lang="en-US" sz="20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rPr>
              <a:t>False</a:t>
            </a:r>
          </a:p>
          <a:p>
            <a:pPr marR="0" lvl="0" algn="l" defTabSz="914400" rtl="0" eaLnBrk="1" fontAlgn="auto" latinLnBrk="0" hangingPunct="1">
              <a:lnSpc>
                <a:spcPct val="100000"/>
              </a:lnSpc>
              <a:spcBef>
                <a:spcPts val="0"/>
              </a:spcBef>
              <a:spcAft>
                <a:spcPts val="0"/>
              </a:spcAft>
              <a:buClrTx/>
              <a:buSzTx/>
              <a:tabLst/>
              <a:defRPr/>
            </a:pPr>
            <a:endParaRPr kumimoji="0" lang="en-US" sz="2000" b="0" i="0" u="none" strike="noStrike" kern="1200" cap="none" spc="0" normalizeH="0" baseline="0" noProof="0" dirty="0">
              <a:ln>
                <a:noFill/>
              </a:ln>
              <a:solidFill>
                <a:prstClr val="black"/>
              </a:solidFill>
              <a:effectLst/>
              <a:uLnTx/>
              <a:uFillTx/>
              <a:ea typeface="+mn-ea"/>
              <a:cs typeface="+mn-cs"/>
            </a:endParaRPr>
          </a:p>
          <a:p>
            <a:pPr marR="0" lvl="0" algn="l" defTabSz="914400" rtl="0" eaLnBrk="1" fontAlgn="auto" latinLnBrk="0" hangingPunct="1">
              <a:lnSpc>
                <a:spcPct val="100000"/>
              </a:lnSpc>
              <a:spcBef>
                <a:spcPts val="0"/>
              </a:spcBef>
              <a:spcAft>
                <a:spcPts val="0"/>
              </a:spcAft>
              <a:buClrTx/>
              <a:buSzTx/>
              <a:tabLst/>
              <a:defRPr/>
            </a:pPr>
            <a:r>
              <a:rPr lang="en-US" sz="2000" dirty="0">
                <a:solidFill>
                  <a:prstClr val="black"/>
                </a:solidFill>
              </a:rPr>
              <a:t>Unassigned or empty value: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prstClr val="black"/>
                </a:solidFill>
                <a:latin typeface="Lucida Console" panose="020B0609040504020204" pitchFamily="49" charset="0"/>
              </a:rPr>
              <a:t>$null</a:t>
            </a:r>
            <a:r>
              <a:rPr lang="en-US" sz="2000" dirty="0">
                <a:solidFill>
                  <a:prstClr val="black"/>
                </a:solidFill>
              </a:rPr>
              <a:t>    # doesn’t return any output.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prstClr val="black"/>
                </a:solidFill>
                <a:latin typeface="Lucida Console" panose="020B0609040504020204" pitchFamily="49" charset="0"/>
              </a:rPr>
              <a:t>$</a:t>
            </a:r>
            <a:r>
              <a:rPr lang="en-US" sz="2000" dirty="0" err="1">
                <a:solidFill>
                  <a:prstClr val="black"/>
                </a:solidFill>
                <a:latin typeface="Lucida Console" panose="020B0609040504020204" pitchFamily="49" charset="0"/>
              </a:rPr>
              <a:t>null.GetType</a:t>
            </a:r>
            <a:r>
              <a:rPr lang="en-US" sz="2000" dirty="0">
                <a:solidFill>
                  <a:prstClr val="black"/>
                </a:solidFill>
                <a:latin typeface="Lucida Console" panose="020B0609040504020204" pitchFamily="49" charset="0"/>
              </a:rPr>
              <a:t>()</a:t>
            </a:r>
            <a:r>
              <a:rPr lang="en-US" sz="2000" dirty="0">
                <a:solidFill>
                  <a:prstClr val="black"/>
                </a:solidFill>
              </a:rPr>
              <a:t>    # throws an error. (Object doesn’t exist; can’t invoke method)</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000" dirty="0">
              <a:solidFill>
                <a:prstClr val="black"/>
              </a:solidFill>
            </a:endParaRPr>
          </a:p>
          <a:p>
            <a:pPr marR="0" lvl="0" algn="l" defTabSz="914400" rtl="0" eaLnBrk="1" fontAlgn="auto" latinLnBrk="0" hangingPunct="1">
              <a:lnSpc>
                <a:spcPct val="100000"/>
              </a:lnSpc>
              <a:spcBef>
                <a:spcPts val="0"/>
              </a:spcBef>
              <a:spcAft>
                <a:spcPts val="0"/>
              </a:spcAft>
              <a:buClrTx/>
              <a:buSzTx/>
              <a:tabLst/>
              <a:defRPr/>
            </a:pPr>
            <a:r>
              <a:rPr lang="en-US" sz="2000" dirty="0">
                <a:solidFill>
                  <a:prstClr val="black"/>
                </a:solidFill>
              </a:rPr>
              <a:t>The value in </a:t>
            </a:r>
            <a:r>
              <a:rPr lang="en-US" sz="2000" dirty="0">
                <a:solidFill>
                  <a:prstClr val="black"/>
                </a:solidFill>
                <a:latin typeface="Lucida Console" panose="020B0609040504020204" pitchFamily="49" charset="0"/>
              </a:rPr>
              <a:t>$?</a:t>
            </a:r>
            <a:r>
              <a:rPr lang="en-US" sz="2000" dirty="0">
                <a:solidFill>
                  <a:prstClr val="black"/>
                </a:solidFill>
              </a:rPr>
              <a:t> holds success or failure of the previous command or expression:</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prstClr val="black"/>
                </a:solidFill>
                <a:latin typeface="Lucida Console" panose="020B0609040504020204" pitchFamily="49" charset="0"/>
              </a:rPr>
              <a:t>$null</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prstClr val="black"/>
                </a:solidFill>
                <a:latin typeface="Lucida Console" panose="020B0609040504020204" pitchFamily="49" charset="0"/>
              </a:rPr>
              <a:t>$?</a:t>
            </a:r>
            <a:r>
              <a:rPr lang="en-US" sz="2000" dirty="0">
                <a:solidFill>
                  <a:prstClr val="black"/>
                </a:solidFill>
              </a:rPr>
              <a:t>    # returns </a:t>
            </a:r>
            <a:r>
              <a:rPr lang="en-US" sz="2000" dirty="0">
                <a:solidFill>
                  <a:prstClr val="black"/>
                </a:solidFill>
                <a:latin typeface="Lucida Console" panose="020B0609040504020204" pitchFamily="49" charset="0"/>
              </a:rPr>
              <a:t>True</a:t>
            </a:r>
            <a:r>
              <a:rPr lang="en-US" sz="2000" dirty="0">
                <a:solidFill>
                  <a:prstClr val="black"/>
                </a:solidFill>
              </a:rPr>
              <a:t>, because previous command evaluated successfully without error</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prstClr val="black"/>
                </a:solidFill>
                <a:latin typeface="Lucida Console" panose="020B0609040504020204" pitchFamily="49" charset="0"/>
              </a:rPr>
              <a:t>$</a:t>
            </a:r>
            <a:r>
              <a:rPr lang="en-US" sz="2000" dirty="0" err="1">
                <a:solidFill>
                  <a:prstClr val="black"/>
                </a:solidFill>
                <a:latin typeface="Lucida Console" panose="020B0609040504020204" pitchFamily="49" charset="0"/>
              </a:rPr>
              <a:t>null.GetType</a:t>
            </a:r>
            <a:r>
              <a:rPr lang="en-US" sz="2000" dirty="0">
                <a:solidFill>
                  <a:prstClr val="black"/>
                </a:solidFill>
                <a:latin typeface="Lucida Console" panose="020B0609040504020204" pitchFamily="49" charset="0"/>
              </a:rPr>
              <a:t>()</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prstClr val="black"/>
                </a:solidFill>
                <a:latin typeface="Lucida Console" panose="020B0609040504020204" pitchFamily="49" charset="0"/>
              </a:rPr>
              <a:t>$?</a:t>
            </a:r>
            <a:r>
              <a:rPr lang="en-US" sz="2000" dirty="0">
                <a:solidFill>
                  <a:prstClr val="black"/>
                </a:solidFill>
              </a:rPr>
              <a:t>    #returns </a:t>
            </a:r>
            <a:r>
              <a:rPr lang="en-US" sz="2000" dirty="0">
                <a:solidFill>
                  <a:prstClr val="black"/>
                </a:solidFill>
                <a:latin typeface="Lucida Console" panose="020B0609040504020204" pitchFamily="49" charset="0"/>
              </a:rPr>
              <a:t>False</a:t>
            </a:r>
            <a:r>
              <a:rPr lang="en-US" sz="2000" dirty="0">
                <a:solidFill>
                  <a:prstClr val="black"/>
                </a:solidFill>
              </a:rPr>
              <a:t>, because previous command threw an error</a:t>
            </a:r>
            <a:endParaRPr lang="en-US" sz="2000" dirty="0">
              <a:solidFill>
                <a:prstClr val="black"/>
              </a:solidFill>
              <a:latin typeface="Calibri" panose="020F0502020204030204"/>
            </a:endParaRPr>
          </a:p>
          <a:p>
            <a:pPr marR="0" lvl="0" algn="l" defTabSz="914400" rtl="0" eaLnBrk="1" fontAlgn="auto" latinLnBrk="0" hangingPunct="1">
              <a:lnSpc>
                <a:spcPct val="100000"/>
              </a:lnSpc>
              <a:spcBef>
                <a:spcPts val="0"/>
              </a:spcBef>
              <a:spcAft>
                <a:spcPts val="0"/>
              </a:spcAft>
              <a:buClrTx/>
              <a:buSzTx/>
              <a:tabLst/>
              <a:defRPr/>
            </a:pPr>
            <a:endParaRPr lang="en-US" sz="2000" dirty="0">
              <a:solidFill>
                <a:prstClr val="black"/>
              </a:solidFill>
              <a:latin typeface="Calibri" panose="020F0502020204030204"/>
            </a:endParaRPr>
          </a:p>
        </p:txBody>
      </p:sp>
    </p:spTree>
    <p:extLst>
      <p:ext uri="{BB962C8B-B14F-4D97-AF65-F5344CB8AC3E}">
        <p14:creationId xmlns:p14="http://schemas.microsoft.com/office/powerpoint/2010/main" val="31538314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E7C5B6-3D55-D6F8-C2DE-9B6E32C23A9C}"/>
              </a:ext>
            </a:extLst>
          </p:cNvPr>
          <p:cNvSpPr txBox="1"/>
          <p:nvPr/>
        </p:nvSpPr>
        <p:spPr>
          <a:xfrm>
            <a:off x="3627963" y="346842"/>
            <a:ext cx="4936095"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Light" panose="020F0302020204030204"/>
                <a:ea typeface="+mn-ea"/>
                <a:cs typeface="+mn-cs"/>
              </a:rPr>
              <a:t>Automatic variables (2)</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17D02A72-79B4-B4A1-5F2B-4922B2F25909}"/>
              </a:ext>
            </a:extLst>
          </p:cNvPr>
          <p:cNvSpPr txBox="1"/>
          <p:nvPr/>
        </p:nvSpPr>
        <p:spPr>
          <a:xfrm>
            <a:off x="1268392" y="1054728"/>
            <a:ext cx="9655207" cy="501675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Automatic iterator variable </a:t>
            </a:r>
            <a:r>
              <a:rPr kumimoji="0" lang="en-US" sz="2000" b="0" i="0" u="none" strike="noStrike" kern="1200" cap="none" spc="0" normalizeH="0" baseline="0" noProof="0" dirty="0">
                <a:ln>
                  <a:noFill/>
                </a:ln>
                <a:solidFill>
                  <a:prstClr val="black"/>
                </a:solidFill>
                <a:effectLst/>
                <a:uLnTx/>
                <a:uFillTx/>
                <a:latin typeface="Lucida Console" panose="020B0609040504020204" pitchFamily="49" charset="0"/>
              </a:rPr>
              <a:t>$_</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prstClr val="black"/>
                </a:solidFill>
                <a:latin typeface="Calibri" panose="020F0502020204030204"/>
              </a:rPr>
              <a:t>Useful in </a:t>
            </a:r>
            <a:r>
              <a:rPr lang="en-US" sz="2000" i="1" dirty="0">
                <a:solidFill>
                  <a:prstClr val="black"/>
                </a:solidFill>
                <a:latin typeface="Calibri" panose="020F0502020204030204"/>
              </a:rPr>
              <a:t>pipelines</a:t>
            </a:r>
            <a:r>
              <a:rPr lang="en-US" sz="2000" dirty="0">
                <a:solidFill>
                  <a:prstClr val="black"/>
                </a:solidFill>
                <a:latin typeface="Calibri" panose="020F0502020204030204"/>
              </a:rPr>
              <a:t>, where the objects output by one command become the input to a subsequent command. </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Example:</a:t>
            </a:r>
            <a:endParaRPr lang="en-US" sz="2000" dirty="0">
              <a:solidFill>
                <a:prstClr val="black"/>
              </a:solidFill>
              <a:latin typeface="Lucida Console" panose="020B0609040504020204" pitchFamily="49" charset="0"/>
              <a:ea typeface="+mn-ea"/>
              <a:cs typeface="+mn-cs"/>
            </a:endParaRPr>
          </a:p>
          <a:p>
            <a:pPr lvl="1">
              <a:defRPr/>
            </a:pPr>
            <a:r>
              <a:rPr kumimoji="0" lang="en-US" sz="2000" b="0" i="0" u="none" strike="noStrike" kern="1200" cap="none" spc="0" normalizeH="0" baseline="0" noProof="0" dirty="0">
                <a:ln>
                  <a:noFill/>
                </a:ln>
                <a:solidFill>
                  <a:prstClr val="black"/>
                </a:solidFill>
                <a:effectLst/>
                <a:uLnTx/>
                <a:uFillTx/>
                <a:latin typeface="Lucida Console" panose="020B0609040504020204" pitchFamily="49" charset="0"/>
              </a:rPr>
              <a:t>3, 2, 1 | Foreach-Object {Write-Output “Countdown: $_”}</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prstClr val="black"/>
                </a:solidFill>
                <a:latin typeface="Calibri" panose="020F0502020204030204"/>
              </a:rPr>
              <a:t>Outputs:</a:t>
            </a:r>
          </a:p>
          <a:p>
            <a:pPr lvl="1">
              <a:defRPr/>
            </a:pPr>
            <a:r>
              <a:rPr kumimoji="0" lang="en-US" sz="2000" b="0" i="0" u="none" strike="noStrike" kern="1200" cap="none" spc="0" normalizeH="0" baseline="0" noProof="0" dirty="0">
                <a:ln>
                  <a:noFill/>
                </a:ln>
                <a:solidFill>
                  <a:prstClr val="black"/>
                </a:solidFill>
                <a:effectLst/>
                <a:uLnTx/>
                <a:uFillTx/>
                <a:latin typeface="Lucida Console" panose="020B0609040504020204" pitchFamily="49" charset="0"/>
              </a:rPr>
              <a:t>Countdown: 3</a:t>
            </a:r>
          </a:p>
          <a:p>
            <a:pPr lvl="1">
              <a:defRPr/>
            </a:pPr>
            <a:r>
              <a:rPr kumimoji="0" lang="en-US" sz="2000" b="0" i="0" u="none" strike="noStrike" kern="1200" cap="none" spc="0" normalizeH="0" baseline="0" noProof="0" dirty="0">
                <a:ln>
                  <a:noFill/>
                </a:ln>
                <a:solidFill>
                  <a:prstClr val="black"/>
                </a:solidFill>
                <a:effectLst/>
                <a:uLnTx/>
                <a:uFillTx/>
                <a:latin typeface="Lucida Console" panose="020B0609040504020204" pitchFamily="49" charset="0"/>
              </a:rPr>
              <a:t>Countdown: 2</a:t>
            </a:r>
          </a:p>
          <a:p>
            <a:pPr lvl="1">
              <a:defRPr/>
            </a:pPr>
            <a:r>
              <a:rPr kumimoji="0" lang="en-US" sz="2000" b="0" i="0" u="none" strike="noStrike" kern="1200" cap="none" spc="0" normalizeH="0" baseline="0" noProof="0" dirty="0">
                <a:ln>
                  <a:noFill/>
                </a:ln>
                <a:solidFill>
                  <a:prstClr val="black"/>
                </a:solidFill>
                <a:effectLst/>
                <a:uLnTx/>
                <a:uFillTx/>
                <a:latin typeface="Lucida Console" panose="020B0609040504020204" pitchFamily="49" charset="0"/>
              </a:rPr>
              <a:t>Countdown: 1</a:t>
            </a:r>
          </a:p>
          <a:p>
            <a:pPr marL="342900" indent="-342900">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rPr>
              <a:t>In this example, an array of three </a:t>
            </a:r>
            <a:r>
              <a:rPr lang="en-US" sz="2000" dirty="0">
                <a:solidFill>
                  <a:prstClr val="black"/>
                </a:solidFill>
              </a:rPr>
              <a:t>integer objects is passed through the pipe. The </a:t>
            </a:r>
            <a:r>
              <a:rPr lang="en-US" sz="2000" dirty="0">
                <a:solidFill>
                  <a:prstClr val="black"/>
                </a:solidFill>
                <a:latin typeface="Lucida Console" panose="020B0609040504020204" pitchFamily="49" charset="0"/>
              </a:rPr>
              <a:t>Foreach-Object</a:t>
            </a:r>
            <a:r>
              <a:rPr lang="en-US" sz="2000" dirty="0">
                <a:solidFill>
                  <a:prstClr val="black"/>
                </a:solidFill>
              </a:rPr>
              <a:t> command executes a script block in a loop, once for each object in the pipeline. The automatic variable </a:t>
            </a:r>
            <a:r>
              <a:rPr lang="en-US" sz="2000" dirty="0">
                <a:solidFill>
                  <a:prstClr val="black"/>
                </a:solidFill>
                <a:latin typeface="Lucida Console" panose="020B0609040504020204" pitchFamily="49" charset="0"/>
              </a:rPr>
              <a:t>$_</a:t>
            </a:r>
            <a:r>
              <a:rPr lang="en-US" sz="2000" dirty="0">
                <a:solidFill>
                  <a:prstClr val="black"/>
                </a:solidFill>
              </a:rPr>
              <a:t> is the implied “loop variable” used in the script.</a:t>
            </a:r>
          </a:p>
          <a:p>
            <a:pPr>
              <a:defRPr/>
            </a:pPr>
            <a:endParaRPr kumimoji="0" lang="en-US" sz="2000" b="0" i="0" u="none" strike="noStrike" kern="1200" cap="none" spc="0" normalizeH="0" baseline="0" noProof="0" dirty="0">
              <a:ln>
                <a:noFill/>
              </a:ln>
              <a:solidFill>
                <a:prstClr val="black"/>
              </a:solidFill>
              <a:effectLst/>
              <a:uLnTx/>
              <a:uFillTx/>
            </a:endParaRPr>
          </a:p>
          <a:p>
            <a:pPr>
              <a:defRPr/>
            </a:pPr>
            <a:r>
              <a:rPr lang="en-US" sz="2000" dirty="0">
                <a:solidFill>
                  <a:prstClr val="black"/>
                </a:solidFill>
              </a:rPr>
              <a:t>There are many other automatic variables, more than we can cover here:</a:t>
            </a:r>
          </a:p>
          <a:p>
            <a:pPr marL="342900" indent="-342900">
              <a:buFont typeface="Arial" panose="020B0604020202020204" pitchFamily="34" charset="0"/>
              <a:buChar char="•"/>
              <a:defRPr/>
            </a:pPr>
            <a:r>
              <a:rPr lang="en-US" sz="2000" dirty="0">
                <a:solidFill>
                  <a:prstClr val="black"/>
                </a:solidFill>
                <a:latin typeface="Lucida Console" panose="020B0609040504020204" pitchFamily="49" charset="0"/>
              </a:rPr>
              <a:t>Get-Help </a:t>
            </a:r>
            <a:r>
              <a:rPr lang="en-US" sz="2000" dirty="0" err="1">
                <a:solidFill>
                  <a:prstClr val="black"/>
                </a:solidFill>
                <a:latin typeface="Lucida Console" panose="020B0609040504020204" pitchFamily="49" charset="0"/>
              </a:rPr>
              <a:t>about_Automatic_Variables</a:t>
            </a:r>
            <a:endParaRPr kumimoji="0" lang="en-US" sz="2000" b="0" i="0" u="none" strike="noStrike" kern="1200" cap="none" spc="0" normalizeH="0" baseline="0" noProof="0" dirty="0">
              <a:ln>
                <a:noFill/>
              </a:ln>
              <a:solidFill>
                <a:prstClr val="black"/>
              </a:solidFill>
              <a:effectLst/>
              <a:uLnTx/>
              <a:uFillTx/>
              <a:latin typeface="Lucida Console" panose="020B0609040504020204" pitchFamily="49" charset="0"/>
            </a:endParaRPr>
          </a:p>
          <a:p>
            <a:pPr>
              <a:defRPr/>
            </a:pPr>
            <a:endParaRPr kumimoji="0" lang="en-US" sz="2000" b="0" i="0" u="none" strike="noStrike" kern="1200" cap="none" spc="0" normalizeH="0" baseline="0" noProof="0" dirty="0">
              <a:ln>
                <a:noFill/>
              </a:ln>
              <a:solidFill>
                <a:prstClr val="black"/>
              </a:solidFill>
              <a:effectLst/>
              <a:uLnTx/>
              <a:uFillTx/>
            </a:endParaRPr>
          </a:p>
          <a:p>
            <a:pPr marR="0" lvl="0" algn="r" defTabSz="914400" rtl="0" eaLnBrk="1" fontAlgn="auto" latinLnBrk="0" hangingPunct="1">
              <a:lnSpc>
                <a:spcPct val="100000"/>
              </a:lnSpc>
              <a:spcBef>
                <a:spcPts val="0"/>
              </a:spcBef>
              <a:spcAft>
                <a:spcPts val="0"/>
              </a:spcAft>
              <a:buClrTx/>
              <a:buSzTx/>
              <a:tabLst/>
              <a:defRPr/>
            </a:pPr>
            <a:r>
              <a:rPr kumimoji="0" lang="en-US" sz="2000" b="0" i="1" u="none" strike="noStrike" kern="1200" cap="none" spc="0" normalizeH="0" baseline="0" noProof="0" dirty="0">
                <a:ln>
                  <a:noFill/>
                </a:ln>
                <a:solidFill>
                  <a:prstClr val="black"/>
                </a:solidFill>
                <a:effectLst/>
                <a:uLnTx/>
                <a:uFillTx/>
                <a:latin typeface="Calibri" panose="020F0502020204030204"/>
                <a:ea typeface="+mn-ea"/>
                <a:cs typeface="+mn-cs"/>
              </a:rPr>
              <a:t>Expect frequent fun with </a:t>
            </a:r>
            <a:r>
              <a:rPr kumimoji="0" lang="en-US" sz="2000" b="1" i="1" u="none" strike="noStrike" kern="1200" cap="none" spc="0" normalizeH="0" baseline="0" noProof="0" dirty="0">
                <a:ln>
                  <a:noFill/>
                </a:ln>
                <a:solidFill>
                  <a:prstClr val="black"/>
                </a:solidFill>
                <a:effectLst/>
                <a:uLnTx/>
                <a:uFillTx/>
                <a:latin typeface="Calibri" panose="020F0502020204030204"/>
                <a:ea typeface="+mn-ea"/>
                <a:cs typeface="+mn-cs"/>
              </a:rPr>
              <a:t>Foreach-Object</a:t>
            </a:r>
            <a:r>
              <a:rPr kumimoji="0" lang="en-US" sz="2000" b="0" i="1" u="none" strike="noStrike" kern="1200" cap="none" spc="0" normalizeH="0" baseline="0" noProof="0" dirty="0">
                <a:ln>
                  <a:noFill/>
                </a:ln>
                <a:solidFill>
                  <a:prstClr val="black"/>
                </a:solidFill>
                <a:effectLst/>
                <a:uLnTx/>
                <a:uFillTx/>
                <a:latin typeface="Calibri" panose="020F0502020204030204"/>
                <a:ea typeface="+mn-ea"/>
                <a:cs typeface="+mn-cs"/>
              </a:rPr>
              <a:t> commands later…</a:t>
            </a:r>
          </a:p>
        </p:txBody>
      </p:sp>
    </p:spTree>
    <p:extLst>
      <p:ext uri="{BB962C8B-B14F-4D97-AF65-F5344CB8AC3E}">
        <p14:creationId xmlns:p14="http://schemas.microsoft.com/office/powerpoint/2010/main" val="1730491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E7C5B6-3D55-D6F8-C2DE-9B6E32C23A9C}"/>
              </a:ext>
            </a:extLst>
          </p:cNvPr>
          <p:cNvSpPr txBox="1"/>
          <p:nvPr/>
        </p:nvSpPr>
        <p:spPr>
          <a:xfrm>
            <a:off x="3089199" y="346842"/>
            <a:ext cx="6013633"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Light" panose="020F0302020204030204"/>
                <a:ea typeface="+mn-ea"/>
                <a:cs typeface="+mn-cs"/>
              </a:rPr>
              <a:t>List variables using </a:t>
            </a:r>
            <a:r>
              <a:rPr kumimoji="0" lang="en-US" sz="4000" b="0" i="0" u="none" strike="noStrike" kern="1200" cap="none" spc="0" normalizeH="0" baseline="0" noProof="0" dirty="0" err="1">
                <a:ln>
                  <a:noFill/>
                </a:ln>
                <a:solidFill>
                  <a:prstClr val="black"/>
                </a:solidFill>
                <a:effectLst/>
                <a:uLnTx/>
                <a:uFillTx/>
                <a:latin typeface="Calibri Light" panose="020F0302020204030204"/>
                <a:ea typeface="+mn-ea"/>
                <a:cs typeface="+mn-cs"/>
              </a:rPr>
              <a:t>PSDrives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17D02A72-79B4-B4A1-5F2B-4922B2F25909}"/>
              </a:ext>
            </a:extLst>
          </p:cNvPr>
          <p:cNvSpPr txBox="1"/>
          <p:nvPr/>
        </p:nvSpPr>
        <p:spPr>
          <a:xfrm>
            <a:off x="1268392" y="1054728"/>
            <a:ext cx="9655207" cy="532453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prstClr val="black"/>
                </a:solidFill>
                <a:effectLst/>
                <a:uLnTx/>
                <a:uFillTx/>
                <a:latin typeface="Lucida Console" panose="020B0609040504020204" pitchFamily="49" charset="0"/>
              </a:rPr>
              <a:t>Get-</a:t>
            </a:r>
            <a:r>
              <a:rPr kumimoji="0" lang="en-US" sz="2000" b="0" i="0" u="none" strike="noStrike" kern="1200" cap="none" spc="0" normalizeH="0" baseline="0" noProof="0" dirty="0" err="1">
                <a:ln>
                  <a:noFill/>
                </a:ln>
                <a:solidFill>
                  <a:prstClr val="black"/>
                </a:solidFill>
                <a:effectLst/>
                <a:uLnTx/>
                <a:uFillTx/>
                <a:latin typeface="Lucida Console" panose="020B0609040504020204" pitchFamily="49" charset="0"/>
              </a:rPr>
              <a:t>ChildItem</a:t>
            </a:r>
            <a:r>
              <a:rPr kumimoji="0" lang="en-US" sz="2000" b="0" i="0" u="none" strike="noStrike" kern="1200" cap="none" spc="0" normalizeH="0" baseline="0" noProof="0" dirty="0">
                <a:ln>
                  <a:noFill/>
                </a:ln>
                <a:solidFill>
                  <a:prstClr val="black"/>
                </a:solidFill>
                <a:effectLst/>
                <a:uLnTx/>
                <a:uFillTx/>
                <a:latin typeface="Lucida Console" panose="020B0609040504020204" pitchFamily="49" charset="0"/>
              </a:rPr>
              <a:t> Variable: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000" dirty="0">
                <a:solidFill>
                  <a:prstClr val="black"/>
                </a:solidFill>
                <a:latin typeface="Calibri" panose="020F0502020204030204"/>
              </a:rPr>
              <a:t>Returns names (without the dollar sign prefix) and values of every variable.</a:t>
            </a:r>
          </a:p>
          <a:p>
            <a:pPr marL="342900" indent="-342900">
              <a:buFont typeface="Arial" panose="020B0604020202020204" pitchFamily="34" charset="0"/>
              <a:buChar char="•"/>
              <a:defRPr/>
            </a:pPr>
            <a:r>
              <a:rPr lang="en-US" sz="2000" dirty="0">
                <a:solidFill>
                  <a:prstClr val="black"/>
                </a:solidFill>
                <a:latin typeface="Calibri" panose="020F0502020204030204"/>
              </a:rPr>
              <a:t>Includes automatic variables as well as the variables you have assigned.</a:t>
            </a:r>
          </a:p>
          <a:p>
            <a:pPr marL="342900" indent="-342900">
              <a:buFont typeface="Arial" panose="020B0604020202020204" pitchFamily="34" charset="0"/>
              <a:buChar char="•"/>
              <a:defRPr/>
            </a:pPr>
            <a:r>
              <a:rPr lang="en-US" sz="2000" dirty="0">
                <a:solidFill>
                  <a:prstClr val="black"/>
                </a:solidFill>
                <a:latin typeface="Calibri" panose="020F0502020204030204"/>
              </a:rPr>
              <a:t>To remove a variable </a:t>
            </a:r>
            <a:r>
              <a:rPr lang="en-US" sz="2000" dirty="0">
                <a:solidFill>
                  <a:prstClr val="black"/>
                </a:solidFill>
                <a:latin typeface="Lucida Console" panose="020B0609040504020204" pitchFamily="49" charset="0"/>
              </a:rPr>
              <a:t>$x</a:t>
            </a:r>
            <a:r>
              <a:rPr lang="en-US" sz="2000" dirty="0">
                <a:solidFill>
                  <a:prstClr val="black"/>
                </a:solidFill>
                <a:latin typeface="Calibri" panose="020F0502020204030204"/>
              </a:rPr>
              <a:t> that you have assigned:</a:t>
            </a:r>
          </a:p>
          <a:p>
            <a:pPr marL="800100" lvl="1" indent="-342900">
              <a:buFont typeface="Arial" panose="020B0604020202020204" pitchFamily="34" charset="0"/>
              <a:buChar char="•"/>
              <a:defRPr/>
            </a:pPr>
            <a:r>
              <a:rPr lang="en-US" sz="2000" dirty="0">
                <a:solidFill>
                  <a:prstClr val="black"/>
                </a:solidFill>
                <a:latin typeface="Lucida Console" panose="020B0609040504020204" pitchFamily="49" charset="0"/>
              </a:rPr>
              <a:t>Remove-Variable x</a:t>
            </a:r>
            <a:r>
              <a:rPr lang="en-US" sz="2000" dirty="0">
                <a:solidFill>
                  <a:prstClr val="black"/>
                </a:solidFill>
                <a:latin typeface="Calibri" panose="020F0502020204030204"/>
              </a:rPr>
              <a:t>    # (Note: omit the dollar prefix)</a:t>
            </a:r>
          </a:p>
          <a:p>
            <a:pPr marL="342900" indent="-342900">
              <a:buFont typeface="Arial" panose="020B0604020202020204" pitchFamily="34" charset="0"/>
              <a:buChar char="•"/>
              <a:defRPr/>
            </a:pPr>
            <a:r>
              <a:rPr lang="en-US" sz="2000" dirty="0">
                <a:solidFill>
                  <a:prstClr val="black"/>
                </a:solidFill>
                <a:latin typeface="Calibri" panose="020F0502020204030204"/>
              </a:rPr>
              <a:t>If a variable has been assigned, it will show up in this list.</a:t>
            </a:r>
          </a:p>
          <a:p>
            <a:pPr marL="342900" indent="-342900">
              <a:buFont typeface="Arial" panose="020B0604020202020204" pitchFamily="34" charset="0"/>
              <a:buChar char="•"/>
              <a:defRPr/>
            </a:pPr>
            <a:r>
              <a:rPr lang="en-US" sz="2000" dirty="0">
                <a:solidFill>
                  <a:prstClr val="black"/>
                </a:solidFill>
                <a:latin typeface="Calibri" panose="020F0502020204030204"/>
              </a:rPr>
              <a:t>If a variable isn’t in this list, an attempt to retrieve its value will return </a:t>
            </a:r>
            <a:r>
              <a:rPr lang="en-US" sz="2000" dirty="0">
                <a:solidFill>
                  <a:prstClr val="black"/>
                </a:solidFill>
                <a:latin typeface="Lucida Console" panose="020B0609040504020204" pitchFamily="49" charset="0"/>
              </a:rPr>
              <a:t>$null</a:t>
            </a:r>
            <a:r>
              <a:rPr lang="en-US" sz="2000" dirty="0">
                <a:solidFill>
                  <a:prstClr val="black"/>
                </a:solidFill>
                <a:latin typeface="Calibri" panose="020F0502020204030204"/>
              </a:rPr>
              <a:t>.</a:t>
            </a:r>
          </a:p>
          <a:p>
            <a:pPr lvl="1">
              <a:defRPr/>
            </a:pPr>
            <a:endParaRPr lang="en-US" sz="2000" noProof="0" dirty="0">
              <a:solidFill>
                <a:prstClr val="black"/>
              </a:solidFill>
              <a:latin typeface="Calibri" panose="020F0502020204030204"/>
            </a:endParaRPr>
          </a:p>
          <a:p>
            <a:pPr>
              <a:defRPr/>
            </a:pPr>
            <a:r>
              <a:rPr kumimoji="0" lang="en-US" sz="2000" b="0" i="0" u="none" strike="noStrike" kern="1200" cap="none" spc="0" normalizeH="0" baseline="0" noProof="0" dirty="0">
                <a:ln>
                  <a:noFill/>
                </a:ln>
                <a:solidFill>
                  <a:prstClr val="black"/>
                </a:solidFill>
                <a:effectLst/>
                <a:uLnTx/>
                <a:uFillTx/>
                <a:latin typeface="Lucida Console" panose="020B0609040504020204" pitchFamily="49" charset="0"/>
              </a:rPr>
              <a:t>Get-</a:t>
            </a:r>
            <a:r>
              <a:rPr kumimoji="0" lang="en-US" sz="2000" b="0" i="0" u="none" strike="noStrike" kern="1200" cap="none" spc="0" normalizeH="0" baseline="0" noProof="0" dirty="0" err="1">
                <a:ln>
                  <a:noFill/>
                </a:ln>
                <a:solidFill>
                  <a:prstClr val="black"/>
                </a:solidFill>
                <a:effectLst/>
                <a:uLnTx/>
                <a:uFillTx/>
                <a:latin typeface="Lucida Console" panose="020B0609040504020204" pitchFamily="49" charset="0"/>
              </a:rPr>
              <a:t>ChildItem</a:t>
            </a:r>
            <a:r>
              <a:rPr kumimoji="0" lang="en-US" sz="2000" b="0" i="0" u="none" strike="noStrike" kern="1200" cap="none" spc="0" normalizeH="0" baseline="0" noProof="0" dirty="0">
                <a:ln>
                  <a:noFill/>
                </a:ln>
                <a:solidFill>
                  <a:prstClr val="black"/>
                </a:solidFill>
                <a:effectLst/>
                <a:uLnTx/>
                <a:uFillTx/>
                <a:latin typeface="Lucida Console" panose="020B0609040504020204" pitchFamily="49" charset="0"/>
              </a:rPr>
              <a:t> Env:</a:t>
            </a:r>
            <a:endParaRPr kumimoji="0" lang="en-US" sz="2000" b="0" i="0" u="none" strike="noStrike" kern="1200" cap="none" spc="0" normalizeH="0" baseline="0" noProof="0" dirty="0">
              <a:ln>
                <a:noFill/>
              </a:ln>
              <a:solidFill>
                <a:prstClr val="black"/>
              </a:solidFill>
              <a:effectLst/>
              <a:uLnTx/>
              <a:uFillTx/>
            </a:endParaRPr>
          </a:p>
          <a:p>
            <a:pPr marL="342900" indent="-342900">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rPr>
              <a:t>Returns names and values of </a:t>
            </a:r>
            <a:r>
              <a:rPr kumimoji="0" lang="en-US" sz="2000" b="0" i="1" u="none" strike="noStrike" kern="1200" cap="none" spc="0" normalizeH="0" baseline="0" noProof="0" dirty="0">
                <a:ln>
                  <a:noFill/>
                </a:ln>
                <a:solidFill>
                  <a:prstClr val="black"/>
                </a:solidFill>
                <a:effectLst/>
                <a:uLnTx/>
                <a:uFillTx/>
              </a:rPr>
              <a:t>environment</a:t>
            </a:r>
            <a:r>
              <a:rPr kumimoji="0" lang="en-US" sz="2000" b="0" i="0" u="none" strike="noStrike" kern="1200" cap="none" spc="0" normalizeH="0" baseline="0" noProof="0" dirty="0">
                <a:ln>
                  <a:noFill/>
                </a:ln>
                <a:solidFill>
                  <a:prstClr val="black"/>
                </a:solidFill>
                <a:effectLst/>
                <a:uLnTx/>
                <a:uFillTx/>
              </a:rPr>
              <a:t> variables.</a:t>
            </a:r>
          </a:p>
          <a:p>
            <a:pPr marL="342900" indent="-342900">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rPr>
              <a:t>Example: get the value of the </a:t>
            </a:r>
            <a:r>
              <a:rPr kumimoji="0" lang="en-US" sz="2000" b="1" i="0" u="none" strike="noStrike" kern="1200" cap="none" spc="0" normalizeH="0" baseline="0" noProof="0" dirty="0">
                <a:ln>
                  <a:noFill/>
                </a:ln>
                <a:solidFill>
                  <a:prstClr val="black"/>
                </a:solidFill>
                <a:effectLst/>
                <a:uLnTx/>
                <a:uFillTx/>
              </a:rPr>
              <a:t>Path</a:t>
            </a:r>
            <a:r>
              <a:rPr kumimoji="0" lang="en-US" sz="2000" b="0" i="0" u="none" strike="noStrike" kern="1200" cap="none" spc="0" normalizeH="0" baseline="0" noProof="0" dirty="0">
                <a:ln>
                  <a:noFill/>
                </a:ln>
                <a:solidFill>
                  <a:prstClr val="black"/>
                </a:solidFill>
                <a:effectLst/>
                <a:uLnTx/>
                <a:uFillTx/>
              </a:rPr>
              <a:t> environment variable, converted to an array:</a:t>
            </a:r>
          </a:p>
          <a:p>
            <a:pPr marL="800100" lvl="1" indent="-342900">
              <a:buFont typeface="Arial" panose="020B0604020202020204" pitchFamily="34" charset="0"/>
              <a:buChar char="•"/>
              <a:defRPr/>
            </a:pPr>
            <a:r>
              <a:rPr kumimoji="0" lang="en-US" sz="2000" b="0" i="0" u="none" strike="noStrike" kern="1200" cap="none" spc="0" normalizeH="0" baseline="0" noProof="0" dirty="0">
                <a:ln>
                  <a:noFill/>
                </a:ln>
                <a:solidFill>
                  <a:prstClr val="black"/>
                </a:solidFill>
                <a:effectLst/>
                <a:uLnTx/>
                <a:uFillTx/>
                <a:latin typeface="Lucida Console" panose="020B0609040504020204" pitchFamily="49" charset="0"/>
              </a:rPr>
              <a:t>$</a:t>
            </a:r>
            <a:r>
              <a:rPr kumimoji="0" lang="en-US" sz="2000" b="0" i="0" u="none" strike="noStrike" kern="1200" cap="none" spc="0" normalizeH="0" baseline="0" noProof="0" dirty="0" err="1">
                <a:ln>
                  <a:noFill/>
                </a:ln>
                <a:solidFill>
                  <a:prstClr val="black"/>
                </a:solidFill>
                <a:effectLst/>
                <a:uLnTx/>
                <a:uFillTx/>
                <a:latin typeface="Lucida Console" panose="020B0609040504020204" pitchFamily="49" charset="0"/>
              </a:rPr>
              <a:t>env:Path</a:t>
            </a:r>
            <a:r>
              <a:rPr kumimoji="0" lang="en-US" sz="2000" b="0" i="0" u="none" strike="noStrike" kern="1200" cap="none" spc="0" normalizeH="0" baseline="0" noProof="0" dirty="0">
                <a:ln>
                  <a:noFill/>
                </a:ln>
                <a:solidFill>
                  <a:prstClr val="black"/>
                </a:solidFill>
                <a:effectLst/>
                <a:uLnTx/>
                <a:uFillTx/>
                <a:latin typeface="Lucida Console" panose="020B0609040504020204" pitchFamily="49" charset="0"/>
              </a:rPr>
              <a:t> –split </a:t>
            </a:r>
            <a:r>
              <a:rPr lang="en-US" sz="1800" dirty="0">
                <a:latin typeface="Lucida Console" panose="020B0609040504020204" pitchFamily="49" charset="0"/>
              </a:rPr>
              <a:t>'</a:t>
            </a:r>
            <a:r>
              <a:rPr kumimoji="0" lang="en-US" sz="2000" b="0" i="0" u="none" strike="noStrike" kern="1200" cap="none" spc="0" normalizeH="0" baseline="0" noProof="0" dirty="0">
                <a:ln>
                  <a:noFill/>
                </a:ln>
                <a:solidFill>
                  <a:prstClr val="black"/>
                </a:solidFill>
                <a:effectLst/>
                <a:uLnTx/>
                <a:uFillTx/>
                <a:latin typeface="Lucida Console" panose="020B0609040504020204" pitchFamily="49" charset="0"/>
              </a:rPr>
              <a:t>;</a:t>
            </a:r>
            <a:r>
              <a:rPr lang="en-US" sz="1800" dirty="0">
                <a:latin typeface="Lucida Console" panose="020B0609040504020204" pitchFamily="49" charset="0"/>
              </a:rPr>
              <a:t>'</a:t>
            </a:r>
            <a:endParaRPr lang="en-US" sz="2000" dirty="0">
              <a:solidFill>
                <a:prstClr val="black"/>
              </a:solidFill>
              <a:latin typeface="Lucida Console" panose="020B0609040504020204" pitchFamily="49" charset="0"/>
            </a:endParaRPr>
          </a:p>
          <a:p>
            <a:pPr>
              <a:defRPr/>
            </a:pPr>
            <a:endParaRPr kumimoji="0" lang="en-US" sz="2000" b="0" i="0" u="none" strike="noStrike" kern="1200" cap="none" spc="0" normalizeH="0" baseline="0" noProof="0" dirty="0">
              <a:ln>
                <a:noFill/>
              </a:ln>
              <a:solidFill>
                <a:prstClr val="black"/>
              </a:solidFill>
              <a:effectLst/>
              <a:uLnTx/>
              <a:uFillTx/>
            </a:endParaRPr>
          </a:p>
          <a:p>
            <a:pPr>
              <a:defRPr/>
            </a:pPr>
            <a:r>
              <a:rPr lang="en-US" sz="2000" dirty="0">
                <a:solidFill>
                  <a:prstClr val="black"/>
                </a:solidFill>
              </a:rPr>
              <a:t>If you’re curious for more:</a:t>
            </a:r>
          </a:p>
          <a:p>
            <a:pPr lvl="1">
              <a:defRPr/>
            </a:pPr>
            <a:r>
              <a:rPr lang="en-US" sz="2000" dirty="0">
                <a:solidFill>
                  <a:prstClr val="black"/>
                </a:solidFill>
                <a:latin typeface="Lucida Console" panose="020B0609040504020204" pitchFamily="49" charset="0"/>
              </a:rPr>
              <a:t>Get-Help </a:t>
            </a:r>
            <a:r>
              <a:rPr lang="en-US" sz="2000" dirty="0" err="1">
                <a:solidFill>
                  <a:prstClr val="black"/>
                </a:solidFill>
                <a:latin typeface="Lucida Console" panose="020B0609040504020204" pitchFamily="49" charset="0"/>
              </a:rPr>
              <a:t>about_Variables</a:t>
            </a:r>
            <a:endParaRPr lang="en-US" sz="2000" dirty="0">
              <a:solidFill>
                <a:prstClr val="black"/>
              </a:solidFill>
              <a:latin typeface="Lucida Console" panose="020B0609040504020204" pitchFamily="49" charset="0"/>
            </a:endParaRPr>
          </a:p>
          <a:p>
            <a:pPr lvl="1">
              <a:defRPr/>
            </a:pPr>
            <a:r>
              <a:rPr lang="en-US" sz="2000" dirty="0">
                <a:solidFill>
                  <a:prstClr val="black"/>
                </a:solidFill>
                <a:latin typeface="Lucida Console" panose="020B0609040504020204" pitchFamily="49" charset="0"/>
              </a:rPr>
              <a:t>Get-Help </a:t>
            </a:r>
            <a:r>
              <a:rPr lang="en-US" sz="2000" dirty="0" err="1">
                <a:solidFill>
                  <a:prstClr val="black"/>
                </a:solidFill>
                <a:latin typeface="Lucida Console" panose="020B0609040504020204" pitchFamily="49" charset="0"/>
              </a:rPr>
              <a:t>about_Environment_Variables</a:t>
            </a:r>
            <a:endParaRPr kumimoji="0" lang="en-US" sz="2000" b="0" i="0" u="none" strike="noStrike" kern="1200" cap="none" spc="0" normalizeH="0" baseline="0" noProof="0" dirty="0">
              <a:ln>
                <a:noFill/>
              </a:ln>
              <a:solidFill>
                <a:prstClr val="black"/>
              </a:solidFill>
              <a:effectLst/>
              <a:uLnTx/>
              <a:uFillTx/>
              <a:latin typeface="Lucida Console" panose="020B0609040504020204" pitchFamily="49" charset="0"/>
            </a:endParaRPr>
          </a:p>
        </p:txBody>
      </p:sp>
    </p:spTree>
    <p:extLst>
      <p:ext uri="{BB962C8B-B14F-4D97-AF65-F5344CB8AC3E}">
        <p14:creationId xmlns:p14="http://schemas.microsoft.com/office/powerpoint/2010/main" val="2142935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8E7C5B6-3D55-D6F8-C2DE-9B6E32C23A9C}"/>
              </a:ext>
            </a:extLst>
          </p:cNvPr>
          <p:cNvSpPr txBox="1"/>
          <p:nvPr/>
        </p:nvSpPr>
        <p:spPr>
          <a:xfrm>
            <a:off x="3059911" y="360697"/>
            <a:ext cx="6127640" cy="707886"/>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Light" panose="020F0302020204030204"/>
                <a:ea typeface="+mn-ea"/>
                <a:cs typeface="+mn-cs"/>
              </a:rPr>
              <a:t>Scopes: security for variables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17D02A72-79B4-B4A1-5F2B-4922B2F25909}"/>
              </a:ext>
            </a:extLst>
          </p:cNvPr>
          <p:cNvSpPr txBox="1"/>
          <p:nvPr/>
        </p:nvSpPr>
        <p:spPr>
          <a:xfrm>
            <a:off x="1296102" y="1068583"/>
            <a:ext cx="9655207" cy="3477875"/>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lang="en-US" sz="2000" dirty="0">
                <a:solidFill>
                  <a:prstClr val="black"/>
                </a:solidFill>
                <a:latin typeface="Calibri" panose="020F0502020204030204"/>
              </a:rPr>
              <a:t>At the PowerShell command line, variables have </a:t>
            </a:r>
            <a:r>
              <a:rPr lang="en-US" sz="2000" b="1" dirty="0">
                <a:solidFill>
                  <a:prstClr val="black"/>
                </a:solidFill>
                <a:latin typeface="Calibri" panose="020F0502020204030204"/>
              </a:rPr>
              <a:t>global</a:t>
            </a:r>
            <a:r>
              <a:rPr lang="en-US" sz="2000" dirty="0">
                <a:solidFill>
                  <a:prstClr val="black"/>
                </a:solidFill>
                <a:latin typeface="Calibri" panose="020F0502020204030204"/>
              </a:rPr>
              <a:t> </a:t>
            </a:r>
            <a:r>
              <a:rPr lang="en-US" sz="2000" i="1" dirty="0">
                <a:solidFill>
                  <a:prstClr val="black"/>
                </a:solidFill>
                <a:latin typeface="Calibri" panose="020F0502020204030204"/>
              </a:rPr>
              <a:t>scope</a:t>
            </a:r>
            <a:r>
              <a:rPr lang="en-US" sz="2000" dirty="0">
                <a:solidFill>
                  <a:prstClr val="black"/>
                </a:solidFill>
                <a:latin typeface="Calibri" panose="020F0502020204030204"/>
              </a:rPr>
              <a:t>.</a:t>
            </a:r>
          </a:p>
          <a:p>
            <a:pPr marR="0" lvl="0" algn="l" defTabSz="914400" rtl="0" eaLnBrk="1" fontAlgn="auto" latinLnBrk="0" hangingPunct="1">
              <a:lnSpc>
                <a:spcPct val="100000"/>
              </a:lnSpc>
              <a:spcBef>
                <a:spcPts val="0"/>
              </a:spcBef>
              <a:spcAft>
                <a:spcPts val="0"/>
              </a:spcAft>
              <a:buClrTx/>
              <a:buSzTx/>
              <a:tabLst/>
              <a:defRPr/>
            </a:pPr>
            <a:endParaRPr lang="en-US" sz="2000" dirty="0">
              <a:solidFill>
                <a:prstClr val="black"/>
              </a:solidFill>
              <a:latin typeface="Calibri" panose="020F0502020204030204"/>
            </a:endParaRPr>
          </a:p>
          <a:p>
            <a:pPr marR="0" lvl="0" algn="l" defTabSz="914400" rtl="0" eaLnBrk="1" fontAlgn="auto" latinLnBrk="0" hangingPunct="1">
              <a:lnSpc>
                <a:spcPct val="100000"/>
              </a:lnSpc>
              <a:spcBef>
                <a:spcPts val="0"/>
              </a:spcBef>
              <a:spcAft>
                <a:spcPts val="0"/>
              </a:spcAft>
              <a:buClrTx/>
              <a:buSzTx/>
              <a:tabLst/>
              <a:defRPr/>
            </a:pPr>
            <a:r>
              <a:rPr lang="en-US" sz="2000" dirty="0">
                <a:solidFill>
                  <a:prstClr val="black"/>
                </a:solidFill>
                <a:latin typeface="Calibri" panose="020F0502020204030204"/>
              </a:rPr>
              <a:t>When you start writing scripts, there will be situations for which we don’t want a script to change the value of a globally available variable. You can limit a variable to a more restricted </a:t>
            </a:r>
            <a:r>
              <a:rPr lang="en-US" sz="2000" b="1" dirty="0">
                <a:solidFill>
                  <a:prstClr val="black"/>
                </a:solidFill>
                <a:latin typeface="Calibri" panose="020F0502020204030204"/>
              </a:rPr>
              <a:t>script</a:t>
            </a:r>
            <a:r>
              <a:rPr lang="en-US" sz="2000" dirty="0">
                <a:solidFill>
                  <a:prstClr val="black"/>
                </a:solidFill>
                <a:latin typeface="Calibri" panose="020F0502020204030204"/>
              </a:rPr>
              <a:t> scope, which the script can modify it as necessary while it’s running, but still leave the global variables unmolested.</a:t>
            </a:r>
          </a:p>
          <a:p>
            <a:pPr marR="0" lvl="0" algn="l" defTabSz="914400" rtl="0" eaLnBrk="1" fontAlgn="auto" latinLnBrk="0" hangingPunct="1">
              <a:lnSpc>
                <a:spcPct val="100000"/>
              </a:lnSpc>
              <a:spcBef>
                <a:spcPts val="0"/>
              </a:spcBef>
              <a:spcAft>
                <a:spcPts val="0"/>
              </a:spcAft>
              <a:buClrTx/>
              <a:buSzTx/>
              <a:tabLst/>
              <a:defRPr/>
            </a:pPr>
            <a:endParaRPr lang="en-US" sz="2000" dirty="0">
              <a:solidFill>
                <a:prstClr val="black"/>
              </a:solidFill>
              <a:latin typeface="Calibri" panose="020F0502020204030204"/>
            </a:endParaRPr>
          </a:p>
          <a:p>
            <a:pPr marR="0" lvl="0" algn="ctr" defTabSz="914400" rtl="0" eaLnBrk="1" fontAlgn="auto" latinLnBrk="0" hangingPunct="1">
              <a:lnSpc>
                <a:spcPct val="100000"/>
              </a:lnSpc>
              <a:spcBef>
                <a:spcPts val="0"/>
              </a:spcBef>
              <a:spcAft>
                <a:spcPts val="0"/>
              </a:spcAft>
              <a:buClrTx/>
              <a:buSzTx/>
              <a:tabLst/>
              <a:defRPr/>
            </a:pPr>
            <a:r>
              <a:rPr lang="en-US" sz="2000" dirty="0">
                <a:solidFill>
                  <a:prstClr val="black"/>
                </a:solidFill>
                <a:latin typeface="Calibri" panose="020F0502020204030204"/>
              </a:rPr>
              <a:t>In-class exercise: </a:t>
            </a:r>
            <a:r>
              <a:rPr lang="en-US" sz="2000" dirty="0">
                <a:solidFill>
                  <a:prstClr val="black"/>
                </a:solidFill>
                <a:latin typeface="Lucida Console" panose="020B0609040504020204" pitchFamily="49" charset="0"/>
              </a:rPr>
              <a:t>Get-VariableScope.ps1</a:t>
            </a:r>
            <a:r>
              <a:rPr lang="en-US" sz="2000" dirty="0">
                <a:solidFill>
                  <a:prstClr val="black"/>
                </a:solidFill>
                <a:latin typeface="Calibri" panose="020F0502020204030204"/>
              </a:rPr>
              <a:t> script.</a:t>
            </a:r>
          </a:p>
          <a:p>
            <a:pPr>
              <a:defRPr/>
            </a:pPr>
            <a:endParaRPr kumimoji="0" lang="en-US" sz="2000" b="0" i="0" u="none" strike="noStrike" kern="1200" cap="none" spc="0" normalizeH="0" baseline="0" noProof="0" dirty="0">
              <a:ln>
                <a:noFill/>
              </a:ln>
              <a:solidFill>
                <a:prstClr val="black"/>
              </a:solidFill>
              <a:effectLst/>
              <a:uLnTx/>
              <a:uFillTx/>
            </a:endParaRPr>
          </a:p>
          <a:p>
            <a:pPr>
              <a:defRPr/>
            </a:pPr>
            <a:r>
              <a:rPr lang="en-US" sz="2000" dirty="0">
                <a:solidFill>
                  <a:prstClr val="black"/>
                </a:solidFill>
              </a:rPr>
              <a:t>If you’re curious for more:</a:t>
            </a:r>
          </a:p>
          <a:p>
            <a:pPr lvl="1">
              <a:defRPr/>
            </a:pPr>
            <a:r>
              <a:rPr lang="en-US" sz="2000" dirty="0">
                <a:solidFill>
                  <a:prstClr val="black"/>
                </a:solidFill>
                <a:latin typeface="Lucida Console" panose="020B0609040504020204" pitchFamily="49" charset="0"/>
              </a:rPr>
              <a:t>Get-Help </a:t>
            </a:r>
            <a:r>
              <a:rPr lang="en-US" sz="2000" dirty="0" err="1">
                <a:solidFill>
                  <a:prstClr val="black"/>
                </a:solidFill>
                <a:latin typeface="Lucida Console" panose="020B0609040504020204" pitchFamily="49" charset="0"/>
              </a:rPr>
              <a:t>about_Scopes</a:t>
            </a:r>
            <a:endParaRPr lang="en-US" sz="2000" dirty="0">
              <a:solidFill>
                <a:prstClr val="black"/>
              </a:solidFill>
              <a:latin typeface="Lucida Console" panose="020B0609040504020204" pitchFamily="49" charset="0"/>
            </a:endParaRPr>
          </a:p>
        </p:txBody>
      </p:sp>
    </p:spTree>
    <p:extLst>
      <p:ext uri="{BB962C8B-B14F-4D97-AF65-F5344CB8AC3E}">
        <p14:creationId xmlns:p14="http://schemas.microsoft.com/office/powerpoint/2010/main" val="13716816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265</TotalTime>
  <Words>1047</Words>
  <Application>Microsoft Office PowerPoint</Application>
  <PresentationFormat>Widescreen</PresentationFormat>
  <Paragraphs>115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Lucida Console</vt:lpstr>
      <vt:lpstr>Office Theme</vt:lpstr>
      <vt:lpstr>CIT 361/CYBER 360: Advanced Scripting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 361/CYBER 360: Advanced Scripting</dc:title>
  <dc:creator>Gibbons, Carl</dc:creator>
  <cp:lastModifiedBy>Gibbons, Carl</cp:lastModifiedBy>
  <cp:revision>1</cp:revision>
  <dcterms:created xsi:type="dcterms:W3CDTF">2023-11-21T05:18:55Z</dcterms:created>
  <dcterms:modified xsi:type="dcterms:W3CDTF">2023-12-24T03:24:34Z</dcterms:modified>
</cp:coreProperties>
</file>