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78" r:id="rId4"/>
    <p:sldId id="293" r:id="rId5"/>
    <p:sldId id="294" r:id="rId6"/>
    <p:sldId id="300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2431BF-FF40-422E-84B9-DE35C0B96CC3}" v="4" dt="2023-12-29T23:32:21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ellgallery.com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2.6: Introduction to PowerShell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Among the benefits of object-oriented systems: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Keep code and data well organized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Facilitate successful long-term maintenance of libraries of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PowerShell cmdlets and functions may be organized into Modules.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modules already installed on your system: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Env:PSModulePath</a:t>
            </a:r>
            <a:r>
              <a:rPr lang="en-US" dirty="0">
                <a:latin typeface="Lucida Console" panose="020B0609040504020204" pitchFamily="49" charset="0"/>
              </a:rPr>
              <a:t> –split ';'</a:t>
            </a:r>
            <a:r>
              <a:rPr lang="en-US" dirty="0"/>
              <a:t>    # Windows</a:t>
            </a:r>
            <a:endParaRPr lang="en-US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Env:PSModulePath</a:t>
            </a:r>
            <a:r>
              <a:rPr lang="en-US" dirty="0">
                <a:latin typeface="Lucida Console" panose="020B0609040504020204" pitchFamily="49" charset="0"/>
              </a:rPr>
              <a:t> –split ':'</a:t>
            </a:r>
            <a:r>
              <a:rPr lang="en-US" dirty="0"/>
              <a:t>    # Linux</a:t>
            </a:r>
            <a:endParaRPr lang="en-US" dirty="0">
              <a:latin typeface="MS Shell Dlg 2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Those show paths where modules might be installed. Examples with </a:t>
            </a:r>
            <a:r>
              <a:rPr lang="en-US" b="1" dirty="0"/>
              <a:t>Get-</a:t>
            </a:r>
            <a:r>
              <a:rPr lang="en-US" b="1" dirty="0" err="1"/>
              <a:t>ChildItem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ChildItem</a:t>
            </a:r>
            <a:r>
              <a:rPr lang="en-US" dirty="0">
                <a:latin typeface="Lucida Console" panose="020B0609040504020204" pitchFamily="49" charset="0"/>
              </a:rPr>
              <a:t> 'C:\Program Files\</a:t>
            </a:r>
            <a:r>
              <a:rPr lang="en-US" dirty="0" err="1">
                <a:latin typeface="Lucida Console" panose="020B0609040504020204" pitchFamily="49" charset="0"/>
              </a:rPr>
              <a:t>powershell</a:t>
            </a:r>
            <a:r>
              <a:rPr lang="en-US" dirty="0">
                <a:latin typeface="Lucida Console" panose="020B0609040504020204" pitchFamily="49" charset="0"/>
              </a:rPr>
              <a:t>\7\Modules’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ChildItem</a:t>
            </a:r>
            <a:r>
              <a:rPr lang="en-US" dirty="0">
                <a:latin typeface="Lucida Console" panose="020B0609040504020204" pitchFamily="49" charset="0"/>
              </a:rPr>
              <a:t> /opt/Microsoft/</a:t>
            </a:r>
            <a:r>
              <a:rPr lang="en-US" dirty="0" err="1">
                <a:latin typeface="Lucida Console" panose="020B0609040504020204" pitchFamily="49" charset="0"/>
              </a:rPr>
              <a:t>powershell</a:t>
            </a:r>
            <a:r>
              <a:rPr lang="en-US" dirty="0">
                <a:latin typeface="Lucida Console" panose="020B0609040504020204" pitchFamily="49" charset="0"/>
              </a:rPr>
              <a:t>/7/Modules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Those show subfolders containing module contents.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files in these subfolders might be: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dynamic link libraries (</a:t>
            </a:r>
            <a:r>
              <a:rPr lang="en-US" dirty="0">
                <a:latin typeface="Lucida Console" panose="020B0609040504020204" pitchFamily="49" charset="0"/>
              </a:rPr>
              <a:t>.</a:t>
            </a:r>
            <a:r>
              <a:rPr lang="en-US" dirty="0" err="1">
                <a:latin typeface="Lucida Console" panose="020B0609040504020204" pitchFamily="49" charset="0"/>
              </a:rPr>
              <a:t>dll</a:t>
            </a:r>
            <a:r>
              <a:rPr lang="en-US" dirty="0"/>
              <a:t>) containing cmdlets,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PowerShell module scripts (</a:t>
            </a:r>
            <a:r>
              <a:rPr lang="en-US" dirty="0">
                <a:latin typeface="Lucida Console" panose="020B0609040504020204" pitchFamily="49" charset="0"/>
              </a:rPr>
              <a:t>.psm1</a:t>
            </a:r>
            <a:r>
              <a:rPr lang="en-US" dirty="0"/>
              <a:t>) containing scripted functions and classes,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PowerShell module manifests (</a:t>
            </a:r>
            <a:r>
              <a:rPr lang="en-US" dirty="0">
                <a:latin typeface="Lucida Console" panose="020B0609040504020204" pitchFamily="49" charset="0"/>
              </a:rPr>
              <a:t>.psd1</a:t>
            </a:r>
            <a:r>
              <a:rPr lang="en-US" dirty="0"/>
              <a:t>),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various module-specific configuration or data files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Cmdlets for finding and installing new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Find-Module –Name </a:t>
            </a:r>
            <a:r>
              <a:rPr lang="en-US" sz="2000" dirty="0" err="1">
                <a:latin typeface="Lucida Console" panose="020B0609040504020204" pitchFamily="49" charset="0"/>
              </a:rPr>
              <a:t>EventList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Searches repositories for the module named </a:t>
            </a:r>
            <a:r>
              <a:rPr lang="en-US" sz="2000" b="1" dirty="0" err="1"/>
              <a:t>EventList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PSRepository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Shows a list of configured module repositories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Install-Module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Download a module from a repository and install it.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public repository is the PowerShell Gallery, </a:t>
            </a:r>
            <a:r>
              <a:rPr lang="en-US" sz="2000" dirty="0">
                <a:hlinkClick r:id="rId2"/>
              </a:rPr>
              <a:t>https://www.powershellgallery.com/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first time you try to install a module from the PowerShell Gallery, PowerShell will install required prerequisites if they’re not already installed: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NuGet</a:t>
            </a:r>
            <a:r>
              <a:rPr lang="en-US" sz="2000" dirty="0"/>
              <a:t> provider,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Lucida Console" panose="020B0609040504020204" pitchFamily="49" charset="0"/>
              </a:rPr>
              <a:t>PowerShellGet</a:t>
            </a:r>
            <a:r>
              <a:rPr lang="en-US" sz="2000" dirty="0"/>
              <a:t> modules.</a:t>
            </a:r>
          </a:p>
        </p:txBody>
      </p:sp>
    </p:spTree>
    <p:extLst>
      <p:ext uri="{BB962C8B-B14F-4D97-AF65-F5344CB8AC3E}">
        <p14:creationId xmlns:p14="http://schemas.microsoft.com/office/powerpoint/2010/main" val="398954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Cmdlets for working with installed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Get-Module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Shows which modules are already in use in your PowerShell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latin typeface="Lucida Console" panose="020B0609040504020204" pitchFamily="49" charset="0"/>
              </a:rPr>
              <a:t>Get-Module –</a:t>
            </a:r>
            <a:r>
              <a:rPr lang="en-US" sz="2000" dirty="0" err="1">
                <a:latin typeface="Lucida Console" panose="020B0609040504020204" pitchFamily="49" charset="0"/>
              </a:rPr>
              <a:t>ListAvailable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Shows more installed modules that could be imported and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latin typeface="Lucida Console" panose="020B0609040504020204" pitchFamily="49" charset="0"/>
              </a:rPr>
              <a:t>Get-Command –Module </a:t>
            </a:r>
            <a:r>
              <a:rPr lang="en-US" sz="2000" dirty="0" err="1">
                <a:latin typeface="Lucida Console" panose="020B0609040504020204" pitchFamily="49" charset="0"/>
              </a:rPr>
              <a:t>Microsoft.PowerShell.Archive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Shows functions and cmdlets provided in that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latin typeface="Lucida Console" panose="020B0609040504020204" pitchFamily="49" charset="0"/>
              </a:rPr>
              <a:t>Remove-Module </a:t>
            </a:r>
            <a:r>
              <a:rPr lang="en-US" sz="2000" dirty="0" err="1">
                <a:latin typeface="Lucida Console" panose="020B0609040504020204" pitchFamily="49" charset="0"/>
              </a:rPr>
              <a:t>Microsoft.PowerShell.Archive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Temporarily unloads that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its commands are accessed again, the module </a:t>
            </a:r>
            <a:r>
              <a:rPr lang="en-US" sz="2000"/>
              <a:t>will automatically be </a:t>
            </a:r>
            <a:r>
              <a:rPr lang="en-US" sz="2000" dirty="0"/>
              <a:t>re-imported.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4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your own module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Let’s put your Show-Howdy function into a private module. The first path in the list of paths in the </a:t>
            </a:r>
            <a:r>
              <a:rPr lang="en-US" sz="2000" dirty="0" err="1"/>
              <a:t>PSModulePath</a:t>
            </a:r>
            <a:r>
              <a:rPr lang="en-US" sz="2000" dirty="0"/>
              <a:t> environment variable should be your own module path: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($</a:t>
            </a:r>
            <a:r>
              <a:rPr lang="en-US" sz="2000" dirty="0" err="1">
                <a:latin typeface="Lucida Console" panose="020B0609040504020204" pitchFamily="49" charset="0"/>
              </a:rPr>
              <a:t>Env:PSModulePath</a:t>
            </a:r>
            <a:r>
              <a:rPr lang="en-US" sz="2000" dirty="0">
                <a:latin typeface="Lucida Console" panose="020B0609040504020204" pitchFamily="49" charset="0"/>
              </a:rPr>
              <a:t> –split ':')[0]</a:t>
            </a:r>
            <a:r>
              <a:rPr lang="en-US" sz="2000" dirty="0"/>
              <a:t>    # Linux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($</a:t>
            </a:r>
            <a:r>
              <a:rPr lang="en-US" sz="2000" dirty="0" err="1">
                <a:latin typeface="Lucida Console" panose="020B0609040504020204" pitchFamily="49" charset="0"/>
              </a:rPr>
              <a:t>Env:PSModulePath</a:t>
            </a:r>
            <a:r>
              <a:rPr lang="en-US" sz="2000" dirty="0">
                <a:latin typeface="Lucida Console" panose="020B0609040504020204" pitchFamily="49" charset="0"/>
              </a:rPr>
              <a:t> –split ':')[0]</a:t>
            </a:r>
            <a:r>
              <a:rPr lang="en-US" sz="2000" dirty="0"/>
              <a:t>    #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Save that path in a variable: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latin typeface="Lucida Console" panose="020B0609040504020204" pitchFamily="49" charset="0"/>
              </a:rPr>
              <a:t>mpath</a:t>
            </a:r>
            <a:r>
              <a:rPr lang="en-US" sz="2000" dirty="0">
                <a:latin typeface="Lucida Console" panose="020B0609040504020204" pitchFamily="49" charset="0"/>
              </a:rPr>
              <a:t> = ($</a:t>
            </a:r>
            <a:r>
              <a:rPr lang="en-US" sz="2000" dirty="0" err="1">
                <a:latin typeface="Lucida Console" panose="020B0609040504020204" pitchFamily="49" charset="0"/>
              </a:rPr>
              <a:t>Env:PSModulePath</a:t>
            </a:r>
            <a:r>
              <a:rPr lang="en-US" sz="2000" dirty="0">
                <a:latin typeface="Lucida Console" panose="020B0609040504020204" pitchFamily="49" charset="0"/>
              </a:rPr>
              <a:t> –split ':')[0]</a:t>
            </a:r>
            <a:r>
              <a:rPr lang="en-US" sz="2000" dirty="0"/>
              <a:t>    # Linux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latin typeface="Lucida Console" panose="020B0609040504020204" pitchFamily="49" charset="0"/>
              </a:rPr>
              <a:t>mpath</a:t>
            </a:r>
            <a:r>
              <a:rPr lang="en-US" sz="2000" dirty="0">
                <a:latin typeface="Lucida Console" panose="020B0609040504020204" pitchFamily="49" charset="0"/>
              </a:rPr>
              <a:t> = ($</a:t>
            </a:r>
            <a:r>
              <a:rPr lang="en-US" sz="2000" dirty="0" err="1">
                <a:latin typeface="Lucida Console" panose="020B0609040504020204" pitchFamily="49" charset="0"/>
              </a:rPr>
              <a:t>Env:PSModulePath</a:t>
            </a:r>
            <a:r>
              <a:rPr lang="en-US" sz="2000" dirty="0">
                <a:latin typeface="Lucida Console" panose="020B0609040504020204" pitchFamily="49" charset="0"/>
              </a:rPr>
              <a:t> –split ':')[0]</a:t>
            </a:r>
            <a:r>
              <a:rPr lang="en-US" sz="2000" dirty="0"/>
              <a:t>    #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Append </a:t>
            </a:r>
            <a:r>
              <a:rPr lang="en-US" sz="2000" dirty="0" err="1">
                <a:latin typeface="Lucida Console" panose="020B0609040504020204" pitchFamily="49" charset="0"/>
              </a:rPr>
              <a:t>MyHowdyModule</a:t>
            </a:r>
            <a:r>
              <a:rPr lang="en-US" sz="2000" dirty="0"/>
              <a:t> to that path, and create that subfolder: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$path = $</a:t>
            </a:r>
            <a:r>
              <a:rPr lang="en-US" sz="2000" dirty="0" err="1">
                <a:latin typeface="Lucida Console" panose="020B0609040504020204" pitchFamily="49" charset="0"/>
              </a:rPr>
              <a:t>mpath</a:t>
            </a:r>
            <a:r>
              <a:rPr lang="en-US" sz="2000" dirty="0">
                <a:latin typeface="Lucida Console" panose="020B0609040504020204" pitchFamily="49" charset="0"/>
              </a:rPr>
              <a:t> + </a:t>
            </a:r>
            <a:r>
              <a:rPr lang="en-US" sz="1800" dirty="0">
                <a:latin typeface="Lucida Console" panose="020B0609040504020204" pitchFamily="49" charset="0"/>
              </a:rPr>
              <a:t>"/</a:t>
            </a:r>
            <a:r>
              <a:rPr lang="en-US" sz="1800" dirty="0" err="1">
                <a:latin typeface="Lucida Console" panose="020B0609040504020204" pitchFamily="49" charset="0"/>
              </a:rPr>
              <a:t>MyHowdyModule</a:t>
            </a:r>
            <a:r>
              <a:rPr lang="en-US" sz="1800" dirty="0">
                <a:latin typeface="Lucida Console" panose="020B0609040504020204" pitchFamily="49" charset="0"/>
              </a:rPr>
              <a:t>/"</a:t>
            </a:r>
            <a:endParaRPr lang="en-US" sz="1800" dirty="0">
              <a:latin typeface="MS Shell Dlg 2" panose="020B0604030504040204" pitchFamily="34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if ( -not (Test-Path –Path $path))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New-Item –ItemType Directory –Path $path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256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your own module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the module script file, and put your Show-Howdy code into it:</a:t>
            </a:r>
          </a:p>
          <a:p>
            <a:r>
              <a:rPr lang="en-US" dirty="0">
                <a:latin typeface="Lucida Console" panose="020B0609040504020204" pitchFamily="49" charset="0"/>
              </a:rPr>
              <a:t>New-Item $path/MyHowdyModule.psm1</a:t>
            </a:r>
          </a:p>
          <a:p>
            <a:r>
              <a:rPr lang="en-US" dirty="0">
                <a:latin typeface="Lucida Console" panose="020B0609040504020204" pitchFamily="49" charset="0"/>
              </a:rPr>
              <a:t>Set-Content $path/MyHowdyModule.psm1 –Value {</a:t>
            </a:r>
          </a:p>
          <a:p>
            <a:r>
              <a:rPr lang="en-US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[</a:t>
            </a:r>
            <a:r>
              <a:rPr lang="en-US" dirty="0" err="1">
                <a:latin typeface="Lucida Console" panose="020B0609040504020204" pitchFamily="49" charset="0"/>
              </a:rPr>
              <a:t>CmdletBinding</a:t>
            </a:r>
            <a:r>
              <a:rPr lang="en-US" dirty="0">
                <a:latin typeface="Lucida Console" panose="020B0609040504020204" pitchFamily="49" charset="0"/>
              </a:rPr>
              <a:t>()]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param(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[Parameter(Mandatory=$true, </a:t>
            </a:r>
            <a:r>
              <a:rPr lang="en-US" dirty="0" err="1">
                <a:latin typeface="Lucida Console" panose="020B0609040504020204" pitchFamily="49" charset="0"/>
              </a:rPr>
              <a:t>ValueFromPipeline</a:t>
            </a:r>
            <a:r>
              <a:rPr lang="en-US" dirty="0">
                <a:latin typeface="Lucida Console" panose="020B0609040504020204" pitchFamily="49" charset="0"/>
              </a:rPr>
              <a:t>)]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$first,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$last)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process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Write-Output "Howdy $first $last"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dirty="0">
                <a:latin typeface="Lucida Console" panose="020B0609040504020204" pitchFamily="49" charset="0"/>
              </a:rPr>
              <a:t>}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manifest file for the new module:</a:t>
            </a:r>
          </a:p>
          <a:p>
            <a:r>
              <a:rPr lang="en-US" dirty="0">
                <a:latin typeface="Lucida Console" panose="020B0609040504020204" pitchFamily="49" charset="0"/>
              </a:rPr>
              <a:t>New-</a:t>
            </a:r>
            <a:r>
              <a:rPr lang="en-US" dirty="0" err="1">
                <a:latin typeface="Lucida Console" panose="020B0609040504020204" pitchFamily="49" charset="0"/>
              </a:rPr>
              <a:t>ModuleManifest</a:t>
            </a:r>
            <a:r>
              <a:rPr lang="en-US" dirty="0">
                <a:latin typeface="Lucida Console" panose="020B0609040504020204" pitchFamily="49" charset="0"/>
              </a:rPr>
              <a:t> –Path $path/MyHowdyModule.psd1 –</a:t>
            </a:r>
            <a:r>
              <a:rPr lang="en-US" dirty="0" err="1">
                <a:latin typeface="Lucida Console" panose="020B0609040504020204" pitchFamily="49" charset="0"/>
              </a:rPr>
              <a:t>RootModule</a:t>
            </a:r>
            <a:r>
              <a:rPr lang="en-US" dirty="0">
                <a:latin typeface="Lucida Console" panose="020B0609040504020204" pitchFamily="49" charset="0"/>
              </a:rPr>
              <a:t> MyHowdyModule.psm1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4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your own module (3)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 your new module:</a:t>
            </a:r>
          </a:p>
          <a:p>
            <a:r>
              <a:rPr lang="en-US" dirty="0">
                <a:latin typeface="Lucida Console" panose="020B0609040504020204" pitchFamily="49" charset="0"/>
              </a:rPr>
              <a:t>Import-Module </a:t>
            </a:r>
            <a:r>
              <a:rPr lang="en-US" dirty="0" err="1">
                <a:latin typeface="Lucida Console" panose="020B0609040504020204" pitchFamily="49" charset="0"/>
              </a:rPr>
              <a:t>MyHowdyModule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Verify that your new module was successfully imported:</a:t>
            </a:r>
          </a:p>
          <a:p>
            <a:r>
              <a:rPr lang="en-US" dirty="0">
                <a:latin typeface="Lucida Console" panose="020B0609040504020204" pitchFamily="49" charset="0"/>
              </a:rPr>
              <a:t>Get-Module –Name </a:t>
            </a:r>
            <a:r>
              <a:rPr lang="en-US" dirty="0" err="1">
                <a:latin typeface="Lucida Console" panose="020B0609040504020204" pitchFamily="49" charset="0"/>
              </a:rPr>
              <a:t>MyHowdyModule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see your </a:t>
            </a:r>
            <a:r>
              <a:rPr lang="en-US" dirty="0">
                <a:latin typeface="Lucida Console" panose="020B0609040504020204" pitchFamily="49" charset="0"/>
              </a:rPr>
              <a:t>Show-Howdy</a:t>
            </a:r>
            <a:r>
              <a:rPr lang="en-US" dirty="0"/>
              <a:t> function as the module’s exported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Try it!</a:t>
            </a:r>
          </a:p>
          <a:p>
            <a:r>
              <a:rPr lang="en-US" dirty="0">
                <a:latin typeface="Lucida Console" panose="020B0609040504020204" pitchFamily="49" charset="0"/>
              </a:rPr>
              <a:t>Show-Howdy Applejack</a:t>
            </a:r>
          </a:p>
          <a:p>
            <a:r>
              <a:rPr lang="en-US" dirty="0">
                <a:latin typeface="Lucida Console" panose="020B0609040504020204" pitchFamily="49" charset="0"/>
              </a:rPr>
              <a:t>Show-Howdy –Last Sparkle –First Twilight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Unload the module:</a:t>
            </a:r>
          </a:p>
          <a:p>
            <a:r>
              <a:rPr lang="en-US" dirty="0">
                <a:latin typeface="Lucida Console" panose="020B0609040504020204" pitchFamily="49" charset="0"/>
              </a:rPr>
              <a:t>Remove-Module </a:t>
            </a:r>
            <a:r>
              <a:rPr lang="en-US" dirty="0" err="1">
                <a:latin typeface="Lucida Console" panose="020B0609040504020204" pitchFamily="49" charset="0"/>
              </a:rPr>
              <a:t>MyHowdyModule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7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</TotalTime>
  <Words>614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MS Shell Dlg 2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2024-01-04T23:02:25Z</dcterms:modified>
</cp:coreProperties>
</file>