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5903-9361-1310-D6FA-4FE9DE7B741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2785305"/>
            <a:ext cx="9144000" cy="128739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CIT 361/CYBER 360: </a:t>
            </a:r>
            <a:br>
              <a:rPr lang="en-US" dirty="0"/>
            </a:br>
            <a:r>
              <a:rPr lang="en-US" dirty="0"/>
              <a:t>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0CFE7-456D-F779-B31C-B431388CF77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719512" y="4249738"/>
            <a:ext cx="4752975" cy="56038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1.3: WHAT IS A SHELL?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39FF-414F-CC40-B9F2-0F820878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en-US" dirty="0"/>
              <a:t>What is a shell?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358C9-941E-37D4-D82A-78320AFDDA56}"/>
              </a:ext>
            </a:extLst>
          </p:cNvPr>
          <p:cNvSpPr txBox="1"/>
          <p:nvPr/>
        </p:nvSpPr>
        <p:spPr>
          <a:xfrm>
            <a:off x="474678" y="2216149"/>
            <a:ext cx="114506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i="1" dirty="0"/>
              <a:t>shell</a:t>
            </a:r>
            <a:r>
              <a:rPr lang="en-US" sz="2000" dirty="0"/>
              <a:t> is just a friendly synonym for a human-computer interface (HCI).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Most popular shells today are implemented with a </a:t>
            </a:r>
            <a:r>
              <a:rPr lang="en-US" sz="2000" b="1" i="1" dirty="0"/>
              <a:t>graphical user interface</a:t>
            </a:r>
            <a:r>
              <a:rPr lang="en-US" sz="2000" dirty="0"/>
              <a:t> (GUI).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Often operated by a touchscreen, or a keyboard, video, and mouse (KVM)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Event-driven</a:t>
            </a:r>
            <a:r>
              <a:rPr lang="en-US" sz="2000" dirty="0"/>
              <a:t>: the system waits for a tap or click (or other event), then performs 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GUIs can be friendly and intuitive, but computer applications in GUI environments tend to depend on complex human engagement that can be difficult to automate.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simpler, more mature shell is a </a:t>
            </a:r>
            <a:r>
              <a:rPr lang="en-US" sz="2000" b="1" i="1" dirty="0"/>
              <a:t>command line interface</a:t>
            </a:r>
            <a:r>
              <a:rPr lang="en-US" sz="2000" dirty="0"/>
              <a:t> (CLI).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Operated with just two devices: a keyboard (character input) and a scrolling output (usually a character video display). This combination is also called a </a:t>
            </a:r>
            <a:r>
              <a:rPr lang="en-US" sz="2000" b="1" i="1" dirty="0"/>
              <a:t>console</a:t>
            </a:r>
            <a:r>
              <a:rPr lang="en-US" sz="2000" dirty="0"/>
              <a:t> or </a:t>
            </a:r>
            <a:r>
              <a:rPr lang="en-US" sz="2000" b="1" i="1" dirty="0"/>
              <a:t>terminal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Modeled by the design pattern metaphor of </a:t>
            </a:r>
            <a:r>
              <a:rPr lang="en-US" sz="2000" b="1" i="1" dirty="0"/>
              <a:t>input/output</a:t>
            </a:r>
            <a:r>
              <a:rPr lang="en-US" sz="2000" dirty="0"/>
              <a:t> </a:t>
            </a:r>
            <a:r>
              <a:rPr lang="en-US" sz="2000" b="1" i="1" dirty="0"/>
              <a:t>character streams</a:t>
            </a:r>
            <a:r>
              <a:rPr lang="en-US" sz="2000" dirty="0"/>
              <a:t>:</a:t>
            </a:r>
          </a:p>
          <a:p>
            <a:pPr lvl="1" algn="ctr"/>
            <a:r>
              <a:rPr lang="en-US" sz="2000" i="1" dirty="0"/>
              <a:t>INPUT </a:t>
            </a:r>
            <a:r>
              <a:rPr lang="en-US" sz="1800" i="1" dirty="0"/>
              <a:t>→</a:t>
            </a:r>
            <a:r>
              <a:rPr lang="en-US" i="1" dirty="0">
                <a:latin typeface="MS Shell Dlg 2" panose="020B0604030504040204" pitchFamily="34" charset="0"/>
              </a:rPr>
              <a:t> PROCESS </a:t>
            </a:r>
            <a:r>
              <a:rPr lang="en-US" sz="1800" i="1" dirty="0"/>
              <a:t>→</a:t>
            </a:r>
            <a:r>
              <a:rPr lang="en-US" sz="1800" i="1" dirty="0">
                <a:latin typeface="MS Shell Dlg 2" panose="020B0604030504040204" pitchFamily="34" charset="0"/>
              </a:rPr>
              <a:t> OUTPUT</a:t>
            </a: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simple console model lends itself to easy, efficient task automation using </a:t>
            </a:r>
            <a:r>
              <a:rPr lang="en-US" sz="2000" b="1" i="1" dirty="0"/>
              <a:t>scripting languages</a:t>
            </a:r>
            <a:r>
              <a:rPr lang="en-US" sz="2000" dirty="0"/>
              <a:t> in CLI shells.</a:t>
            </a:r>
          </a:p>
        </p:txBody>
      </p:sp>
    </p:spTree>
    <p:extLst>
      <p:ext uri="{BB962C8B-B14F-4D97-AF65-F5344CB8AC3E}">
        <p14:creationId xmlns:p14="http://schemas.microsoft.com/office/powerpoint/2010/main" val="219723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2C73993-08F6-521C-BDE7-2CFAB4CBB0B3}"/>
              </a:ext>
            </a:extLst>
          </p:cNvPr>
          <p:cNvSpPr txBox="1">
            <a:spLocks/>
          </p:cNvSpPr>
          <p:nvPr/>
        </p:nvSpPr>
        <p:spPr>
          <a:xfrm>
            <a:off x="1296658" y="1263637"/>
            <a:ext cx="9598683" cy="487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selected abridged history of command line interfaces (CLIs)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DC9426-D157-372C-27BA-634F8644C1B3}"/>
              </a:ext>
            </a:extLst>
          </p:cNvPr>
          <p:cNvGrpSpPr/>
          <p:nvPr/>
        </p:nvGrpSpPr>
        <p:grpSpPr>
          <a:xfrm>
            <a:off x="903970" y="2122492"/>
            <a:ext cx="10380815" cy="4154430"/>
            <a:chOff x="733731" y="2016657"/>
            <a:chExt cx="10380815" cy="4154430"/>
          </a:xfrm>
        </p:grpSpPr>
        <p:cxnSp>
          <p:nvCxnSpPr>
            <p:cNvPr id="22" name="Straight Arrow Connector 78">
              <a:extLst>
                <a:ext uri="{FF2B5EF4-FFF2-40B4-BE49-F238E27FC236}">
                  <a16:creationId xmlns:a16="http://schemas.microsoft.com/office/drawing/2014/main" id="{4EE9A4A2-C6F8-66AE-C3CB-27D731E9A3F0}"/>
                </a:ext>
              </a:extLst>
            </p:cNvPr>
            <p:cNvCxnSpPr>
              <a:cxnSpLocks/>
            </p:cNvCxnSpPr>
            <p:nvPr/>
          </p:nvCxnSpPr>
          <p:spPr>
            <a:xfrm>
              <a:off x="5467730" y="2965876"/>
              <a:ext cx="0" cy="173736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79">
              <a:extLst>
                <a:ext uri="{FF2B5EF4-FFF2-40B4-BE49-F238E27FC236}">
                  <a16:creationId xmlns:a16="http://schemas.microsoft.com/office/drawing/2014/main" id="{43804DA4-E281-927F-6CF2-712C7A5D4D6E}"/>
                </a:ext>
              </a:extLst>
            </p:cNvPr>
            <p:cNvCxnSpPr>
              <a:cxnSpLocks/>
            </p:cNvCxnSpPr>
            <p:nvPr/>
          </p:nvCxnSpPr>
          <p:spPr>
            <a:xfrm>
              <a:off x="8048250" y="2965876"/>
              <a:ext cx="0" cy="173736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80">
              <a:extLst>
                <a:ext uri="{FF2B5EF4-FFF2-40B4-BE49-F238E27FC236}">
                  <a16:creationId xmlns:a16="http://schemas.microsoft.com/office/drawing/2014/main" id="{52E19AC8-1CB4-150C-B0D2-2AA58D8A067E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771" y="2965876"/>
              <a:ext cx="0" cy="173736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6">
              <a:extLst>
                <a:ext uri="{FF2B5EF4-FFF2-40B4-BE49-F238E27FC236}">
                  <a16:creationId xmlns:a16="http://schemas.microsoft.com/office/drawing/2014/main" id="{46E5604D-E316-C4D9-7356-C5222FD6A80C}"/>
                </a:ext>
              </a:extLst>
            </p:cNvPr>
            <p:cNvGrpSpPr/>
            <p:nvPr/>
          </p:nvGrpSpPr>
          <p:grpSpPr>
            <a:xfrm>
              <a:off x="1111175" y="2016657"/>
              <a:ext cx="10003371" cy="971551"/>
              <a:chOff x="978847" y="2647950"/>
              <a:chExt cx="10003371" cy="971551"/>
            </a:xfrm>
          </p:grpSpPr>
          <p:sp>
            <p:nvSpPr>
              <p:cNvPr id="88" name="Freeform: Shape 14">
                <a:extLst>
                  <a:ext uri="{FF2B5EF4-FFF2-40B4-BE49-F238E27FC236}">
                    <a16:creationId xmlns:a16="http://schemas.microsoft.com/office/drawing/2014/main" id="{954FD63D-358B-855A-D985-8C8F14B9D1D5}"/>
                  </a:ext>
                </a:extLst>
              </p:cNvPr>
              <p:cNvSpPr/>
              <p:nvPr/>
            </p:nvSpPr>
            <p:spPr>
              <a:xfrm rot="16200000">
                <a:off x="4322069" y="2736057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89" name="Freeform: Shape 18">
                <a:extLst>
                  <a:ext uri="{FF2B5EF4-FFF2-40B4-BE49-F238E27FC236}">
                    <a16:creationId xmlns:a16="http://schemas.microsoft.com/office/drawing/2014/main" id="{CA21FA4A-6FC3-9B3D-FCBC-480047974BC2}"/>
                  </a:ext>
                </a:extLst>
              </p:cNvPr>
              <p:cNvSpPr/>
              <p:nvPr/>
            </p:nvSpPr>
            <p:spPr>
              <a:xfrm rot="16200000">
                <a:off x="5613719" y="273605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0" name="Freeform: Shape 21">
                <a:extLst>
                  <a:ext uri="{FF2B5EF4-FFF2-40B4-BE49-F238E27FC236}">
                    <a16:creationId xmlns:a16="http://schemas.microsoft.com/office/drawing/2014/main" id="{A7AED677-213C-779A-4F64-23C15CC6D75D}"/>
                  </a:ext>
                </a:extLst>
              </p:cNvPr>
              <p:cNvSpPr/>
              <p:nvPr/>
            </p:nvSpPr>
            <p:spPr>
              <a:xfrm rot="16200000">
                <a:off x="6905369" y="273605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1" name="Freeform: Shape 22">
                <a:extLst>
                  <a:ext uri="{FF2B5EF4-FFF2-40B4-BE49-F238E27FC236}">
                    <a16:creationId xmlns:a16="http://schemas.microsoft.com/office/drawing/2014/main" id="{49858078-95DC-E650-3EB8-81754F83558C}"/>
                  </a:ext>
                </a:extLst>
              </p:cNvPr>
              <p:cNvSpPr/>
              <p:nvPr/>
            </p:nvSpPr>
            <p:spPr>
              <a:xfrm rot="16200000">
                <a:off x="8197019" y="2736057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2" name="Freeform: Shape 25">
                <a:extLst>
                  <a:ext uri="{FF2B5EF4-FFF2-40B4-BE49-F238E27FC236}">
                    <a16:creationId xmlns:a16="http://schemas.microsoft.com/office/drawing/2014/main" id="{AFBD194C-26DD-C389-9662-EB7AC63394B7}"/>
                  </a:ext>
                </a:extLst>
              </p:cNvPr>
              <p:cNvSpPr/>
              <p:nvPr/>
            </p:nvSpPr>
            <p:spPr>
              <a:xfrm rot="16200000">
                <a:off x="9488669" y="2736057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E17C3629-DA6A-8322-9755-E23F42478E70}"/>
                  </a:ext>
                </a:extLst>
              </p:cNvPr>
              <p:cNvSpPr/>
              <p:nvPr/>
            </p:nvSpPr>
            <p:spPr>
              <a:xfrm rot="16200000">
                <a:off x="1748497" y="273605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4" name="Freeform: Shape 10">
                <a:extLst>
                  <a:ext uri="{FF2B5EF4-FFF2-40B4-BE49-F238E27FC236}">
                    <a16:creationId xmlns:a16="http://schemas.microsoft.com/office/drawing/2014/main" id="{5C06A942-C910-E5AB-F057-A311AA50FEFE}"/>
                  </a:ext>
                </a:extLst>
              </p:cNvPr>
              <p:cNvSpPr/>
              <p:nvPr/>
            </p:nvSpPr>
            <p:spPr>
              <a:xfrm rot="16200000">
                <a:off x="3030419" y="273605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5" name="Oval 3">
                <a:extLst>
                  <a:ext uri="{FF2B5EF4-FFF2-40B4-BE49-F238E27FC236}">
                    <a16:creationId xmlns:a16="http://schemas.microsoft.com/office/drawing/2014/main" id="{1A7616E6-29BF-2077-7E25-0552D6D434B1}"/>
                  </a:ext>
                </a:extLst>
              </p:cNvPr>
              <p:cNvSpPr/>
              <p:nvPr/>
            </p:nvSpPr>
            <p:spPr>
              <a:xfrm rot="16200000">
                <a:off x="978847" y="2647951"/>
                <a:ext cx="971550" cy="971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6" name="Oval 4">
                <a:extLst>
                  <a:ext uri="{FF2B5EF4-FFF2-40B4-BE49-F238E27FC236}">
                    <a16:creationId xmlns:a16="http://schemas.microsoft.com/office/drawing/2014/main" id="{6C19997A-E746-9F4A-6E74-9136C1B7426B}"/>
                  </a:ext>
                </a:extLst>
              </p:cNvPr>
              <p:cNvSpPr/>
              <p:nvPr/>
            </p:nvSpPr>
            <p:spPr>
              <a:xfrm rot="16200000">
                <a:off x="2260769" y="2647951"/>
                <a:ext cx="971550" cy="9715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7" name="Oval 12">
                <a:extLst>
                  <a:ext uri="{FF2B5EF4-FFF2-40B4-BE49-F238E27FC236}">
                    <a16:creationId xmlns:a16="http://schemas.microsoft.com/office/drawing/2014/main" id="{12399AB6-5815-704F-FEDF-F55BAB7788F8}"/>
                  </a:ext>
                </a:extLst>
              </p:cNvPr>
              <p:cNvSpPr/>
              <p:nvPr/>
            </p:nvSpPr>
            <p:spPr>
              <a:xfrm rot="16200000">
                <a:off x="3552419" y="2647951"/>
                <a:ext cx="971550" cy="9715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8" name="Oval 13">
                <a:extLst>
                  <a:ext uri="{FF2B5EF4-FFF2-40B4-BE49-F238E27FC236}">
                    <a16:creationId xmlns:a16="http://schemas.microsoft.com/office/drawing/2014/main" id="{798BD896-EC73-05BF-E249-7E031FE07616}"/>
                  </a:ext>
                </a:extLst>
              </p:cNvPr>
              <p:cNvSpPr/>
              <p:nvPr/>
            </p:nvSpPr>
            <p:spPr>
              <a:xfrm rot="16200000">
                <a:off x="4844069" y="2647951"/>
                <a:ext cx="971550" cy="9715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9" name="Oval 19">
                <a:extLst>
                  <a:ext uri="{FF2B5EF4-FFF2-40B4-BE49-F238E27FC236}">
                    <a16:creationId xmlns:a16="http://schemas.microsoft.com/office/drawing/2014/main" id="{3966D68F-FB4E-D005-A7B7-6F9D763549F2}"/>
                  </a:ext>
                </a:extLst>
              </p:cNvPr>
              <p:cNvSpPr/>
              <p:nvPr/>
            </p:nvSpPr>
            <p:spPr>
              <a:xfrm rot="16200000">
                <a:off x="6135719" y="2647951"/>
                <a:ext cx="971550" cy="9715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0" name="Oval 20">
                <a:extLst>
                  <a:ext uri="{FF2B5EF4-FFF2-40B4-BE49-F238E27FC236}">
                    <a16:creationId xmlns:a16="http://schemas.microsoft.com/office/drawing/2014/main" id="{D42993BC-8D7D-8A4B-37E4-5039DAEF319F}"/>
                  </a:ext>
                </a:extLst>
              </p:cNvPr>
              <p:cNvSpPr/>
              <p:nvPr/>
            </p:nvSpPr>
            <p:spPr>
              <a:xfrm rot="16200000">
                <a:off x="7427369" y="2647950"/>
                <a:ext cx="971550" cy="9715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1" name="Oval 23">
                <a:extLst>
                  <a:ext uri="{FF2B5EF4-FFF2-40B4-BE49-F238E27FC236}">
                    <a16:creationId xmlns:a16="http://schemas.microsoft.com/office/drawing/2014/main" id="{7A45CBA6-35F8-6A9A-00BA-2B4AA85DA023}"/>
                  </a:ext>
                </a:extLst>
              </p:cNvPr>
              <p:cNvSpPr/>
              <p:nvPr/>
            </p:nvSpPr>
            <p:spPr>
              <a:xfrm rot="16200000">
                <a:off x="8719019" y="2647950"/>
                <a:ext cx="971550" cy="9715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2" name="Oval 24">
                <a:extLst>
                  <a:ext uri="{FF2B5EF4-FFF2-40B4-BE49-F238E27FC236}">
                    <a16:creationId xmlns:a16="http://schemas.microsoft.com/office/drawing/2014/main" id="{0598C9C6-DF0F-0683-FEA9-106A9E439E31}"/>
                  </a:ext>
                </a:extLst>
              </p:cNvPr>
              <p:cNvSpPr/>
              <p:nvPr/>
            </p:nvSpPr>
            <p:spPr>
              <a:xfrm rot="16200000">
                <a:off x="10010668" y="2647950"/>
                <a:ext cx="971550" cy="9715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26" name="직사각형 113">
              <a:extLst>
                <a:ext uri="{FF2B5EF4-FFF2-40B4-BE49-F238E27FC236}">
                  <a16:creationId xmlns:a16="http://schemas.microsoft.com/office/drawing/2014/main" id="{60EE7E44-F620-1DFA-2E4D-D84F2885E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230" y="2321337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2016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7" name="직사각형 113">
              <a:extLst>
                <a:ext uri="{FF2B5EF4-FFF2-40B4-BE49-F238E27FC236}">
                  <a16:creationId xmlns:a16="http://schemas.microsoft.com/office/drawing/2014/main" id="{FBF4E841-3AF2-3E1F-93FF-62BAD2C92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1564" y="2302377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2006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8" name="직사각형 113">
              <a:extLst>
                <a:ext uri="{FF2B5EF4-FFF2-40B4-BE49-F238E27FC236}">
                  <a16:creationId xmlns:a16="http://schemas.microsoft.com/office/drawing/2014/main" id="{DECF24C6-C47D-DA80-6F8F-8B0E412F4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899" y="2292822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1989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9" name="직사각형 113">
              <a:extLst>
                <a:ext uri="{FF2B5EF4-FFF2-40B4-BE49-F238E27FC236}">
                  <a16:creationId xmlns:a16="http://schemas.microsoft.com/office/drawing/2014/main" id="{1E67E9F0-DECA-6F81-169D-C3D2C24B2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0234" y="2292822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1988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직사각형 113">
              <a:extLst>
                <a:ext uri="{FF2B5EF4-FFF2-40B4-BE49-F238E27FC236}">
                  <a16:creationId xmlns:a16="http://schemas.microsoft.com/office/drawing/2014/main" id="{A3A19BA4-A341-E9CA-4B7F-06BD0FD02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569" y="2292822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1987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직사각형 113">
              <a:extLst>
                <a:ext uri="{FF2B5EF4-FFF2-40B4-BE49-F238E27FC236}">
                  <a16:creationId xmlns:a16="http://schemas.microsoft.com/office/drawing/2014/main" id="{1349D606-41A6-2BEA-FA16-C70DE2BDE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904" y="2292822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1980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직사각형 113">
              <a:extLst>
                <a:ext uri="{FF2B5EF4-FFF2-40B4-BE49-F238E27FC236}">
                  <a16:creationId xmlns:a16="http://schemas.microsoft.com/office/drawing/2014/main" id="{BB928E80-5322-6A69-4518-586ADA29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239" y="2292822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1976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직사각형 113">
              <a:extLst>
                <a:ext uri="{FF2B5EF4-FFF2-40B4-BE49-F238E27FC236}">
                  <a16:creationId xmlns:a16="http://schemas.microsoft.com/office/drawing/2014/main" id="{56C245B3-24EE-5F24-2502-7D5103CD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574" y="2292822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1964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4" name="Straight Arrow Connector 74">
              <a:extLst>
                <a:ext uri="{FF2B5EF4-FFF2-40B4-BE49-F238E27FC236}">
                  <a16:creationId xmlns:a16="http://schemas.microsoft.com/office/drawing/2014/main" id="{EC4FE48C-5839-882E-4713-11ECE7092248}"/>
                </a:ext>
              </a:extLst>
            </p:cNvPr>
            <p:cNvCxnSpPr>
              <a:cxnSpLocks/>
            </p:cNvCxnSpPr>
            <p:nvPr/>
          </p:nvCxnSpPr>
          <p:spPr>
            <a:xfrm>
              <a:off x="4177470" y="2965876"/>
              <a:ext cx="0" cy="330056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75">
              <a:extLst>
                <a:ext uri="{FF2B5EF4-FFF2-40B4-BE49-F238E27FC236}">
                  <a16:creationId xmlns:a16="http://schemas.microsoft.com/office/drawing/2014/main" id="{D398F9A1-FF5F-E2E1-F3FA-7E5D506473F1}"/>
                </a:ext>
              </a:extLst>
            </p:cNvPr>
            <p:cNvCxnSpPr>
              <a:cxnSpLocks/>
            </p:cNvCxnSpPr>
            <p:nvPr/>
          </p:nvCxnSpPr>
          <p:spPr>
            <a:xfrm>
              <a:off x="6757990" y="2965876"/>
              <a:ext cx="0" cy="330056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76">
              <a:extLst>
                <a:ext uri="{FF2B5EF4-FFF2-40B4-BE49-F238E27FC236}">
                  <a16:creationId xmlns:a16="http://schemas.microsoft.com/office/drawing/2014/main" id="{9F85E51D-EEE4-71A2-BC12-B779738A7371}"/>
                </a:ext>
              </a:extLst>
            </p:cNvPr>
            <p:cNvCxnSpPr>
              <a:cxnSpLocks/>
            </p:cNvCxnSpPr>
            <p:nvPr/>
          </p:nvCxnSpPr>
          <p:spPr>
            <a:xfrm>
              <a:off x="9338510" y="2965876"/>
              <a:ext cx="0" cy="330056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77">
              <a:extLst>
                <a:ext uri="{FF2B5EF4-FFF2-40B4-BE49-F238E27FC236}">
                  <a16:creationId xmlns:a16="http://schemas.microsoft.com/office/drawing/2014/main" id="{AAE289BB-2877-180E-FFCD-82876349C9E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210" y="2965876"/>
              <a:ext cx="0" cy="173736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72">
              <a:extLst>
                <a:ext uri="{FF2B5EF4-FFF2-40B4-BE49-F238E27FC236}">
                  <a16:creationId xmlns:a16="http://schemas.microsoft.com/office/drawing/2014/main" id="{591B2DFA-C88A-FA8B-2E81-5E5BA5C828E9}"/>
                </a:ext>
              </a:extLst>
            </p:cNvPr>
            <p:cNvCxnSpPr>
              <a:cxnSpLocks/>
            </p:cNvCxnSpPr>
            <p:nvPr/>
          </p:nvCxnSpPr>
          <p:spPr>
            <a:xfrm>
              <a:off x="1596950" y="2965876"/>
              <a:ext cx="0" cy="330056"/>
            </a:xfrm>
            <a:prstGeom prst="straightConnector1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6">
              <a:extLst>
                <a:ext uri="{FF2B5EF4-FFF2-40B4-BE49-F238E27FC236}">
                  <a16:creationId xmlns:a16="http://schemas.microsoft.com/office/drawing/2014/main" id="{09798058-A1A3-4095-D1E3-381207920933}"/>
                </a:ext>
              </a:extLst>
            </p:cNvPr>
            <p:cNvGrpSpPr/>
            <p:nvPr/>
          </p:nvGrpSpPr>
          <p:grpSpPr>
            <a:xfrm>
              <a:off x="733731" y="3201838"/>
              <a:ext cx="1726438" cy="1576262"/>
              <a:chOff x="733731" y="3201838"/>
              <a:chExt cx="1726438" cy="1576262"/>
            </a:xfrm>
          </p:grpSpPr>
          <p:sp>
            <p:nvSpPr>
              <p:cNvPr id="82" name="Hexagon 5">
                <a:extLst>
                  <a:ext uri="{FF2B5EF4-FFF2-40B4-BE49-F238E27FC236}">
                    <a16:creationId xmlns:a16="http://schemas.microsoft.com/office/drawing/2014/main" id="{84EF88C9-FB91-237A-1EFA-26EFCD5EF749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83" name="그룹 5">
                <a:extLst>
                  <a:ext uri="{FF2B5EF4-FFF2-40B4-BE49-F238E27FC236}">
                    <a16:creationId xmlns:a16="http://schemas.microsoft.com/office/drawing/2014/main" id="{8BA46EF5-32F9-6C39-1905-016E244214EA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515702"/>
                <a:chOff x="850283" y="3201838"/>
                <a:chExt cx="1480770" cy="1515702"/>
              </a:xfrm>
            </p:grpSpPr>
            <p:sp>
              <p:nvSpPr>
                <p:cNvPr id="84" name="Freeform: Shape 73">
                  <a:extLst>
                    <a:ext uri="{FF2B5EF4-FFF2-40B4-BE49-F238E27FC236}">
                      <a16:creationId xmlns:a16="http://schemas.microsoft.com/office/drawing/2014/main" id="{7768B674-5217-BCE9-C92D-1876273C145A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85" name="Group 37">
                  <a:extLst>
                    <a:ext uri="{FF2B5EF4-FFF2-40B4-BE49-F238E27FC236}">
                      <a16:creationId xmlns:a16="http://schemas.microsoft.com/office/drawing/2014/main" id="{25CFD7FE-B4FB-5F6E-5AA9-B184AF0F251E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381163"/>
                  <a:chOff x="7026501" y="4391421"/>
                  <a:chExt cx="1499710" cy="1381163"/>
                </a:xfrm>
                <a:noFill/>
              </p:grpSpPr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573C4E6C-3543-49C3-CD64-86D8F00DC00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REPL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42AE3AA9-AC3A-3C2E-5B87-13582969F237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101566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1200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Arial"/>
                        <a:cs typeface="Arial" pitchFamily="34" charset="0"/>
                      </a:rPr>
                      <a:t>Read-Execute-Print-Loop: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1200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Arial"/>
                        <a:cs typeface="Arial" pitchFamily="34" charset="0"/>
                      </a:rPr>
                      <a:t>use programming languages interactively</a:t>
                    </a:r>
                  </a:p>
                </p:txBody>
              </p:sp>
            </p:grpSp>
          </p:grpSp>
        </p:grpSp>
        <p:grpSp>
          <p:nvGrpSpPr>
            <p:cNvPr id="40" name="그룹 131">
              <a:extLst>
                <a:ext uri="{FF2B5EF4-FFF2-40B4-BE49-F238E27FC236}">
                  <a16:creationId xmlns:a16="http://schemas.microsoft.com/office/drawing/2014/main" id="{E227A8E2-833D-271A-3268-FD592EB174F0}"/>
                </a:ext>
              </a:extLst>
            </p:cNvPr>
            <p:cNvGrpSpPr/>
            <p:nvPr/>
          </p:nvGrpSpPr>
          <p:grpSpPr>
            <a:xfrm>
              <a:off x="5893583" y="3201838"/>
              <a:ext cx="1726438" cy="1576262"/>
              <a:chOff x="733731" y="3201838"/>
              <a:chExt cx="1726438" cy="1576262"/>
            </a:xfrm>
          </p:grpSpPr>
          <p:sp>
            <p:nvSpPr>
              <p:cNvPr id="76" name="Hexagon 5">
                <a:extLst>
                  <a:ext uri="{FF2B5EF4-FFF2-40B4-BE49-F238E27FC236}">
                    <a16:creationId xmlns:a16="http://schemas.microsoft.com/office/drawing/2014/main" id="{2635FA51-72A1-571F-7615-D683094EDF3D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77" name="그룹 133">
                <a:extLst>
                  <a:ext uri="{FF2B5EF4-FFF2-40B4-BE49-F238E27FC236}">
                    <a16:creationId xmlns:a16="http://schemas.microsoft.com/office/drawing/2014/main" id="{2D5B222B-2A61-813B-535D-C0F091D1093D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331036"/>
                <a:chOff x="850283" y="3201838"/>
                <a:chExt cx="1480770" cy="1331036"/>
              </a:xfrm>
            </p:grpSpPr>
            <p:sp>
              <p:nvSpPr>
                <p:cNvPr id="78" name="Freeform: Shape 73">
                  <a:extLst>
                    <a:ext uri="{FF2B5EF4-FFF2-40B4-BE49-F238E27FC236}">
                      <a16:creationId xmlns:a16="http://schemas.microsoft.com/office/drawing/2014/main" id="{1C964DE0-3D80-E2B9-028F-EBB05976CCF6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3"/>
                </a:solidFill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79" name="Group 37">
                  <a:extLst>
                    <a:ext uri="{FF2B5EF4-FFF2-40B4-BE49-F238E27FC236}">
                      <a16:creationId xmlns:a16="http://schemas.microsoft.com/office/drawing/2014/main" id="{D5CEA2DB-10AB-2996-1DC6-0F4F7DD8E3B7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196497"/>
                  <a:chOff x="7026501" y="4391421"/>
                  <a:chExt cx="1499710" cy="1196497"/>
                </a:xfrm>
                <a:noFill/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791BA751-C9E7-7C3E-1710-78E3F46D9C15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WSH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0D1517AC-28BC-763F-18FE-FCB11002C6A8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83099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Windows Scripting Host, enhanced CMD batch scripts with COM APIs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41" name="그룹 138">
              <a:extLst>
                <a:ext uri="{FF2B5EF4-FFF2-40B4-BE49-F238E27FC236}">
                  <a16:creationId xmlns:a16="http://schemas.microsoft.com/office/drawing/2014/main" id="{B60EEC3B-E7C2-1627-9D95-F465DE7D1F7C}"/>
                </a:ext>
              </a:extLst>
            </p:cNvPr>
            <p:cNvGrpSpPr/>
            <p:nvPr/>
          </p:nvGrpSpPr>
          <p:grpSpPr>
            <a:xfrm>
              <a:off x="8473509" y="3201838"/>
              <a:ext cx="1726438" cy="1576262"/>
              <a:chOff x="733731" y="3201838"/>
              <a:chExt cx="1726438" cy="1576262"/>
            </a:xfrm>
          </p:grpSpPr>
          <p:sp>
            <p:nvSpPr>
              <p:cNvPr id="70" name="Hexagon 5">
                <a:extLst>
                  <a:ext uri="{FF2B5EF4-FFF2-40B4-BE49-F238E27FC236}">
                    <a16:creationId xmlns:a16="http://schemas.microsoft.com/office/drawing/2014/main" id="{1114D101-F2F5-4530-6608-9D7F0AF7CBF3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71" name="그룹 140">
                <a:extLst>
                  <a:ext uri="{FF2B5EF4-FFF2-40B4-BE49-F238E27FC236}">
                    <a16:creationId xmlns:a16="http://schemas.microsoft.com/office/drawing/2014/main" id="{622660A4-C769-E7E3-BAB9-4265A867D923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515702"/>
                <a:chOff x="850283" y="3201838"/>
                <a:chExt cx="1480770" cy="1515702"/>
              </a:xfrm>
            </p:grpSpPr>
            <p:sp>
              <p:nvSpPr>
                <p:cNvPr id="72" name="Freeform: Shape 73">
                  <a:extLst>
                    <a:ext uri="{FF2B5EF4-FFF2-40B4-BE49-F238E27FC236}">
                      <a16:creationId xmlns:a16="http://schemas.microsoft.com/office/drawing/2014/main" id="{22FD67BD-4C49-1087-07B8-F56C80EDD9FD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3"/>
                </a:solidFill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73" name="Group 37">
                  <a:extLst>
                    <a:ext uri="{FF2B5EF4-FFF2-40B4-BE49-F238E27FC236}">
                      <a16:creationId xmlns:a16="http://schemas.microsoft.com/office/drawing/2014/main" id="{1009429F-EC82-1D3B-6C66-4366CCD5877D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381163"/>
                  <a:chOff x="7026501" y="4391421"/>
                  <a:chExt cx="1499710" cy="1381163"/>
                </a:xfrm>
                <a:noFill/>
              </p:grpSpPr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D34889B-AD06-4972-1F8C-976CBF3B9A9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PowerShell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6B502F2-66A4-3E01-02DF-2DCAE7FD644F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101566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1200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Arial"/>
                        <a:cs typeface="Arial" pitchFamily="34" charset="0"/>
                      </a:rPr>
                      <a:t>System CLI that interacts with</a:t>
                    </a:r>
                    <a:r>
                      <a: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 structured data objects, APIs, and .NET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42" name="그룹 145">
              <a:extLst>
                <a:ext uri="{FF2B5EF4-FFF2-40B4-BE49-F238E27FC236}">
                  <a16:creationId xmlns:a16="http://schemas.microsoft.com/office/drawing/2014/main" id="{653611EA-0E94-C8FC-DAEC-9F6D09BEB43E}"/>
                </a:ext>
              </a:extLst>
            </p:cNvPr>
            <p:cNvGrpSpPr/>
            <p:nvPr/>
          </p:nvGrpSpPr>
          <p:grpSpPr>
            <a:xfrm>
              <a:off x="3313657" y="3201838"/>
              <a:ext cx="1726438" cy="1576262"/>
              <a:chOff x="733731" y="3201838"/>
              <a:chExt cx="1726438" cy="1576262"/>
            </a:xfrm>
          </p:grpSpPr>
          <p:sp>
            <p:nvSpPr>
              <p:cNvPr id="64" name="Hexagon 5">
                <a:extLst>
                  <a:ext uri="{FF2B5EF4-FFF2-40B4-BE49-F238E27FC236}">
                    <a16:creationId xmlns:a16="http://schemas.microsoft.com/office/drawing/2014/main" id="{50D56814-B7B8-BBBE-5047-46F0C9C059BE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65" name="그룹 147">
                <a:extLst>
                  <a:ext uri="{FF2B5EF4-FFF2-40B4-BE49-F238E27FC236}">
                    <a16:creationId xmlns:a16="http://schemas.microsoft.com/office/drawing/2014/main" id="{4C4AC268-4359-756A-45FC-3029DE00A66A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331036"/>
                <a:chOff x="850283" y="3201838"/>
                <a:chExt cx="1480770" cy="1331036"/>
              </a:xfrm>
            </p:grpSpPr>
            <p:sp>
              <p:nvSpPr>
                <p:cNvPr id="66" name="Freeform: Shape 73">
                  <a:extLst>
                    <a:ext uri="{FF2B5EF4-FFF2-40B4-BE49-F238E27FC236}">
                      <a16:creationId xmlns:a16="http://schemas.microsoft.com/office/drawing/2014/main" id="{9BDFD444-2CC6-BB35-D43E-3565199083C4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3"/>
                </a:solidFill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67" name="Group 37">
                  <a:extLst>
                    <a:ext uri="{FF2B5EF4-FFF2-40B4-BE49-F238E27FC236}">
                      <a16:creationId xmlns:a16="http://schemas.microsoft.com/office/drawing/2014/main" id="{65EFE918-2CF3-570C-4324-C430BC571F63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196497"/>
                  <a:chOff x="7026501" y="4391421"/>
                  <a:chExt cx="1499710" cy="1196497"/>
                </a:xfrm>
                <a:noFill/>
              </p:grpSpPr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7B07766-1B40-E29D-0127-7D3BBC70E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1400" dirty="0">
                        <a:solidFill>
                          <a:prstClr val="white"/>
                        </a:solidFill>
                        <a:latin typeface="Arial"/>
                        <a:cs typeface="Arial" pitchFamily="34" charset="0"/>
                      </a:rPr>
                      <a:t>COMMAND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E47F04D-EAF0-E273-B858-2FAAA2BB4C1D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83099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COMMAND.COM shell of MS-DOS, scripted using “batch” files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43" name="그룹 152">
              <a:extLst>
                <a:ext uri="{FF2B5EF4-FFF2-40B4-BE49-F238E27FC236}">
                  <a16:creationId xmlns:a16="http://schemas.microsoft.com/office/drawing/2014/main" id="{DAB30645-E4A6-34E4-480F-19BC65B36D64}"/>
                </a:ext>
              </a:extLst>
            </p:cNvPr>
            <p:cNvGrpSpPr/>
            <p:nvPr/>
          </p:nvGrpSpPr>
          <p:grpSpPr>
            <a:xfrm>
              <a:off x="2023694" y="4594825"/>
              <a:ext cx="1726438" cy="1576262"/>
              <a:chOff x="733731" y="3201838"/>
              <a:chExt cx="1726438" cy="1576262"/>
            </a:xfrm>
          </p:grpSpPr>
          <p:sp>
            <p:nvSpPr>
              <p:cNvPr id="58" name="Hexagon 5">
                <a:extLst>
                  <a:ext uri="{FF2B5EF4-FFF2-40B4-BE49-F238E27FC236}">
                    <a16:creationId xmlns:a16="http://schemas.microsoft.com/office/drawing/2014/main" id="{8D18CB5E-75B1-59A1-7105-20A1F0BB1B46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59" name="그룹 154">
                <a:extLst>
                  <a:ext uri="{FF2B5EF4-FFF2-40B4-BE49-F238E27FC236}">
                    <a16:creationId xmlns:a16="http://schemas.microsoft.com/office/drawing/2014/main" id="{6D184EC1-7ECF-8AA3-952B-17E09E1FC2B9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331036"/>
                <a:chOff x="850283" y="3201838"/>
                <a:chExt cx="1480770" cy="1331036"/>
              </a:xfrm>
            </p:grpSpPr>
            <p:sp>
              <p:nvSpPr>
                <p:cNvPr id="60" name="Freeform: Shape 73">
                  <a:extLst>
                    <a:ext uri="{FF2B5EF4-FFF2-40B4-BE49-F238E27FC236}">
                      <a16:creationId xmlns:a16="http://schemas.microsoft.com/office/drawing/2014/main" id="{452400ED-53FF-907E-A36D-D97AA83B4137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2"/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61" name="Group 37">
                  <a:extLst>
                    <a:ext uri="{FF2B5EF4-FFF2-40B4-BE49-F238E27FC236}">
                      <a16:creationId xmlns:a16="http://schemas.microsoft.com/office/drawing/2014/main" id="{A5A82A75-0FC9-C857-770D-EEF83D7992B7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196497"/>
                  <a:chOff x="7026501" y="4391421"/>
                  <a:chExt cx="1499710" cy="1196497"/>
                </a:xfrm>
                <a:noFill/>
              </p:grpSpPr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776971BE-0838-E1D4-06CD-887D773B8EB0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sh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2E0130C6-829D-A4E0-1B27-EB1EE1CD842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83099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1200" dirty="0" err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Arial"/>
                        <a:cs typeface="Arial" pitchFamily="34" charset="0"/>
                      </a:rPr>
                      <a:t>Bourne</a:t>
                    </a:r>
                    <a:r>
                      <a:rPr lang="en-US" altLang="ko-KR" sz="1200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Arial"/>
                        <a:cs typeface="Arial" pitchFamily="34" charset="0"/>
                      </a:rPr>
                      <a:t> Shell, the first popular command-line shell for Unix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44" name="그룹 159">
              <a:extLst>
                <a:ext uri="{FF2B5EF4-FFF2-40B4-BE49-F238E27FC236}">
                  <a16:creationId xmlns:a16="http://schemas.microsoft.com/office/drawing/2014/main" id="{1ED16F41-9CC2-D086-F2D9-F41441CB1FD8}"/>
                </a:ext>
              </a:extLst>
            </p:cNvPr>
            <p:cNvGrpSpPr/>
            <p:nvPr/>
          </p:nvGrpSpPr>
          <p:grpSpPr>
            <a:xfrm>
              <a:off x="4603620" y="4594825"/>
              <a:ext cx="1726438" cy="1576262"/>
              <a:chOff x="733731" y="3201838"/>
              <a:chExt cx="1726438" cy="1576262"/>
            </a:xfrm>
          </p:grpSpPr>
          <p:sp>
            <p:nvSpPr>
              <p:cNvPr id="52" name="Hexagon 5">
                <a:extLst>
                  <a:ext uri="{FF2B5EF4-FFF2-40B4-BE49-F238E27FC236}">
                    <a16:creationId xmlns:a16="http://schemas.microsoft.com/office/drawing/2014/main" id="{E0E9290B-12B9-8200-63F3-6CEF6D061ACD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53" name="그룹 161">
                <a:extLst>
                  <a:ext uri="{FF2B5EF4-FFF2-40B4-BE49-F238E27FC236}">
                    <a16:creationId xmlns:a16="http://schemas.microsoft.com/office/drawing/2014/main" id="{E5D2B03F-75CC-B735-20C6-5EBFE29EBFB9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331036"/>
                <a:chOff x="850283" y="3201838"/>
                <a:chExt cx="1480770" cy="1331036"/>
              </a:xfrm>
            </p:grpSpPr>
            <p:sp>
              <p:nvSpPr>
                <p:cNvPr id="54" name="Freeform: Shape 73">
                  <a:extLst>
                    <a:ext uri="{FF2B5EF4-FFF2-40B4-BE49-F238E27FC236}">
                      <a16:creationId xmlns:a16="http://schemas.microsoft.com/office/drawing/2014/main" id="{9ABFEDF8-4B54-6707-2999-154E4403E753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4"/>
                </a:solidFill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55" name="Group 37">
                  <a:extLst>
                    <a:ext uri="{FF2B5EF4-FFF2-40B4-BE49-F238E27FC236}">
                      <a16:creationId xmlns:a16="http://schemas.microsoft.com/office/drawing/2014/main" id="{F61B54FF-88B0-3549-B0B6-6A4654EEDAB7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196497"/>
                  <a:chOff x="7026501" y="4391421"/>
                  <a:chExt cx="1499710" cy="1196497"/>
                </a:xfrm>
                <a:noFill/>
              </p:grpSpPr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E415A841-FA55-735D-9C32-BFDD72EB2F2E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CMD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A5F9E9D-4D9F-7016-7765-B56134EDDF2F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83099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CMD.EXE in Microsoft Windows, compatible with COMMAND.COM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45" name="그룹 166">
              <a:extLst>
                <a:ext uri="{FF2B5EF4-FFF2-40B4-BE49-F238E27FC236}">
                  <a16:creationId xmlns:a16="http://schemas.microsoft.com/office/drawing/2014/main" id="{0124287F-E3C5-B4EE-B2D1-670AF81844A9}"/>
                </a:ext>
              </a:extLst>
            </p:cNvPr>
            <p:cNvGrpSpPr/>
            <p:nvPr/>
          </p:nvGrpSpPr>
          <p:grpSpPr>
            <a:xfrm>
              <a:off x="7183546" y="4594825"/>
              <a:ext cx="1726438" cy="1576262"/>
              <a:chOff x="733731" y="3201838"/>
              <a:chExt cx="1726438" cy="1576262"/>
            </a:xfrm>
          </p:grpSpPr>
          <p:sp>
            <p:nvSpPr>
              <p:cNvPr id="46" name="Hexagon 5">
                <a:extLst>
                  <a:ext uri="{FF2B5EF4-FFF2-40B4-BE49-F238E27FC236}">
                    <a16:creationId xmlns:a16="http://schemas.microsoft.com/office/drawing/2014/main" id="{62B19DD6-C394-822D-A923-D6FA0ACD8B7F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47" name="그룹 168">
                <a:extLst>
                  <a:ext uri="{FF2B5EF4-FFF2-40B4-BE49-F238E27FC236}">
                    <a16:creationId xmlns:a16="http://schemas.microsoft.com/office/drawing/2014/main" id="{59250E60-722C-E7C9-5C8E-8772808614E6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331036"/>
                <a:chOff x="850283" y="3201838"/>
                <a:chExt cx="1480770" cy="1331036"/>
              </a:xfrm>
            </p:grpSpPr>
            <p:sp>
              <p:nvSpPr>
                <p:cNvPr id="48" name="Freeform: Shape 73">
                  <a:extLst>
                    <a:ext uri="{FF2B5EF4-FFF2-40B4-BE49-F238E27FC236}">
                      <a16:creationId xmlns:a16="http://schemas.microsoft.com/office/drawing/2014/main" id="{10E2DA21-3E5F-92D7-D790-0716B905B50F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2"/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49" name="Group 37">
                  <a:extLst>
                    <a:ext uri="{FF2B5EF4-FFF2-40B4-BE49-F238E27FC236}">
                      <a16:creationId xmlns:a16="http://schemas.microsoft.com/office/drawing/2014/main" id="{7712603E-F95D-3BBF-8E5C-5D7F1821937E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196497"/>
                  <a:chOff x="7026501" y="4391421"/>
                  <a:chExt cx="1499710" cy="1196497"/>
                </a:xfrm>
                <a:noFill/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F7830B4-AFCC-ED4E-8B3B-E2F02BAF0139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bash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6988315E-348F-A701-A550-C8EFE4FEEFE8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83099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2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Bourne</a:t>
                    </a:r>
                    <a:r>
                      <a: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-Again Shell: became the most popular shell for Linux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105C36F-87CD-E656-EAC2-BDC4D9311DD5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endParaRPr lang="en-US" dirty="0"/>
          </a:p>
        </p:txBody>
      </p:sp>
      <p:grpSp>
        <p:nvGrpSpPr>
          <p:cNvPr id="107" name="그룹 173">
            <a:extLst>
              <a:ext uri="{FF2B5EF4-FFF2-40B4-BE49-F238E27FC236}">
                <a16:creationId xmlns:a16="http://schemas.microsoft.com/office/drawing/2014/main" id="{6F0886E1-44F5-38C0-BBA1-26C65AD430C2}"/>
              </a:ext>
            </a:extLst>
          </p:cNvPr>
          <p:cNvGrpSpPr/>
          <p:nvPr/>
        </p:nvGrpSpPr>
        <p:grpSpPr>
          <a:xfrm>
            <a:off x="9929228" y="4744637"/>
            <a:ext cx="1726438" cy="1576262"/>
            <a:chOff x="733731" y="3201838"/>
            <a:chExt cx="1726438" cy="1576262"/>
          </a:xfrm>
        </p:grpSpPr>
        <p:sp>
          <p:nvSpPr>
            <p:cNvPr id="108" name="Hexagon 5">
              <a:extLst>
                <a:ext uri="{FF2B5EF4-FFF2-40B4-BE49-F238E27FC236}">
                  <a16:creationId xmlns:a16="http://schemas.microsoft.com/office/drawing/2014/main" id="{BDFF3DDD-1C51-81B4-0BF5-9CF536151B29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09" name="그룹 175">
              <a:extLst>
                <a:ext uri="{FF2B5EF4-FFF2-40B4-BE49-F238E27FC236}">
                  <a16:creationId xmlns:a16="http://schemas.microsoft.com/office/drawing/2014/main" id="{41C97C9C-AADC-C5BE-59AF-69FC9F75BE53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10" name="Freeform: Shape 73">
                <a:extLst>
                  <a:ext uri="{FF2B5EF4-FFF2-40B4-BE49-F238E27FC236}">
                    <a16:creationId xmlns:a16="http://schemas.microsoft.com/office/drawing/2014/main" id="{C97DBB14-6416-DB0A-3EEB-DD98D86B7942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4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11" name="Group 37">
                <a:extLst>
                  <a:ext uri="{FF2B5EF4-FFF2-40B4-BE49-F238E27FC236}">
                    <a16:creationId xmlns:a16="http://schemas.microsoft.com/office/drawing/2014/main" id="{DE75223F-7329-CF84-E982-0AF5651AFD6D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05FA0D9-28AA-76A6-0EE6-A6072289FB37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pwsh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8352FF2-69EA-8C73-AF3F-516B7CDFDCB4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PowerShell Core</a:t>
                  </a:r>
                  <a:r>
                    <a:rPr lang="en-US" altLang="ko-KR" sz="12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Arial"/>
                      <a:cs typeface="Arial" pitchFamily="34" charset="0"/>
                    </a:rPr>
                    <a:t>:</a:t>
                  </a: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 open source, cross-platform (Windows, macOS, Linux)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565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C03C-1F41-5B4F-E336-5E01253B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683"/>
            <a:ext cx="10515600" cy="692368"/>
          </a:xfrm>
        </p:spPr>
        <p:txBody>
          <a:bodyPr/>
          <a:lstStyle/>
          <a:p>
            <a:r>
              <a:rPr lang="en-US" dirty="0"/>
              <a:t>Start using Windows PowerShell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C16F9-C883-E93B-E58D-A337CAD8745B}"/>
              </a:ext>
            </a:extLst>
          </p:cNvPr>
          <p:cNvSpPr txBox="1"/>
          <p:nvPr/>
        </p:nvSpPr>
        <p:spPr>
          <a:xfrm>
            <a:off x="309562" y="1924051"/>
            <a:ext cx="115728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It’s already preinstalled in every contemporary Windows workstation and server. Find it in the Start menu and launch it.</a:t>
            </a:r>
          </a:p>
          <a:p>
            <a:pPr lvl="1"/>
            <a:r>
              <a:rPr lang="en-US" sz="2000" dirty="0"/>
              <a:t>You’ll probably find it faster if you press [Flag]+R and type </a:t>
            </a:r>
            <a:r>
              <a:rPr lang="en-US" sz="2000" u="sng" dirty="0" err="1"/>
              <a:t>powershell</a:t>
            </a:r>
            <a:r>
              <a:rPr lang="en-US" sz="2000" dirty="0"/>
              <a:t>.</a:t>
            </a:r>
          </a:p>
          <a:p>
            <a:pPr lvl="1"/>
            <a:r>
              <a:rPr lang="en-US" sz="2000" i="1" dirty="0"/>
              <a:t>([Flag] is what I call the “Windows key.” On my keyboard it’s between [Ctrl] and [Alt].)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Use the PowerShell prompt as an expression calculator: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 </a:t>
            </a:r>
            <a:r>
              <a:rPr lang="en-US" sz="2000" dirty="0">
                <a:latin typeface="Lucida Console" panose="020B0609040504020204" pitchFamily="49" charset="0"/>
              </a:rPr>
              <a:t>2*3+4</a:t>
            </a:r>
            <a:r>
              <a:rPr lang="en-US" sz="2000" dirty="0"/>
              <a:t> at the prompt (meaning, type </a:t>
            </a:r>
            <a:r>
              <a:rPr lang="en-US" sz="2000" dirty="0">
                <a:latin typeface="Lucida Console" panose="020B0609040504020204" pitchFamily="49" charset="0"/>
              </a:rPr>
              <a:t>2*3+4</a:t>
            </a:r>
            <a:r>
              <a:rPr lang="en-US" sz="2000" dirty="0"/>
              <a:t>, then press the [Enter] key). You should see output: </a:t>
            </a:r>
            <a:r>
              <a:rPr lang="en-US" sz="2000" dirty="0">
                <a:latin typeface="Lucida Console" panose="020B0609040504020204" pitchFamily="49" charset="0"/>
              </a:rPr>
              <a:t>10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 </a:t>
            </a:r>
            <a:r>
              <a:rPr lang="en-US" sz="2000" dirty="0">
                <a:latin typeface="Lucida Console" panose="020B0609040504020204" pitchFamily="49" charset="0"/>
              </a:rPr>
              <a:t>2*(3+4)</a:t>
            </a:r>
            <a:r>
              <a:rPr lang="en-US" sz="2000" dirty="0"/>
              <a:t>. You should see output: </a:t>
            </a:r>
            <a:r>
              <a:rPr lang="en-US" sz="2000" dirty="0">
                <a:latin typeface="Lucida Console" panose="020B0609040504020204" pitchFamily="49" charset="0"/>
              </a:rPr>
              <a:t>14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Use it to launch other apps, in the same way as with the legacy Command Prompt: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  </a:t>
            </a:r>
            <a:r>
              <a:rPr lang="en-US" sz="2000" dirty="0">
                <a:latin typeface="Lucida Console" panose="020B0609040504020204" pitchFamily="49" charset="0"/>
              </a:rPr>
              <a:t>start notepad</a:t>
            </a:r>
            <a:r>
              <a:rPr lang="en-US" sz="2000" dirty="0"/>
              <a:t>  at the prompt. Observe it launches the Notepad accessory, just as if you had looked for it in the start menu or with [Flag]+R.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 just enter  </a:t>
            </a:r>
            <a:r>
              <a:rPr lang="en-US" sz="2000" dirty="0">
                <a:latin typeface="Lucida Console" panose="020B0609040504020204" pitchFamily="49" charset="0"/>
              </a:rPr>
              <a:t>notepad</a:t>
            </a:r>
            <a:r>
              <a:rPr lang="en-US" sz="2000" dirty="0"/>
              <a:t>. Observe it launches a second Notepad instance.</a:t>
            </a:r>
          </a:p>
          <a:p>
            <a:pPr lvl="2"/>
            <a:r>
              <a:rPr lang="en-US" sz="2000" i="1" dirty="0"/>
              <a:t>(Close both Notepads: tap </a:t>
            </a:r>
            <a:r>
              <a:rPr lang="en-US" dirty="0">
                <a:latin typeface="Lucida Console" panose="020B0609040504020204" pitchFamily="49" charset="0"/>
              </a:rPr>
              <a:t>×</a:t>
            </a:r>
            <a:r>
              <a:rPr lang="en-US" sz="2000" i="1" dirty="0"/>
              <a:t> in the top right corner of each Notepad window.)</a:t>
            </a:r>
          </a:p>
        </p:txBody>
      </p:sp>
    </p:spTree>
    <p:extLst>
      <p:ext uri="{BB962C8B-B14F-4D97-AF65-F5344CB8AC3E}">
        <p14:creationId xmlns:p14="http://schemas.microsoft.com/office/powerpoint/2010/main" val="118149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0E4E-D50E-BF3E-ED3F-DD53B31C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681" y="1269782"/>
            <a:ext cx="9274638" cy="701893"/>
          </a:xfrm>
        </p:spPr>
        <p:txBody>
          <a:bodyPr/>
          <a:lstStyle/>
          <a:p>
            <a:r>
              <a:rPr lang="en-US" dirty="0"/>
              <a:t>Use Windows PowerShell a little more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59AE6-7F43-CCC8-7BE8-49AC7FF655A6}"/>
              </a:ext>
            </a:extLst>
          </p:cNvPr>
          <p:cNvSpPr txBox="1"/>
          <p:nvPr/>
        </p:nvSpPr>
        <p:spPr>
          <a:xfrm>
            <a:off x="342900" y="1854828"/>
            <a:ext cx="116681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Navigate the filesystem from the PowerShell CLI prompt: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Enter: </a:t>
            </a:r>
            <a:r>
              <a:rPr lang="en-US" sz="2000" dirty="0">
                <a:latin typeface="Lucida Console" panose="020B0609040504020204" pitchFamily="49" charset="0"/>
              </a:rPr>
              <a:t>Get-Location</a:t>
            </a:r>
            <a:r>
              <a:rPr lang="en-US" sz="2000" dirty="0"/>
              <a:t>  	</a:t>
            </a:r>
            <a:r>
              <a:rPr lang="en-US" sz="2000" i="1" dirty="0"/>
              <a:t>(You should see output your current working directory)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Enter: </a:t>
            </a:r>
            <a:r>
              <a:rPr lang="en-US" sz="2000" dirty="0" err="1">
                <a:latin typeface="Lucida Console" panose="020B0609040504020204" pitchFamily="49" charset="0"/>
              </a:rPr>
              <a:t>gl</a:t>
            </a:r>
            <a:r>
              <a:rPr lang="en-US" sz="2000" dirty="0"/>
              <a:t>  	</a:t>
            </a:r>
            <a:r>
              <a:rPr lang="en-US" sz="2000" i="1" dirty="0"/>
              <a:t>(Again, your CWD. This is a shortcut acronym for</a:t>
            </a:r>
            <a:r>
              <a:rPr lang="en-US" sz="2000" dirty="0"/>
              <a:t> </a:t>
            </a:r>
            <a:r>
              <a:rPr lang="en-US" sz="2000" dirty="0">
                <a:latin typeface="Lucida Console" panose="020B0609040504020204" pitchFamily="49" charset="0"/>
              </a:rPr>
              <a:t>Get-Location</a:t>
            </a:r>
            <a:r>
              <a:rPr lang="en-US" sz="2000" dirty="0"/>
              <a:t>.</a:t>
            </a:r>
            <a:r>
              <a:rPr lang="en-US" sz="2000" i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Enter: </a:t>
            </a:r>
            <a:r>
              <a:rPr lang="en-US" sz="2000" dirty="0" err="1">
                <a:latin typeface="Lucida Console" panose="020B0609040504020204" pitchFamily="49" charset="0"/>
              </a:rPr>
              <a:t>pwd</a:t>
            </a:r>
            <a:r>
              <a:rPr lang="en-US" sz="2000" dirty="0"/>
              <a:t>  	</a:t>
            </a:r>
            <a:r>
              <a:rPr lang="en-US" sz="2000" i="1" dirty="0"/>
              <a:t>(Another convenient alias. Matches legacy CMD.EXE and bash behavior.)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Set-Location </a:t>
            </a:r>
            <a:r>
              <a:rPr lang="en-US" dirty="0">
                <a:latin typeface="Lucida Console" panose="020B0609040504020204" pitchFamily="49" charset="0"/>
              </a:rPr>
              <a:t>'</a:t>
            </a:r>
            <a:r>
              <a:rPr lang="en-US" sz="2000" dirty="0">
                <a:latin typeface="Lucida Console" panose="020B0609040504020204" pitchFamily="49" charset="0"/>
              </a:rPr>
              <a:t>\Program Files</a:t>
            </a:r>
            <a:r>
              <a:rPr lang="en-US" dirty="0">
                <a:latin typeface="Lucida Console" panose="020B0609040504020204" pitchFamily="49" charset="0"/>
              </a:rPr>
              <a:t>'</a:t>
            </a:r>
          </a:p>
          <a:p>
            <a:pPr lvl="2"/>
            <a:r>
              <a:rPr lang="en-US" sz="2000" i="1" dirty="0"/>
              <a:t>(Changes your current working directory to the top-level Program Files folder)</a:t>
            </a:r>
            <a:endParaRPr lang="en-US" sz="2000" dirty="0"/>
          </a:p>
          <a:p>
            <a:r>
              <a:rPr lang="en-US" sz="2000" u="sng" dirty="0">
                <a:highlight>
                  <a:srgbClr val="00FFFF"/>
                </a:highlight>
              </a:rPr>
              <a:t>Note</a:t>
            </a:r>
            <a:r>
              <a:rPr lang="en-US" sz="2000" dirty="0">
                <a:highlight>
                  <a:srgbClr val="00FFFF"/>
                </a:highlight>
              </a:rPr>
              <a:t>: Spaces matter!</a:t>
            </a:r>
            <a:r>
              <a:rPr lang="en-US" sz="2000" dirty="0"/>
              <a:t> Spaces separate a command name and each </a:t>
            </a:r>
            <a:r>
              <a:rPr lang="en-US" sz="2000" b="1" i="1" dirty="0"/>
              <a:t>argument</a:t>
            </a:r>
            <a:r>
              <a:rPr lang="en-US" sz="2000" dirty="0"/>
              <a:t> that follows it. The Program Files folder name contains a space, so its </a:t>
            </a:r>
            <a:r>
              <a:rPr lang="en-US" sz="2000" b="1" i="1" dirty="0"/>
              <a:t>path</a:t>
            </a:r>
            <a:r>
              <a:rPr lang="en-US" sz="2000" dirty="0"/>
              <a:t> must be enclosed in quotes. </a:t>
            </a:r>
            <a:r>
              <a:rPr lang="en-US" sz="2000" dirty="0">
                <a:highlight>
                  <a:srgbClr val="00FFFF"/>
                </a:highlight>
              </a:rPr>
              <a:t>Try it without the quotes, then explain the error message that occurs.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Set-Location </a:t>
            </a:r>
            <a:r>
              <a:rPr lang="en-US" dirty="0">
                <a:latin typeface="Lucida Console" panose="020B0609040504020204" pitchFamily="49" charset="0"/>
              </a:rPr>
              <a:t>'</a:t>
            </a:r>
            <a:r>
              <a:rPr lang="en-US" sz="2000" dirty="0">
                <a:latin typeface="Lucida Console" panose="020B0609040504020204" pitchFamily="49" charset="0"/>
              </a:rPr>
              <a:t>/Program Files</a:t>
            </a:r>
            <a:r>
              <a:rPr lang="en-US" dirty="0">
                <a:latin typeface="Lucida Console" panose="020B0609040504020204" pitchFamily="49" charset="0"/>
              </a:rPr>
              <a:t>'</a:t>
            </a:r>
            <a:r>
              <a:rPr lang="en-US" sz="2000" dirty="0"/>
              <a:t> </a:t>
            </a:r>
          </a:p>
          <a:p>
            <a:pPr lvl="2"/>
            <a:r>
              <a:rPr lang="en-US" sz="2000" i="1" dirty="0"/>
              <a:t>(PowerShell also accepts Unix/Linux-style forward slash as a folder separator)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Get-Alias –Definition Set-Location</a:t>
            </a:r>
            <a:r>
              <a:rPr lang="en-US" sz="2000" dirty="0"/>
              <a:t> </a:t>
            </a:r>
          </a:p>
          <a:p>
            <a:pPr lvl="2"/>
            <a:r>
              <a:rPr lang="en-US" sz="2000" i="1" dirty="0"/>
              <a:t>(Learn additional built-in aliases. Observe they are</a:t>
            </a:r>
            <a:r>
              <a:rPr lang="en-US" sz="2000" dirty="0"/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sl</a:t>
            </a:r>
            <a:r>
              <a:rPr lang="en-US" sz="2000" i="1" dirty="0"/>
              <a:t>, and</a:t>
            </a:r>
            <a:r>
              <a:rPr lang="en-US" sz="2000" dirty="0"/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chdir</a:t>
            </a:r>
            <a:r>
              <a:rPr lang="en-US" sz="2000" dirty="0"/>
              <a:t> </a:t>
            </a:r>
            <a:r>
              <a:rPr lang="en-US" sz="2000" i="1" dirty="0"/>
              <a:t>and</a:t>
            </a:r>
            <a:r>
              <a:rPr lang="en-US" sz="2000" dirty="0"/>
              <a:t> </a:t>
            </a:r>
            <a:r>
              <a:rPr lang="en-US" sz="2000" dirty="0">
                <a:latin typeface="Lucida Console" panose="020B0609040504020204" pitchFamily="49" charset="0"/>
              </a:rPr>
              <a:t>cd</a:t>
            </a:r>
            <a:r>
              <a:rPr lang="en-US" sz="2000" dirty="0"/>
              <a:t>  </a:t>
            </a:r>
            <a:r>
              <a:rPr lang="en-US" sz="2000" i="1" dirty="0"/>
              <a:t>which match equivalent behavior of legacy CMD and bash commands. Try them!)</a:t>
            </a:r>
          </a:p>
        </p:txBody>
      </p:sp>
    </p:spTree>
    <p:extLst>
      <p:ext uri="{BB962C8B-B14F-4D97-AF65-F5344CB8AC3E}">
        <p14:creationId xmlns:p14="http://schemas.microsoft.com/office/powerpoint/2010/main" val="315220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C009-8EA8-F449-68DE-61B24F04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793" y="1279307"/>
            <a:ext cx="8236413" cy="625693"/>
          </a:xfrm>
        </p:spPr>
        <p:txBody>
          <a:bodyPr/>
          <a:lstStyle/>
          <a:p>
            <a:r>
              <a:rPr lang="en-US" dirty="0"/>
              <a:t>“Verb-Noun” functions and cmdlets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44F76-AFEC-8096-E8AA-A772CB3A1984}"/>
              </a:ext>
            </a:extLst>
          </p:cNvPr>
          <p:cNvSpPr txBox="1"/>
          <p:nvPr/>
        </p:nvSpPr>
        <p:spPr>
          <a:xfrm>
            <a:off x="1268395" y="2321553"/>
            <a:ext cx="96552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Nearly all PowerShell commands follow the ‘Verb-Noun’ pattern.</a:t>
            </a:r>
          </a:p>
          <a:p>
            <a:endParaRPr lang="en-US" sz="2000" dirty="0"/>
          </a:p>
          <a:p>
            <a:pPr lvl="1"/>
            <a:r>
              <a:rPr lang="en-US" sz="2000" i="1" dirty="0"/>
              <a:t>The previous examples have verbs </a:t>
            </a:r>
            <a:r>
              <a:rPr lang="en-US" sz="2000" dirty="0"/>
              <a:t>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/>
              <a:t> </a:t>
            </a:r>
            <a:r>
              <a:rPr lang="en-US" sz="2000" i="1" dirty="0"/>
              <a:t>and</a:t>
            </a:r>
            <a:r>
              <a:rPr lang="en-US" sz="2000" dirty="0"/>
              <a:t> </a:t>
            </a:r>
            <a:r>
              <a:rPr lang="en-US" sz="2000" dirty="0">
                <a:latin typeface="Lucida Console" panose="020B0609040504020204" pitchFamily="49" charset="0"/>
              </a:rPr>
              <a:t>Set-</a:t>
            </a:r>
            <a:r>
              <a:rPr lang="en-US" sz="2000" dirty="0"/>
              <a:t>,</a:t>
            </a:r>
          </a:p>
          <a:p>
            <a:pPr lvl="1"/>
            <a:r>
              <a:rPr lang="en-US" sz="2000" i="1" dirty="0"/>
              <a:t>and have nouns </a:t>
            </a:r>
            <a:r>
              <a:rPr lang="en-US" sz="2000" dirty="0"/>
              <a:t> </a:t>
            </a:r>
            <a:r>
              <a:rPr lang="en-US" sz="2000" dirty="0">
                <a:latin typeface="Lucida Console" panose="020B0609040504020204" pitchFamily="49" charset="0"/>
              </a:rPr>
              <a:t>-Location</a:t>
            </a:r>
            <a:r>
              <a:rPr lang="en-US" sz="2000" dirty="0"/>
              <a:t>  </a:t>
            </a:r>
            <a:r>
              <a:rPr lang="en-US" sz="2000" i="1" dirty="0"/>
              <a:t>and </a:t>
            </a:r>
            <a:r>
              <a:rPr lang="en-US" sz="2000" dirty="0"/>
              <a:t> </a:t>
            </a:r>
            <a:r>
              <a:rPr lang="en-US" sz="2000" dirty="0">
                <a:latin typeface="Lucida Console" panose="020B0609040504020204" pitchFamily="49" charset="0"/>
              </a:rPr>
              <a:t>-Alias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This convention for naming PowerShell commands reflects the </a:t>
            </a:r>
            <a:r>
              <a:rPr lang="en-US" sz="2000" b="1" i="1" dirty="0"/>
              <a:t>object-oriented</a:t>
            </a:r>
            <a:r>
              <a:rPr lang="en-US" sz="2000" dirty="0"/>
              <a:t> nature of PowerShell and of the Microsoft </a:t>
            </a:r>
            <a:r>
              <a:rPr lang="en-US" sz="2000" b="1" i="1" dirty="0"/>
              <a:t>.NET assemblies</a:t>
            </a:r>
            <a:r>
              <a:rPr lang="en-US" sz="2000" dirty="0"/>
              <a:t> upon which PowerShell was built.</a:t>
            </a:r>
          </a:p>
          <a:p>
            <a:endParaRPr lang="en-US" sz="2000" dirty="0"/>
          </a:p>
          <a:p>
            <a:r>
              <a:rPr lang="en-US" sz="2000" dirty="0"/>
              <a:t>Many of these Verb-Noun commands are PowerShell </a:t>
            </a:r>
            <a:r>
              <a:rPr lang="en-US" sz="2000" b="1" i="1" dirty="0"/>
              <a:t>functions</a:t>
            </a:r>
            <a:r>
              <a:rPr lang="en-US" sz="2000" dirty="0"/>
              <a:t>; and most of these are enhanced functions called </a:t>
            </a:r>
            <a:r>
              <a:rPr lang="en-US" sz="2000" b="1" i="1" dirty="0"/>
              <a:t>cmdlets</a:t>
            </a:r>
            <a:r>
              <a:rPr lang="en-US" sz="2000" dirty="0"/>
              <a:t> (pronounced “</a:t>
            </a:r>
            <a:r>
              <a:rPr lang="en-US" sz="2000" dirty="0" err="1"/>
              <a:t>commandlets</a:t>
            </a:r>
            <a:r>
              <a:rPr lang="en-US" sz="2000" dirty="0"/>
              <a:t>”). More details about functions and cmdlets will be discussed later.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7573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0FEB-1013-3B1A-5715-A6035207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218" y="1269783"/>
            <a:ext cx="8293563" cy="711418"/>
          </a:xfrm>
        </p:spPr>
        <p:txBody>
          <a:bodyPr/>
          <a:lstStyle/>
          <a:p>
            <a:r>
              <a:rPr lang="en-US" dirty="0"/>
              <a:t>Practice: Legacy and PowerShell CL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90097-3566-A560-97DC-1BD301263EE8}"/>
              </a:ext>
            </a:extLst>
          </p:cNvPr>
          <p:cNvSpPr txBox="1"/>
          <p:nvPr/>
        </p:nvSpPr>
        <p:spPr>
          <a:xfrm>
            <a:off x="450948" y="1981201"/>
            <a:ext cx="112901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Requirement: to complete the next exercises, you first need to have both </a:t>
            </a:r>
            <a:r>
              <a:rPr lang="en-US" sz="2000" i="1" dirty="0"/>
              <a:t>Windows</a:t>
            </a:r>
            <a:r>
              <a:rPr lang="en-US" sz="2000" dirty="0"/>
              <a:t> and </a:t>
            </a:r>
            <a:r>
              <a:rPr lang="en-US" sz="2000" i="1" dirty="0"/>
              <a:t>Linux</a:t>
            </a:r>
            <a:r>
              <a:rPr lang="en-US" sz="2000" dirty="0"/>
              <a:t> installed on your computer.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You will engage with a few simple tasks in legacy shells on each platform: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Command Prompt (CMD.EXE) in Windows,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bash in Linux.</a:t>
            </a:r>
          </a:p>
          <a:p>
            <a:r>
              <a:rPr lang="en-US" sz="2000" dirty="0"/>
              <a:t>Then you will also engage the same tasks using PowerShell.</a:t>
            </a:r>
          </a:p>
          <a:p>
            <a:endParaRPr lang="en-US" sz="2000" dirty="0"/>
          </a:p>
          <a:p>
            <a:r>
              <a:rPr lang="en-US" sz="2000" dirty="0"/>
              <a:t>Most of the tasks in these exercises should be a review of stuff you previously learned.</a:t>
            </a:r>
          </a:p>
          <a:p>
            <a:pPr lvl="1"/>
            <a:r>
              <a:rPr lang="en-US" sz="2000" dirty="0"/>
              <a:t>(However, don’t be alarmed if any of it is new to you!</a:t>
            </a:r>
          </a:p>
          <a:p>
            <a:pPr lvl="2"/>
            <a:r>
              <a:rPr lang="en-US" sz="2000" dirty="0"/>
              <a:t>You are </a:t>
            </a:r>
            <a:r>
              <a:rPr lang="en-US" sz="2000" i="1" dirty="0"/>
              <a:t>not</a:t>
            </a:r>
            <a:r>
              <a:rPr lang="en-US" sz="2000" dirty="0"/>
              <a:t> behind your classmates!</a:t>
            </a:r>
          </a:p>
          <a:p>
            <a:pPr lvl="3"/>
            <a:r>
              <a:rPr lang="en-US" sz="2000" dirty="0"/>
              <a:t>You’re still enrolled in the correct course!</a:t>
            </a:r>
          </a:p>
          <a:p>
            <a:pPr lvl="4"/>
            <a:r>
              <a:rPr lang="en-US" sz="2000" dirty="0"/>
              <a:t>Rather, you have simply earned an extra bonus by learning something new that a classmate might have already learned.)</a:t>
            </a:r>
          </a:p>
        </p:txBody>
      </p:sp>
    </p:spTree>
    <p:extLst>
      <p:ext uri="{BB962C8B-B14F-4D97-AF65-F5344CB8AC3E}">
        <p14:creationId xmlns:p14="http://schemas.microsoft.com/office/powerpoint/2010/main" val="155790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12</TotalTime>
  <Words>927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Lucida Console</vt:lpstr>
      <vt:lpstr>MS Shell Dlg 2</vt:lpstr>
      <vt:lpstr>Office Theme</vt:lpstr>
      <vt:lpstr>CIT 361/CYBER 360:  Advanced Scripting</vt:lpstr>
      <vt:lpstr>What is a shell? </vt:lpstr>
      <vt:lpstr>PowerPoint Presentation</vt:lpstr>
      <vt:lpstr>Start using Windows PowerShell </vt:lpstr>
      <vt:lpstr>Use Windows PowerShell a little more </vt:lpstr>
      <vt:lpstr>“Verb-Noun” functions and cmdlets </vt:lpstr>
      <vt:lpstr>Practice: Legacy and PowerShell CL</vt:lpstr>
    </vt:vector>
  </TitlesOfParts>
  <Company>Brigham Young University 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Palmer, Jennifer</dc:creator>
  <cp:lastModifiedBy>Palmer, Jennifer</cp:lastModifiedBy>
  <cp:revision>1</cp:revision>
  <dcterms:created xsi:type="dcterms:W3CDTF">2024-12-06T19:53:38Z</dcterms:created>
  <dcterms:modified xsi:type="dcterms:W3CDTF">2024-12-06T20:06:09Z</dcterms:modified>
</cp:coreProperties>
</file>