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DDBEFE0B-C6CD-4962-AC05-F1FE7E4DE221}"/>
    <pc:docChg chg="undo custSel modSld">
      <pc:chgData name="Talbert, Matthew" userId="877a4118-3f16-4ac9-a72c-5dd2c7b28c85" providerId="ADAL" clId="{DDBEFE0B-C6CD-4962-AC05-F1FE7E4DE221}" dt="2024-11-21T22:11:57.274" v="307" actId="1035"/>
      <pc:docMkLst>
        <pc:docMk/>
      </pc:docMkLst>
      <pc:sldChg chg="modSp mod">
        <pc:chgData name="Talbert, Matthew" userId="877a4118-3f16-4ac9-a72c-5dd2c7b28c85" providerId="ADAL" clId="{DDBEFE0B-C6CD-4962-AC05-F1FE7E4DE221}" dt="2024-11-21T22:10:51.244" v="94" actId="12788"/>
        <pc:sldMkLst>
          <pc:docMk/>
          <pc:sldMk cId="1196559129" sldId="258"/>
        </pc:sldMkLst>
        <pc:spChg chg="mod">
          <ac:chgData name="Talbert, Matthew" userId="877a4118-3f16-4ac9-a72c-5dd2c7b28c85" providerId="ADAL" clId="{DDBEFE0B-C6CD-4962-AC05-F1FE7E4DE221}" dt="2024-11-21T22:10:51.244" v="94" actId="12788"/>
          <ac:spMkLst>
            <pc:docMk/>
            <pc:sldMk cId="1196559129" sldId="258"/>
            <ac:spMk id="2" creationId="{0E6A2DEF-4501-FAEA-A31C-4FDCBD076712}"/>
          </ac:spMkLst>
        </pc:spChg>
        <pc:spChg chg="mod">
          <ac:chgData name="Talbert, Matthew" userId="877a4118-3f16-4ac9-a72c-5dd2c7b28c85" providerId="ADAL" clId="{DDBEFE0B-C6CD-4962-AC05-F1FE7E4DE221}" dt="2024-11-21T22:07:55.586" v="15" actId="20577"/>
          <ac:spMkLst>
            <pc:docMk/>
            <pc:sldMk cId="1196559129" sldId="258"/>
            <ac:spMk id="4" creationId="{5F95AB98-4F6F-01E3-47E3-C88B1F1E9664}"/>
          </ac:spMkLst>
        </pc:spChg>
        <pc:grpChg chg="mod">
          <ac:chgData name="Talbert, Matthew" userId="877a4118-3f16-4ac9-a72c-5dd2c7b28c85" providerId="ADAL" clId="{DDBEFE0B-C6CD-4962-AC05-F1FE7E4DE221}" dt="2024-11-21T22:10:51.244" v="94" actId="12788"/>
          <ac:grpSpMkLst>
            <pc:docMk/>
            <pc:sldMk cId="1196559129" sldId="258"/>
            <ac:grpSpMk id="5" creationId="{A4C6C431-B159-3FFE-4CAB-840F002386F2}"/>
          </ac:grpSpMkLst>
        </pc:grpChg>
      </pc:sldChg>
      <pc:sldChg chg="modSp mod">
        <pc:chgData name="Talbert, Matthew" userId="877a4118-3f16-4ac9-a72c-5dd2c7b28c85" providerId="ADAL" clId="{DDBEFE0B-C6CD-4962-AC05-F1FE7E4DE221}" dt="2024-11-21T22:10:53.164" v="95" actId="12788"/>
        <pc:sldMkLst>
          <pc:docMk/>
          <pc:sldMk cId="2729151594" sldId="259"/>
        </pc:sldMkLst>
        <pc:spChg chg="mod">
          <ac:chgData name="Talbert, Matthew" userId="877a4118-3f16-4ac9-a72c-5dd2c7b28c85" providerId="ADAL" clId="{DDBEFE0B-C6CD-4962-AC05-F1FE7E4DE221}" dt="2024-11-21T22:10:53.164" v="95" actId="12788"/>
          <ac:spMkLst>
            <pc:docMk/>
            <pc:sldMk cId="2729151594" sldId="259"/>
            <ac:spMk id="2" creationId="{0E6A2DEF-4501-FAEA-A31C-4FDCBD076712}"/>
          </ac:spMkLst>
        </pc:spChg>
        <pc:spChg chg="mod">
          <ac:chgData name="Talbert, Matthew" userId="877a4118-3f16-4ac9-a72c-5dd2c7b28c85" providerId="ADAL" clId="{DDBEFE0B-C6CD-4962-AC05-F1FE7E4DE221}" dt="2024-11-21T22:10:53.164" v="95" actId="12788"/>
          <ac:spMkLst>
            <pc:docMk/>
            <pc:sldMk cId="2729151594" sldId="259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DDBEFE0B-C6CD-4962-AC05-F1FE7E4DE221}" dt="2024-11-21T22:11:07.034" v="113" actId="1036"/>
        <pc:sldMkLst>
          <pc:docMk/>
          <pc:sldMk cId="1400208519" sldId="260"/>
        </pc:sldMkLst>
        <pc:spChg chg="mod">
          <ac:chgData name="Talbert, Matthew" userId="877a4118-3f16-4ac9-a72c-5dd2c7b28c85" providerId="ADAL" clId="{DDBEFE0B-C6CD-4962-AC05-F1FE7E4DE221}" dt="2024-11-21T22:11:07.034" v="113" actId="1036"/>
          <ac:spMkLst>
            <pc:docMk/>
            <pc:sldMk cId="1400208519" sldId="260"/>
            <ac:spMk id="2" creationId="{832B45BA-6309-D8F6-D552-10D836B4EB21}"/>
          </ac:spMkLst>
        </pc:spChg>
        <pc:spChg chg="mod">
          <ac:chgData name="Talbert, Matthew" userId="877a4118-3f16-4ac9-a72c-5dd2c7b28c85" providerId="ADAL" clId="{DDBEFE0B-C6CD-4962-AC05-F1FE7E4DE221}" dt="2024-11-21T22:11:04.290" v="104" actId="1036"/>
          <ac:spMkLst>
            <pc:docMk/>
            <pc:sldMk cId="1400208519" sldId="260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DDBEFE0B-C6CD-4962-AC05-F1FE7E4DE221}" dt="2024-11-21T22:11:40.633" v="175" actId="1035"/>
        <pc:sldMkLst>
          <pc:docMk/>
          <pc:sldMk cId="1467586035" sldId="261"/>
        </pc:sldMkLst>
        <pc:spChg chg="mod">
          <ac:chgData name="Talbert, Matthew" userId="877a4118-3f16-4ac9-a72c-5dd2c7b28c85" providerId="ADAL" clId="{DDBEFE0B-C6CD-4962-AC05-F1FE7E4DE221}" dt="2024-11-21T22:11:30.914" v="129" actId="1036"/>
          <ac:spMkLst>
            <pc:docMk/>
            <pc:sldMk cId="1467586035" sldId="261"/>
            <ac:spMk id="2" creationId="{F5533765-AE4D-3586-BFF0-C73FF51C6B9B}"/>
          </ac:spMkLst>
        </pc:spChg>
        <pc:spChg chg="mod">
          <ac:chgData name="Talbert, Matthew" userId="877a4118-3f16-4ac9-a72c-5dd2c7b28c85" providerId="ADAL" clId="{DDBEFE0B-C6CD-4962-AC05-F1FE7E4DE221}" dt="2024-11-21T22:11:40.633" v="175" actId="1035"/>
          <ac:spMkLst>
            <pc:docMk/>
            <pc:sldMk cId="1467586035" sldId="261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DDBEFE0B-C6CD-4962-AC05-F1FE7E4DE221}" dt="2024-11-21T22:11:57.274" v="307" actId="1035"/>
        <pc:sldMkLst>
          <pc:docMk/>
          <pc:sldMk cId="3885141102" sldId="262"/>
        </pc:sldMkLst>
        <pc:spChg chg="mod">
          <ac:chgData name="Talbert, Matthew" userId="877a4118-3f16-4ac9-a72c-5dd2c7b28c85" providerId="ADAL" clId="{DDBEFE0B-C6CD-4962-AC05-F1FE7E4DE221}" dt="2024-11-21T22:11:51.474" v="261" actId="1036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DDBEFE0B-C6CD-4962-AC05-F1FE7E4DE221}" dt="2024-11-21T22:11:57.274" v="307" actId="1035"/>
          <ac:spMkLst>
            <pc:docMk/>
            <pc:sldMk cId="3885141102" sldId="262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8361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6.1: SQL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26027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Review: CRUD!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C6C431-B159-3FFE-4CAB-840F002386F2}"/>
              </a:ext>
            </a:extLst>
          </p:cNvPr>
          <p:cNvGrpSpPr/>
          <p:nvPr/>
        </p:nvGrpSpPr>
        <p:grpSpPr>
          <a:xfrm>
            <a:off x="1381124" y="2207449"/>
            <a:ext cx="9458004" cy="4062651"/>
            <a:chOff x="1768416" y="1305340"/>
            <a:chExt cx="8778377" cy="4062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7D23F-F3F9-676F-BDEB-E69E1F0AB32C}"/>
                </a:ext>
              </a:extLst>
            </p:cNvPr>
            <p:cNvSpPr txBox="1"/>
            <p:nvPr/>
          </p:nvSpPr>
          <p:spPr>
            <a:xfrm>
              <a:off x="1768416" y="1305340"/>
              <a:ext cx="286397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Elementary data operations: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 (new data)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Read (examine data)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Update (modify data)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Delete (discard 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B565A6-DDA9-BD81-B7C7-3069323CA90A}"/>
                </a:ext>
              </a:extLst>
            </p:cNvPr>
            <p:cNvSpPr txBox="1"/>
            <p:nvPr/>
          </p:nvSpPr>
          <p:spPr>
            <a:xfrm>
              <a:off x="4632386" y="1305340"/>
              <a:ext cx="5852803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Corresponding SQL (Structured Query Language) commands: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INSERT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SELECT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UPDATE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DELETE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5AB98-4F6F-01E3-47E3-C88B1F1E9664}"/>
                </a:ext>
              </a:extLst>
            </p:cNvPr>
            <p:cNvSpPr txBox="1"/>
            <p:nvPr/>
          </p:nvSpPr>
          <p:spPr>
            <a:xfrm>
              <a:off x="1768416" y="2782668"/>
              <a:ext cx="877837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 SQL statements, for a data table named “ROSTER:”</a:t>
              </a:r>
            </a:p>
            <a:p>
              <a:pPr lvl="1">
                <a:lnSpc>
                  <a:spcPct val="15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INSERT INTO ROSTER (ID, NAME) VALUES (2, 'Robin’);</a:t>
              </a:r>
            </a:p>
            <a:p>
              <a:pPr lvl="1">
                <a:lnSpc>
                  <a:spcPct val="15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SELECT ID, NAME FROM ROSTER WHERE ID = 2;</a:t>
              </a:r>
            </a:p>
            <a:p>
              <a:pPr lvl="1">
                <a:lnSpc>
                  <a:spcPct val="15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UPDATE ROSTER SET NAME = 'Batman' WHERE ID = 2;</a:t>
              </a:r>
            </a:p>
            <a:p>
              <a:pPr lvl="1">
                <a:lnSpc>
                  <a:spcPct val="15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DELETE FROM ROSTER WHERE ID = 2;</a:t>
              </a:r>
              <a:endParaRPr lang="en-US" dirty="0"/>
            </a:p>
            <a:p>
              <a:r>
                <a:rPr lang="en-US" i="1" dirty="0"/>
                <a:t>Note: if any of this is new to you, don’t worry. No prior database experience is necessary to complete the upcoming exercises, and regardless, they won’t be too difficult to figure out.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178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Microsoft SQL Server (MS SQL)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369071"/>
            <a:ext cx="87783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Server is Microsoft’s relational database server product.</a:t>
            </a:r>
          </a:p>
          <a:p>
            <a:endParaRPr lang="en-US" dirty="0"/>
          </a:p>
          <a:p>
            <a:r>
              <a:rPr lang="en-US" dirty="0"/>
              <a:t>There are several editions of MS SQL, including no-cost Express or Developer editions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Available for both Windows and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Microsoft provides a module named </a:t>
            </a:r>
            <a:r>
              <a:rPr lang="en-US" dirty="0" err="1"/>
              <a:t>SqlSever</a:t>
            </a:r>
            <a:r>
              <a:rPr lang="en-US" dirty="0"/>
              <a:t> in the PowerShell gallery,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PSProvider</a:t>
            </a:r>
            <a:r>
              <a:rPr lang="en-US" dirty="0"/>
              <a:t>, SQLSERVER: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200 cmdlets for interacting with and managing SQL Sever instances</a:t>
            </a:r>
          </a:p>
          <a:p>
            <a:endParaRPr lang="en-US" dirty="0"/>
          </a:p>
          <a:p>
            <a:r>
              <a:rPr lang="en-US" dirty="0"/>
              <a:t>https://www.powershellgallery.com/packages/SqlServer/</a:t>
            </a:r>
          </a:p>
          <a:p>
            <a:endParaRPr lang="en-US" dirty="0"/>
          </a:p>
          <a:p>
            <a:r>
              <a:rPr lang="en-US" dirty="0"/>
              <a:t>There are also objects in .NET for operating with SQL Server.</a:t>
            </a:r>
          </a:p>
        </p:txBody>
      </p: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0197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Invoke-</a:t>
            </a:r>
            <a:r>
              <a:rPr lang="en-US" sz="4000" dirty="0" err="1"/>
              <a:t>SqlCmd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762001" y="2019786"/>
            <a:ext cx="10667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</a:t>
            </a:r>
            <a:r>
              <a:rPr lang="en-US" sz="1700" dirty="0">
                <a:latin typeface="Lucida Console" panose="020B0609040504020204" pitchFamily="49" charset="0"/>
              </a:rPr>
              <a:t>Invoke-</a:t>
            </a:r>
            <a:r>
              <a:rPr lang="en-US" sz="1700" dirty="0" err="1">
                <a:latin typeface="Lucida Console" panose="020B0609040504020204" pitchFamily="49" charset="0"/>
              </a:rPr>
              <a:t>SqlCmd</a:t>
            </a:r>
            <a:r>
              <a:rPr lang="en-US" sz="1700" dirty="0"/>
              <a:t> cmdlet allows you to run a SQL query directly against a SQL Server.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Mandatory parameters, depending on the database server and security 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Lucida Console" panose="020B0609040504020204" pitchFamily="49" charset="0"/>
              </a:rPr>
              <a:t>-</a:t>
            </a:r>
            <a:r>
              <a:rPr lang="en-US" sz="1700" dirty="0" err="1">
                <a:latin typeface="Lucida Console" panose="020B0609040504020204" pitchFamily="49" charset="0"/>
              </a:rPr>
              <a:t>ServerInstance</a:t>
            </a:r>
            <a:r>
              <a:rPr lang="en-US" sz="1700" dirty="0"/>
              <a:t>:    the name of a local server,</a:t>
            </a:r>
            <a:br>
              <a:rPr lang="en-US" sz="1700" dirty="0"/>
            </a:br>
            <a:r>
              <a:rPr lang="en-US" sz="1700" dirty="0"/>
              <a:t>			or the IP address or FQDN of a remote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Lucida Console" panose="020B0609040504020204" pitchFamily="49" charset="0"/>
              </a:rPr>
              <a:t>-Database</a:t>
            </a:r>
            <a:r>
              <a:rPr lang="en-US" sz="1700" dirty="0"/>
              <a:t>:    the database instance on the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Lucida Console" panose="020B0609040504020204" pitchFamily="49" charset="0"/>
              </a:rPr>
              <a:t>-Query</a:t>
            </a:r>
            <a:r>
              <a:rPr lang="en-US" sz="1700" dirty="0"/>
              <a:t>:    the SQL command-line query to execute on the server.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Example:</a:t>
            </a:r>
          </a:p>
          <a:p>
            <a:pPr lvl="1"/>
            <a:r>
              <a:rPr lang="en-US" sz="1700" dirty="0">
                <a:latin typeface="Lucida Console" panose="020B0609040504020204" pitchFamily="49" charset="0"/>
              </a:rPr>
              <a:t>Invoke-</a:t>
            </a:r>
            <a:r>
              <a:rPr lang="en-US" sz="1700" dirty="0" err="1">
                <a:latin typeface="Lucida Console" panose="020B0609040504020204" pitchFamily="49" charset="0"/>
              </a:rPr>
              <a:t>SqlCmd</a:t>
            </a:r>
            <a:r>
              <a:rPr lang="en-US" sz="1700" dirty="0">
                <a:latin typeface="Lucida Console" panose="020B0609040504020204" pitchFamily="49" charset="0"/>
              </a:rPr>
              <a:t> –</a:t>
            </a:r>
            <a:r>
              <a:rPr lang="en-US" sz="1700" dirty="0" err="1">
                <a:latin typeface="Lucida Console" panose="020B0609040504020204" pitchFamily="49" charset="0"/>
              </a:rPr>
              <a:t>ServerInstance</a:t>
            </a:r>
            <a:r>
              <a:rPr lang="en-US" sz="1700" dirty="0"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latin typeface="Lucida Console" panose="020B0609040504020204" pitchFamily="49" charset="0"/>
              </a:rPr>
              <a:t>sqlexpress</a:t>
            </a:r>
            <a:r>
              <a:rPr lang="en-US" sz="1700" dirty="0">
                <a:latin typeface="Lucida Console" panose="020B0609040504020204" pitchFamily="49" charset="0"/>
              </a:rPr>
              <a:t> –Database lapidary </a:t>
            </a:r>
            <a:br>
              <a:rPr lang="en-US" sz="1700" dirty="0">
                <a:latin typeface="Lucida Console" panose="020B0609040504020204" pitchFamily="49" charset="0"/>
              </a:rPr>
            </a:br>
            <a:r>
              <a:rPr lang="en-US" sz="1700" dirty="0">
                <a:latin typeface="Lucida Console" panose="020B0609040504020204" pitchFamily="49" charset="0"/>
              </a:rPr>
              <a:t>–Query </a:t>
            </a:r>
            <a:r>
              <a:rPr lang="en-US" sz="1700" dirty="0">
                <a:latin typeface="Lucida Console" panose="020B0609040504020204" pitchFamily="49" charset="0"/>
                <a:cs typeface="Cascadia Code" panose="020B0609020000020004" pitchFamily="49" charset="0"/>
              </a:rPr>
              <a:t>'select * from metal'</a:t>
            </a:r>
            <a:r>
              <a:rPr lang="en-US" sz="1700" dirty="0">
                <a:latin typeface="Lucida Console" panose="020B0609040504020204" pitchFamily="49" charset="0"/>
              </a:rPr>
              <a:t> </a:t>
            </a:r>
            <a:endParaRPr lang="en-US" sz="1700" dirty="0"/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For a query that produces a record set, the result is an array containing </a:t>
            </a:r>
            <a:r>
              <a:rPr lang="en-US" sz="1700" dirty="0">
                <a:latin typeface="Lucida Console" panose="020B0609040504020204" pitchFamily="49" charset="0"/>
              </a:rPr>
              <a:t>[</a:t>
            </a:r>
            <a:r>
              <a:rPr lang="en-US" sz="1700" dirty="0" err="1">
                <a:latin typeface="Lucida Console" panose="020B0609040504020204" pitchFamily="49" charset="0"/>
              </a:rPr>
              <a:t>System.Data.DataRow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  <a:r>
              <a:rPr lang="en-US" sz="1700" dirty="0"/>
              <a:t> objects.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By default, uses your current Windows credentials (assuming that’s how the SQL Server is configured to authenticate), but you can also use  </a:t>
            </a:r>
            <a:r>
              <a:rPr lang="en-US" sz="1700" dirty="0">
                <a:latin typeface="Lucida Console" panose="020B0609040504020204" pitchFamily="49" charset="0"/>
              </a:rPr>
              <a:t>–Username</a:t>
            </a:r>
            <a:r>
              <a:rPr lang="en-US" sz="1700" dirty="0"/>
              <a:t>  and  </a:t>
            </a:r>
            <a:r>
              <a:rPr lang="en-US" sz="1700" dirty="0">
                <a:latin typeface="Lucida Console" panose="020B0609040504020204" pitchFamily="49" charset="0"/>
              </a:rPr>
              <a:t>–Password</a:t>
            </a:r>
            <a:r>
              <a:rPr lang="en-US" sz="1700" dirty="0"/>
              <a:t>  parameters to provide an authentication credential.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815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SQLSERVER: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2927277"/>
            <a:ext cx="9881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</a:t>
            </a:r>
            <a:r>
              <a:rPr lang="en-US" dirty="0" err="1"/>
              <a:t>PSProvider</a:t>
            </a:r>
            <a:r>
              <a:rPr lang="en-US" dirty="0"/>
              <a:t> in the </a:t>
            </a:r>
            <a:r>
              <a:rPr lang="en-US" dirty="0" err="1"/>
              <a:t>SqlServer</a:t>
            </a:r>
            <a:r>
              <a:rPr lang="en-US" dirty="0"/>
              <a:t> module provides another </a:t>
            </a:r>
            <a:r>
              <a:rPr lang="en-US" dirty="0" err="1"/>
              <a:t>PSDrive</a:t>
            </a:r>
            <a:r>
              <a:rPr lang="en-US" dirty="0"/>
              <a:t> abstraction.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navigate a database with PowerShell aliases, just like you would a filesystem: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cd  </a:t>
            </a:r>
            <a:r>
              <a:rPr lang="en-US" dirty="0"/>
              <a:t>(</a:t>
            </a:r>
            <a:r>
              <a:rPr lang="en-US" dirty="0">
                <a:latin typeface="Lucida Console" panose="020B0609040504020204" pitchFamily="49" charset="0"/>
              </a:rPr>
              <a:t>Set-Location</a:t>
            </a:r>
            <a:r>
              <a:rPr lang="en-US" dirty="0"/>
              <a:t>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ls  </a:t>
            </a:r>
            <a:r>
              <a:rPr lang="en-US" dirty="0"/>
              <a:t>(</a:t>
            </a: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34550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SQL Server instance is prepared for you on one of our lab VMs. You will get to use PowerShell tools to operate it.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126</TotalTime>
  <Words>457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2024-11-19T21:26:04Z</dcterms:created>
  <dcterms:modified xsi:type="dcterms:W3CDTF">2024-11-21T22:12:00Z</dcterms:modified>
</cp:coreProperties>
</file>