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5" r:id="rId12"/>
    <p:sldId id="294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A6AE-0D48-4EE9-822C-90748FD99EBE}" v="13" dt="2024-06-14T02:19:13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5T14:14:10.456" v="12278" actId="20577"/>
      <pc:docMkLst>
        <pc:docMk/>
      </pc:docMkLst>
      <pc:sldChg chg="modSp mod">
        <pc:chgData name="Gibbons, Carl" userId="d2b037bc-8fb4-4222-845c-61440543a456" providerId="ADAL" clId="{03FBA6AE-0D48-4EE9-822C-90748FD99EBE}" dt="2024-06-14T03:01:42.955" v="11905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4T03:01:42.955" v="11905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14:41:19.544" v="12198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14:41:19.544" v="12198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14:47:17.716" v="12204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4T14:47:17.716" v="122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14:39:24.253" v="12185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14:39:24.253" v="12185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5T14:14:10.456" v="1227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5T14:14:10.456" v="1227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14:56:54.496" v="12220" actId="113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14:56:54.496" v="12220" actId="113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4:11:52.139" v="11906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4:11:52.139" v="11906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1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Bumper_car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0664E-43F7-FBA6-48E9-0879068B4FE3}"/>
              </a:ext>
            </a:extLst>
          </p:cNvPr>
          <p:cNvSpPr txBox="1"/>
          <p:nvPr/>
        </p:nvSpPr>
        <p:spPr>
          <a:xfrm>
            <a:off x="3585882" y="1983451"/>
            <a:ext cx="50202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CIT 361/CYBER 360: </a:t>
            </a:r>
          </a:p>
          <a:p>
            <a:r>
              <a:rPr lang="en-US" sz="4000" dirty="0"/>
              <a:t>Advanced Scripting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3797"/>
          </a:xfrm>
        </p:spPr>
        <p:txBody>
          <a:bodyPr/>
          <a:lstStyle/>
          <a:p>
            <a:r>
              <a:rPr lang="en-US" dirty="0"/>
              <a:t>8.1: Creating Object Oriented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BA764-955A-5182-1249-B7344A2AF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28725-8383-0037-6955-7F81BDA1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6DB25-ACA5-4BAF-D5B6-E68D4116D4CF}"/>
              </a:ext>
            </a:extLst>
          </p:cNvPr>
          <p:cNvSpPr txBox="1">
            <a:spLocks/>
          </p:cNvSpPr>
          <p:nvPr/>
        </p:nvSpPr>
        <p:spPr>
          <a:xfrm>
            <a:off x="1920747" y="1218051"/>
            <a:ext cx="8350505" cy="774916"/>
          </a:xfrm>
        </p:spPr>
        <p:txBody>
          <a:bodyPr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5000"/>
              <a:t>Member validation attributes</a:t>
            </a:r>
            <a:endParaRPr lang="en-US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7DCB1-DC5A-2524-7D5B-3002502BBA23}"/>
              </a:ext>
            </a:extLst>
          </p:cNvPr>
          <p:cNvSpPr txBox="1"/>
          <p:nvPr/>
        </p:nvSpPr>
        <p:spPr>
          <a:xfrm>
            <a:off x="954631" y="2199156"/>
            <a:ext cx="96552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validation attributes used for function parameters may also be used with class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Example:</a:t>
            </a:r>
          </a:p>
          <a:p>
            <a:r>
              <a:rPr lang="en-US" sz="1200" dirty="0">
                <a:latin typeface="+mn-lt"/>
              </a:rPr>
              <a:t> </a:t>
            </a:r>
            <a:endParaRPr lang="en-US" sz="1200" dirty="0"/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endParaRPr lang="en-US" sz="1800" b="1" dirty="0">
              <a:latin typeface="Consolas" panose="020B0609020204030204" pitchFamily="49" charset="0"/>
            </a:endParaRP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    [string] [</a:t>
            </a:r>
            <a:r>
              <a:rPr lang="en-US" sz="1800" b="1" dirty="0" err="1">
                <a:latin typeface="Consolas" panose="020B0609020204030204" pitchFamily="49" charset="0"/>
              </a:rPr>
              <a:t>ValidateLength</a:t>
            </a:r>
            <a:r>
              <a:rPr lang="en-US" sz="1800" b="1" dirty="0">
                <a:latin typeface="Consolas" panose="020B0609020204030204" pitchFamily="49" charset="0"/>
              </a:rPr>
              <a:t>(1,2)]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    $Id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    [double] [</a:t>
            </a:r>
            <a:r>
              <a:rPr lang="en-US" sz="1800" b="1" dirty="0" err="1">
                <a:latin typeface="Consolas" panose="020B0609020204030204" pitchFamily="49" charset="0"/>
              </a:rPr>
              <a:t>ValidateRange</a:t>
            </a:r>
            <a:r>
              <a:rPr lang="en-US" sz="1800" b="1" dirty="0">
                <a:latin typeface="Consolas" panose="020B0609020204030204" pitchFamily="49" charset="0"/>
              </a:rPr>
              <a:t>(0,10)]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    $Speed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    [int] [</a:t>
            </a:r>
            <a:r>
              <a:rPr lang="en-US" sz="1800" b="1" dirty="0" err="1">
                <a:latin typeface="Consolas" panose="020B0609020204030204" pitchFamily="49" charset="0"/>
              </a:rPr>
              <a:t>ValidateRange</a:t>
            </a:r>
            <a:r>
              <a:rPr lang="en-US" sz="1800" b="1" dirty="0">
                <a:latin typeface="Consolas" panose="020B0609020204030204" pitchFamily="49" charset="0"/>
              </a:rPr>
              <a:t>(-180,180)]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    $Direction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    static [bool]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    $Powered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latin typeface="+mn-lt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21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3D475-86A0-B289-4484-59C80ACA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8A31-6B19-0FC5-5DFD-5F2143E4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CF3BAB-90B4-742F-0DDF-9E055FD30971}"/>
              </a:ext>
            </a:extLst>
          </p:cNvPr>
          <p:cNvSpPr txBox="1">
            <a:spLocks/>
          </p:cNvSpPr>
          <p:nvPr/>
        </p:nvSpPr>
        <p:spPr>
          <a:xfrm>
            <a:off x="4666530" y="1227015"/>
            <a:ext cx="2858940" cy="774916"/>
          </a:xfrm>
        </p:spPr>
        <p:txBody>
          <a:bodyPr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CA8F0-3ECE-A722-65B2-1A7D203BF7BA}"/>
              </a:ext>
            </a:extLst>
          </p:cNvPr>
          <p:cNvSpPr txBox="1"/>
          <p:nvPr/>
        </p:nvSpPr>
        <p:spPr>
          <a:xfrm>
            <a:off x="1268396" y="2505670"/>
            <a:ext cx="96552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 your first exercise this week, you will examine a data file, and create an appropriate class that lets you import the data from the file and create object instances to hold the imported data.</a:t>
            </a:r>
          </a:p>
          <a:p>
            <a:endParaRPr lang="en-US" sz="1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8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74B07-AE37-F45E-DCED-D4860D4FE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F9149-2280-C37B-72F3-A0EB3A0F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32EEE0-48BC-C15C-9B1E-4226CE00928E}"/>
              </a:ext>
            </a:extLst>
          </p:cNvPr>
          <p:cNvSpPr txBox="1">
            <a:spLocks/>
          </p:cNvSpPr>
          <p:nvPr/>
        </p:nvSpPr>
        <p:spPr>
          <a:xfrm>
            <a:off x="3565911" y="1442169"/>
            <a:ext cx="5060177" cy="547997"/>
          </a:xfrm>
        </p:spPr>
        <p:txBody>
          <a:bodyPr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3800" dirty="0"/>
              <a:t>Review: OO Principles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B9D84-EEA2-ACA7-A95D-AF0D8E9D809A}"/>
              </a:ext>
            </a:extLst>
          </p:cNvPr>
          <p:cNvSpPr txBox="1"/>
          <p:nvPr/>
        </p:nvSpPr>
        <p:spPr>
          <a:xfrm>
            <a:off x="1196336" y="2417702"/>
            <a:ext cx="965520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Encapsulation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i="1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Abstraction</a:t>
            </a:r>
          </a:p>
          <a:p>
            <a:pPr marL="4000500" lvl="8" indent="-342900" algn="ctr">
              <a:buFont typeface="Arial" panose="020B0604020202020204" pitchFamily="34" charset="0"/>
              <a:buChar char="•"/>
            </a:pPr>
            <a:endParaRPr lang="en-US" sz="2000" i="1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Inheritance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i="1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05832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E2AD-ED90-7CEE-5EF0-34D3CA70B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70FE0-F7B2-6233-BF27-0865A2FE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955B24-6849-3521-1C19-A0EC6DEB8A9B}"/>
              </a:ext>
            </a:extLst>
          </p:cNvPr>
          <p:cNvSpPr txBox="1">
            <a:spLocks/>
          </p:cNvSpPr>
          <p:nvPr/>
        </p:nvSpPr>
        <p:spPr>
          <a:xfrm>
            <a:off x="4039000" y="1253909"/>
            <a:ext cx="4113999" cy="449386"/>
          </a:xfrm>
        </p:spPr>
        <p:txBody>
          <a:bodyPr>
            <a:normAutofit lnSpcReduction="10000"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/>
              <a:t>Encapsulation in PowerShell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5E2A9-3E3D-04ED-EC35-6966193804E2}"/>
              </a:ext>
            </a:extLst>
          </p:cNvPr>
          <p:cNvSpPr txBox="1"/>
          <p:nvPr/>
        </p:nvSpPr>
        <p:spPr>
          <a:xfrm>
            <a:off x="264458" y="1702721"/>
            <a:ext cx="116630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Organize related data and code together into a structured object </a:t>
            </a:r>
            <a:r>
              <a:rPr lang="en-US" sz="2000" b="1" i="1" dirty="0">
                <a:latin typeface="+mn-lt"/>
              </a:rPr>
              <a:t>instance</a:t>
            </a:r>
            <a:r>
              <a:rPr lang="en-US" sz="20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 each data field inside an object, we will call it a </a:t>
            </a:r>
            <a:r>
              <a:rPr lang="en-US" sz="2000" b="1" i="1" dirty="0">
                <a:latin typeface="+mn-lt"/>
              </a:rPr>
              <a:t>property</a:t>
            </a:r>
            <a:r>
              <a:rPr lang="en-US" sz="20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 each coded function of an object, we will call it a </a:t>
            </a:r>
            <a:r>
              <a:rPr lang="en-US" sz="2000" b="1" i="1" dirty="0">
                <a:latin typeface="+mn-lt"/>
              </a:rPr>
              <a:t>method</a:t>
            </a:r>
            <a:r>
              <a:rPr lang="en-US" sz="20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 will also refer to a property or method as a </a:t>
            </a:r>
            <a:r>
              <a:rPr lang="en-US" sz="2000" b="1" i="1" dirty="0">
                <a:latin typeface="+mn-lt"/>
              </a:rPr>
              <a:t>member</a:t>
            </a:r>
            <a:r>
              <a:rPr lang="en-US" sz="2000" dirty="0">
                <a:latin typeface="+mn-lt"/>
              </a:rPr>
              <a:t> of the object.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To get at the data or execute the code contained inside of an object, other software will send the object a </a:t>
            </a:r>
            <a:r>
              <a:rPr lang="en-US" sz="2000" b="1" i="1" dirty="0">
                <a:latin typeface="+mn-lt"/>
              </a:rPr>
              <a:t>message</a:t>
            </a:r>
            <a:r>
              <a:rPr lang="en-US" sz="20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Example of instance properties: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Consider these three facts about our course: its code is CYBER 360, its name is “Advanced Scripting,” and it earns 3 credit hours. Here’s how to combine these together into a PowerShell custom object and examine the result:</a:t>
            </a:r>
          </a:p>
          <a:p>
            <a:endParaRPr lang="en-US" sz="1200" dirty="0"/>
          </a:p>
          <a:p>
            <a:r>
              <a:rPr lang="en-US" sz="1700" b="1" dirty="0">
                <a:latin typeface="Consolas" panose="020B0609020204030204" pitchFamily="49" charset="0"/>
              </a:rPr>
              <a:t>$c = [</a:t>
            </a:r>
            <a:r>
              <a:rPr lang="en-US" sz="1700" b="1" dirty="0" err="1">
                <a:latin typeface="Consolas" panose="020B0609020204030204" pitchFamily="49" charset="0"/>
              </a:rPr>
              <a:t>PSCustomObject</a:t>
            </a:r>
            <a:r>
              <a:rPr lang="en-US" sz="1700" b="1" dirty="0">
                <a:latin typeface="Consolas" panose="020B0609020204030204" pitchFamily="49" charset="0"/>
              </a:rPr>
              <a:t>]::new()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Add-Member –</a:t>
            </a:r>
            <a:r>
              <a:rPr lang="en-US" sz="1700" b="1" dirty="0" err="1">
                <a:latin typeface="Consolas" panose="020B0609020204030204" pitchFamily="49" charset="0"/>
              </a:rPr>
              <a:t>MemberType</a:t>
            </a:r>
            <a:r>
              <a:rPr lang="en-US" sz="1700" b="1" dirty="0"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latin typeface="Consolas" panose="020B0609020204030204" pitchFamily="49" charset="0"/>
              </a:rPr>
              <a:t>NoteProperty</a:t>
            </a:r>
            <a:r>
              <a:rPr lang="en-US" sz="1700" b="1" dirty="0">
                <a:latin typeface="Consolas" panose="020B0609020204030204" pitchFamily="49" charset="0"/>
              </a:rPr>
              <a:t> –Name 'Name' –Value 'Adv. Scripting'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Add-Member –</a:t>
            </a:r>
            <a:r>
              <a:rPr lang="en-US" sz="1700" b="1" dirty="0" err="1">
                <a:latin typeface="Consolas" panose="020B0609020204030204" pitchFamily="49" charset="0"/>
              </a:rPr>
              <a:t>MemberType</a:t>
            </a:r>
            <a:r>
              <a:rPr lang="en-US" sz="1700" b="1" dirty="0"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latin typeface="Consolas" panose="020B0609020204030204" pitchFamily="49" charset="0"/>
              </a:rPr>
              <a:t>NoteProperty</a:t>
            </a:r>
            <a:r>
              <a:rPr lang="en-US" sz="1700" b="1" dirty="0">
                <a:latin typeface="Consolas" panose="020B0609020204030204" pitchFamily="49" charset="0"/>
              </a:rPr>
              <a:t> –Name 'Code' –Value 'CYBER 360'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Add-Member –</a:t>
            </a:r>
            <a:r>
              <a:rPr lang="en-US" sz="1700" b="1" dirty="0" err="1">
                <a:latin typeface="Consolas" panose="020B0609020204030204" pitchFamily="49" charset="0"/>
              </a:rPr>
              <a:t>MemberType</a:t>
            </a:r>
            <a:r>
              <a:rPr lang="en-US" sz="1700" b="1" dirty="0"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latin typeface="Consolas" panose="020B0609020204030204" pitchFamily="49" charset="0"/>
              </a:rPr>
              <a:t>NoteProperty</a:t>
            </a:r>
            <a:r>
              <a:rPr lang="en-US" sz="1700" b="1" dirty="0">
                <a:latin typeface="Consolas" panose="020B0609020204030204" pitchFamily="49" charset="0"/>
              </a:rPr>
              <a:t> –Name 'Credits' –Value 3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Get-Member 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687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9016A-AF80-CD20-4A82-A71A04EB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1C400-E8F3-51CE-488B-5A21E763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ADC43-316C-A121-5003-433DA1FB2DCF}"/>
              </a:ext>
            </a:extLst>
          </p:cNvPr>
          <p:cNvSpPr txBox="1"/>
          <p:nvPr/>
        </p:nvSpPr>
        <p:spPr>
          <a:xfrm>
            <a:off x="2859741" y="1198149"/>
            <a:ext cx="6472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PT: Encapsulation, Accessibility, and Scripting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98F8BF-CA4B-66FE-79AA-F83160DF5957}"/>
              </a:ext>
            </a:extLst>
          </p:cNvPr>
          <p:cNvSpPr txBox="1"/>
          <p:nvPr/>
        </p:nvSpPr>
        <p:spPr>
          <a:xfrm>
            <a:off x="215154" y="1937720"/>
            <a:ext cx="116003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In C# (and in other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compiled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object-oriented programming languages), data encapsulated inside an object is usually marked as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protected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or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private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. These accessibility modifiers are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encapsulation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mechanisms meant to hide or shield data from uncontrolled disclosure or tampering by other objects or software. Without access to the C# source code, it’s difficult to reverse-engineer compiled software and get unauthorized access to private members.</a:t>
            </a:r>
          </a:p>
          <a:p>
            <a:pPr algn="r"/>
            <a:endParaRPr lang="en-US" sz="2000" i="1" dirty="0">
              <a:latin typeface="+mn-lt"/>
              <a:cs typeface="Arial" panose="020B0604020202020204" pitchFamily="34" charset="0"/>
            </a:endParaRPr>
          </a:p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On the other hand, PowerShell is a </a:t>
            </a:r>
            <a:r>
              <a:rPr lang="en-US" sz="2000" i="1" u="sng" dirty="0">
                <a:latin typeface="+mn-lt"/>
                <a:cs typeface="Arial" panose="020B0604020202020204" pitchFamily="34" charset="0"/>
              </a:rPr>
              <a:t>scripting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language. Its cmdlets, functions, and expressions are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interpreted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, not compiled. Every interpreted script is its own source code.</a:t>
            </a:r>
          </a:p>
          <a:p>
            <a:pPr algn="r"/>
            <a:endParaRPr lang="en-US" sz="2000" i="1" dirty="0">
              <a:latin typeface="+mn-lt"/>
              <a:cs typeface="Arial" panose="020B0604020202020204" pitchFamily="34" charset="0"/>
            </a:endParaRPr>
          </a:p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Consequence: in contrast with .NET assemblies and other software written in C#, there can never be a way to privately encapsulate properties of a PowerShell script’s objects.</a:t>
            </a:r>
          </a:p>
          <a:p>
            <a:pPr algn="r"/>
            <a:endParaRPr lang="en-US" sz="2000" i="1" dirty="0">
              <a:latin typeface="+mn-lt"/>
              <a:cs typeface="Arial" panose="020B0604020202020204" pitchFamily="34" charset="0"/>
            </a:endParaRPr>
          </a:p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PowerShell does provide a way to mark a property as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hidden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, but even hidden members aren’t truly private, because  </a:t>
            </a:r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Get-Member –Force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 reveals them.</a:t>
            </a:r>
          </a:p>
        </p:txBody>
      </p:sp>
    </p:spTree>
    <p:extLst>
      <p:ext uri="{BB962C8B-B14F-4D97-AF65-F5344CB8AC3E}">
        <p14:creationId xmlns:p14="http://schemas.microsoft.com/office/powerpoint/2010/main" val="307647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FC324-9111-85C1-A0CC-7A185E70B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FA8EA-A484-0058-75AF-22FEC49B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6F91A-1A84-2519-680D-658E2BBB3ECD}"/>
              </a:ext>
            </a:extLst>
          </p:cNvPr>
          <p:cNvSpPr txBox="1"/>
          <p:nvPr/>
        </p:nvSpPr>
        <p:spPr>
          <a:xfrm>
            <a:off x="3470461" y="1230415"/>
            <a:ext cx="5251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Abstraction in PowerShell (v5+)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BB94-117E-BD8E-D5CE-FCD1362ADBBF}"/>
              </a:ext>
            </a:extLst>
          </p:cNvPr>
          <p:cNvSpPr txBox="1"/>
          <p:nvPr/>
        </p:nvSpPr>
        <p:spPr>
          <a:xfrm>
            <a:off x="340659" y="1753635"/>
            <a:ext cx="116899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Organize related data </a:t>
            </a:r>
            <a:r>
              <a:rPr lang="en-US" sz="1800" b="1" i="1" dirty="0">
                <a:latin typeface="+mn-lt"/>
              </a:rPr>
              <a:t>properties</a:t>
            </a:r>
            <a:r>
              <a:rPr lang="en-US" sz="1800" dirty="0">
                <a:latin typeface="+mn-lt"/>
              </a:rPr>
              <a:t> and coded </a:t>
            </a:r>
            <a:r>
              <a:rPr lang="en-US" sz="1800" b="1" i="1" dirty="0">
                <a:latin typeface="+mn-lt"/>
              </a:rPr>
              <a:t>methods</a:t>
            </a:r>
            <a:r>
              <a:rPr lang="en-US" sz="1800" dirty="0">
                <a:latin typeface="+mn-lt"/>
              </a:rPr>
              <a:t> together into </a:t>
            </a:r>
            <a:r>
              <a:rPr lang="en-US" sz="1800" b="1" i="1" dirty="0">
                <a:latin typeface="+mn-lt"/>
              </a:rPr>
              <a:t>classes</a:t>
            </a:r>
            <a:r>
              <a:rPr lang="en-US" sz="18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Useful metaphor: think of a class as a “blueprint” for objects of that class.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Two objects of the same class may contain different data values, but as far as other software is concerned, each object of a class interacts the same way.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When two objects are of the same class, we also say they share the same </a:t>
            </a:r>
            <a:r>
              <a:rPr lang="en-US" sz="1800" b="1" i="1" dirty="0">
                <a:latin typeface="+mn-lt"/>
              </a:rPr>
              <a:t>type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Example: this command line declares a “pattern” for a BYU-Idaho course object:</a:t>
            </a:r>
          </a:p>
          <a:p>
            <a:r>
              <a:rPr lang="en-US" sz="1200" dirty="0">
                <a:latin typeface="+mn-lt"/>
              </a:rPr>
              <a:t> </a:t>
            </a:r>
          </a:p>
          <a:p>
            <a:pPr marL="798513"/>
            <a:r>
              <a:rPr lang="en-US" sz="1800" b="1" dirty="0">
                <a:latin typeface="Consolas" panose="020B0609020204030204" pitchFamily="49" charset="0"/>
              </a:rPr>
              <a:t>class Course { $Name; $Code; $Credits }</a:t>
            </a:r>
          </a:p>
          <a:p>
            <a:endParaRPr lang="en-US" sz="12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Even though it works, we will seldom see command-line class definitions. A class is more elegantly declared in a  </a:t>
            </a:r>
            <a:r>
              <a:rPr lang="en-US" sz="1800" b="1" dirty="0">
                <a:latin typeface="Consolas" panose="020B0609020204030204" pitchFamily="49" charset="0"/>
              </a:rPr>
              <a:t>.ps1</a:t>
            </a:r>
            <a:r>
              <a:rPr lang="en-US" sz="1800" dirty="0">
                <a:latin typeface="+mn-lt"/>
              </a:rPr>
              <a:t>  script file:</a:t>
            </a:r>
          </a:p>
          <a:p>
            <a:r>
              <a:rPr lang="en-US" sz="1200" dirty="0"/>
              <a:t> 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class Course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    $Name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    $Code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    $Credits</a:t>
            </a:r>
          </a:p>
          <a:p>
            <a:pPr lvl="2"/>
            <a:r>
              <a:rPr lang="en-US" sz="1800" b="1" dirty="0">
                <a:latin typeface="Consolas" panose="020B0609020204030204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1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03638-ABF9-12F1-C462-6CFDD2773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C673C-94B9-A68A-8C46-BD15C2B3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1B377B-D921-C17C-8D8B-17576D24B834}"/>
              </a:ext>
            </a:extLst>
          </p:cNvPr>
          <p:cNvSpPr txBox="1">
            <a:spLocks/>
          </p:cNvSpPr>
          <p:nvPr/>
        </p:nvSpPr>
        <p:spPr>
          <a:xfrm>
            <a:off x="3335270" y="1200120"/>
            <a:ext cx="5521460" cy="512139"/>
          </a:xfrm>
        </p:spPr>
        <p:txBody>
          <a:bodyPr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800" dirty="0"/>
              <a:t>Objects are Instances of a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1557B-C7FC-017F-474C-762885D35EC2}"/>
              </a:ext>
            </a:extLst>
          </p:cNvPr>
          <p:cNvSpPr txBox="1"/>
          <p:nvPr/>
        </p:nvSpPr>
        <p:spPr>
          <a:xfrm>
            <a:off x="345141" y="1828800"/>
            <a:ext cx="116272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After a class is defined, we can use it to create and use object instances: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$c1 = [Course]::new() 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$c1.Name = 'Teachings of The Book of Mormon' 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$c1.Code = 'REL 275';  $c1.Credits = 2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$c2 = [Course]::new() 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$c2.Name = 'Advanced Scripting' 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$c2.Code = 'CYBER 360';  $c2.Credits = 3</a:t>
            </a:r>
          </a:p>
          <a:p>
            <a:endParaRPr lang="en-US" sz="12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Our new class is now a custom type we can use for robust and adaptable scripting. We can also use a cmdlet or a hash table to create new instances, like these:</a:t>
            </a:r>
          </a:p>
          <a:p>
            <a:r>
              <a:rPr lang="en-US" sz="1200" dirty="0">
                <a:latin typeface="+mn-lt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$c3 = New-Object Course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                  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# slower (more overhead) than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[Course]::new()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sz="1200" dirty="0">
                <a:latin typeface="+mn-lt"/>
              </a:rPr>
              <a:t> 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$c4 = [Course] @{ Name='SQL'; Code='ITM 220'; Credits=2 } 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(We’ll wait for later to look at inheritance or polymorphism with PowerShell…)</a:t>
            </a:r>
          </a:p>
        </p:txBody>
      </p:sp>
    </p:spTree>
    <p:extLst>
      <p:ext uri="{BB962C8B-B14F-4D97-AF65-F5344CB8AC3E}">
        <p14:creationId xmlns:p14="http://schemas.microsoft.com/office/powerpoint/2010/main" val="292945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2BF9B-5CD0-E8BE-EBDC-D889CCDB1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C0971-1419-94E7-3624-7D974270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D7A092-4888-7EB3-E264-8E50B3D6DCD7}"/>
              </a:ext>
            </a:extLst>
          </p:cNvPr>
          <p:cNvSpPr txBox="1">
            <a:spLocks/>
          </p:cNvSpPr>
          <p:nvPr/>
        </p:nvSpPr>
        <p:spPr>
          <a:xfrm>
            <a:off x="3958317" y="1209085"/>
            <a:ext cx="4275365" cy="476279"/>
          </a:xfrm>
        </p:spPr>
        <p:txBody>
          <a:bodyPr>
            <a:normAutofit fontScale="85000" lnSpcReduction="10000"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800" dirty="0"/>
              <a:t>Type-constrained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902BF-62A5-94C2-C400-202B9DBF9D9B}"/>
              </a:ext>
            </a:extLst>
          </p:cNvPr>
          <p:cNvSpPr txBox="1"/>
          <p:nvPr/>
        </p:nvSpPr>
        <p:spPr>
          <a:xfrm>
            <a:off x="403411" y="1685364"/>
            <a:ext cx="1162722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Best practice: specify the data types of class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class Course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    [String]$Name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    [String]$Code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    [int]$Credits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This helps prevent lots of bugs or unexpected results, because it ensures predictability:</a:t>
            </a:r>
          </a:p>
          <a:p>
            <a:r>
              <a:rPr lang="en-US" sz="1200" dirty="0">
                <a:latin typeface="+mn-lt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$c5 = [Course] @{ Name='SQL'; Code='ITM 220'; Credits=</a:t>
            </a:r>
            <a:r>
              <a:rPr lang="en-US" sz="2000" b="1" dirty="0">
                <a:highlight>
                  <a:srgbClr val="00FFFF"/>
                </a:highlight>
                <a:latin typeface="Consolas" panose="020B0609020204030204" pitchFamily="49" charset="0"/>
              </a:rPr>
              <a:t>'2'</a:t>
            </a:r>
            <a:r>
              <a:rPr lang="en-US" sz="2000" b="1" dirty="0">
                <a:latin typeface="Consolas" panose="020B0609020204030204" pitchFamily="49" charset="0"/>
              </a:rPr>
              <a:t> } </a:t>
            </a: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$c5.Credits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# result: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pPr lvl="2"/>
            <a:r>
              <a:rPr lang="en-US" sz="2000" b="1" dirty="0">
                <a:latin typeface="Consolas" panose="020B0609020204030204" pitchFamily="49" charset="0"/>
              </a:rPr>
              <a:t>$c5.Credits.GetType().Name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                                  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# result: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Int32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pPr lvl="2"/>
            <a:r>
              <a:rPr lang="en-US" sz="1200" dirty="0">
                <a:latin typeface="+mn-lt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Now when our code uses arithmetic operator  </a:t>
            </a:r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to add up credits, it won’t accidentally concatenate strings instead.</a:t>
            </a:r>
          </a:p>
        </p:txBody>
      </p:sp>
    </p:spTree>
    <p:extLst>
      <p:ext uri="{BB962C8B-B14F-4D97-AF65-F5344CB8AC3E}">
        <p14:creationId xmlns:p14="http://schemas.microsoft.com/office/powerpoint/2010/main" val="211929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1FF94-0CAF-85F8-0126-AB399ABA4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286CE-ED13-3BAC-1532-99C5E889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C07E6-6436-ED6D-BB09-708C9F02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834" y="1379436"/>
            <a:ext cx="7032331" cy="467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07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5097D-5B69-196A-8B41-A1B33209F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1F957-FBD6-EA0A-7DC1-5A66E5CB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CF7AA9-9E92-B420-C052-41DB6B81382B}"/>
              </a:ext>
            </a:extLst>
          </p:cNvPr>
          <p:cNvSpPr txBox="1">
            <a:spLocks/>
          </p:cNvSpPr>
          <p:nvPr/>
        </p:nvSpPr>
        <p:spPr>
          <a:xfrm>
            <a:off x="2549368" y="1235979"/>
            <a:ext cx="7093264" cy="951409"/>
          </a:xfrm>
        </p:spPr>
        <p:txBody>
          <a:bodyPr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800" dirty="0"/>
              <a:t>Instance members belong to an instance,</a:t>
            </a:r>
          </a:p>
          <a:p>
            <a:r>
              <a:rPr lang="en-US" sz="2800" dirty="0"/>
              <a:t>Static members belong to the entire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27DA0-7F41-EE4E-9BD8-65F74D152BFA}"/>
              </a:ext>
            </a:extLst>
          </p:cNvPr>
          <p:cNvSpPr txBox="1"/>
          <p:nvPr/>
        </p:nvSpPr>
        <p:spPr>
          <a:xfrm>
            <a:off x="327212" y="2261136"/>
            <a:ext cx="115375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Consider a “bumper cars” attraction at a traveling carnival. Each car has its own foot pedal and steering wheel, but all the cars share a power source.  </a:t>
            </a:r>
            <a:r>
              <a:rPr lang="en-US" sz="1800" dirty="0">
                <a:latin typeface="+mn-lt"/>
                <a:hlinkClick r:id="rId2"/>
              </a:rPr>
              <a:t>https://en.wikipedia.org/wiki/Bumper_cars</a:t>
            </a:r>
            <a:r>
              <a:rPr lang="en-US" sz="1800" dirty="0">
                <a:latin typeface="+mn-lt"/>
              </a:rPr>
              <a:t> Let’s model this in PowerShell with a </a:t>
            </a:r>
            <a:r>
              <a:rPr lang="en-US" sz="1800" dirty="0" err="1">
                <a:latin typeface="+mn-lt"/>
              </a:rPr>
              <a:t>BumperCar</a:t>
            </a:r>
            <a:r>
              <a:rPr lang="en-US" sz="1800" dirty="0">
                <a:latin typeface="+mn-lt"/>
              </a:rPr>
              <a:t> class and a couple of </a:t>
            </a:r>
            <a:r>
              <a:rPr lang="en-US" sz="1800" dirty="0" err="1">
                <a:latin typeface="+mn-lt"/>
              </a:rPr>
              <a:t>BumperCar</a:t>
            </a:r>
            <a:r>
              <a:rPr lang="en-US" sz="1800" dirty="0">
                <a:latin typeface="+mn-lt"/>
              </a:rPr>
              <a:t> instances:</a:t>
            </a:r>
          </a:p>
          <a:p>
            <a:r>
              <a:rPr lang="en-US" sz="1200" dirty="0">
                <a:latin typeface="+mn-lt"/>
              </a:rPr>
              <a:t> </a:t>
            </a:r>
            <a:endParaRPr lang="en-US" sz="1200" dirty="0"/>
          </a:p>
          <a:p>
            <a:pPr lvl="1"/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endParaRPr lang="en-US" sz="1800" b="1" dirty="0"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800" b="1" dirty="0">
                <a:latin typeface="Consolas" panose="020B0609020204030204" pitchFamily="49" charset="0"/>
              </a:rPr>
              <a:t>    [double]$Speed</a:t>
            </a:r>
          </a:p>
          <a:p>
            <a:pPr lvl="1"/>
            <a:r>
              <a:rPr lang="en-US" sz="1800" b="1" dirty="0">
                <a:latin typeface="Consolas" panose="020B0609020204030204" pitchFamily="49" charset="0"/>
              </a:rPr>
              <a:t>    [int]$Direction</a:t>
            </a:r>
          </a:p>
          <a:p>
            <a:pPr lvl="1"/>
            <a:r>
              <a:rPr lang="en-US" sz="1800" b="1" dirty="0">
                <a:latin typeface="Consolas" panose="020B0609020204030204" pitchFamily="49" charset="0"/>
              </a:rPr>
              <a:t>    static [bool]$Powered</a:t>
            </a:r>
          </a:p>
          <a:p>
            <a:pPr lvl="1"/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800" b="1" dirty="0">
                <a:latin typeface="Consolas" panose="020B0609020204030204" pitchFamily="49" charset="0"/>
              </a:rPr>
              <a:t>$car1, $car2 = [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r>
              <a:rPr lang="en-US" sz="1800" b="1" dirty="0">
                <a:latin typeface="Consolas" panose="020B0609020204030204" pitchFamily="49" charset="0"/>
              </a:rPr>
              <a:t>]::new(), [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r>
              <a:rPr lang="en-US" sz="1800" b="1" dirty="0">
                <a:latin typeface="Consolas" panose="020B0609020204030204" pitchFamily="49" charset="0"/>
              </a:rPr>
              <a:t>]::new()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sz="12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The Instance properties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$car1.Speed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$car1.Direction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$car2.Speed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$car2.Direction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each have their own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The static property 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800" b="1" dirty="0" err="1">
                <a:latin typeface="Consolas" panose="020B0609020204030204" pitchFamily="49" charset="0"/>
                <a:cs typeface="Arial" panose="020B0604020202020204" pitchFamily="34" charset="0"/>
              </a:rPr>
              <a:t>BumperCar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]::Powered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 is shared by all the cars.</a:t>
            </a:r>
          </a:p>
          <a:p>
            <a:r>
              <a:rPr lang="en-US" sz="1800" dirty="0">
                <a:latin typeface="+mn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DD97-39BD-9D79-906B-225722C66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522" y="2911104"/>
            <a:ext cx="3765561" cy="2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50291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833</TotalTime>
  <Words>1103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Consolas</vt:lpstr>
      <vt:lpstr>Times</vt:lpstr>
      <vt:lpstr>Blue Background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Palmer, Jennifer</cp:lastModifiedBy>
  <cp:revision>3</cp:revision>
  <dcterms:created xsi:type="dcterms:W3CDTF">2023-11-21T07:23:03Z</dcterms:created>
  <dcterms:modified xsi:type="dcterms:W3CDTF">2024-12-13T23:04:05Z</dcterms:modified>
</cp:coreProperties>
</file>