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14EC8-FEBA-47AF-9B9B-F0C8F81011C5}" v="1" dt="2024-11-21T22:02:34.9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9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6D714EC8-FEBA-47AF-9B9B-F0C8F81011C5}"/>
    <pc:docChg chg="undo custSel modSld">
      <pc:chgData name="Talbert, Matthew" userId="877a4118-3f16-4ac9-a72c-5dd2c7b28c85" providerId="ADAL" clId="{6D714EC8-FEBA-47AF-9B9B-F0C8F81011C5}" dt="2024-11-21T22:07:03.426" v="401" actId="12788"/>
      <pc:docMkLst>
        <pc:docMk/>
      </pc:docMkLst>
      <pc:sldChg chg="modSp mod">
        <pc:chgData name="Talbert, Matthew" userId="877a4118-3f16-4ac9-a72c-5dd2c7b28c85" providerId="ADAL" clId="{6D714EC8-FEBA-47AF-9B9B-F0C8F81011C5}" dt="2024-11-21T22:02:30.505" v="32" actId="12788"/>
        <pc:sldMkLst>
          <pc:docMk/>
          <pc:sldMk cId="1196559129" sldId="258"/>
        </pc:sldMkLst>
        <pc:spChg chg="mod">
          <ac:chgData name="Talbert, Matthew" userId="877a4118-3f16-4ac9-a72c-5dd2c7b28c85" providerId="ADAL" clId="{6D714EC8-FEBA-47AF-9B9B-F0C8F81011C5}" dt="2024-11-21T22:02:30.505" v="32" actId="12788"/>
          <ac:spMkLst>
            <pc:docMk/>
            <pc:sldMk cId="1196559129" sldId="258"/>
            <ac:spMk id="2" creationId="{0E6A2DEF-4501-FAEA-A31C-4FDCBD076712}"/>
          </ac:spMkLst>
        </pc:spChg>
        <pc:grpChg chg="mod">
          <ac:chgData name="Talbert, Matthew" userId="877a4118-3f16-4ac9-a72c-5dd2c7b28c85" providerId="ADAL" clId="{6D714EC8-FEBA-47AF-9B9B-F0C8F81011C5}" dt="2024-11-21T22:02:30.505" v="32" actId="12788"/>
          <ac:grpSpMkLst>
            <pc:docMk/>
            <pc:sldMk cId="1196559129" sldId="258"/>
            <ac:grpSpMk id="5" creationId="{8EFE2659-D148-0FAD-81DF-42A8C4166530}"/>
          </ac:grpSpMkLst>
        </pc:grpChg>
      </pc:sldChg>
      <pc:sldChg chg="modSp mod">
        <pc:chgData name="Talbert, Matthew" userId="877a4118-3f16-4ac9-a72c-5dd2c7b28c85" providerId="ADAL" clId="{6D714EC8-FEBA-47AF-9B9B-F0C8F81011C5}" dt="2024-11-21T22:02:28.480" v="31" actId="12788"/>
        <pc:sldMkLst>
          <pc:docMk/>
          <pc:sldMk cId="2729151594" sldId="259"/>
        </pc:sldMkLst>
        <pc:spChg chg="mod">
          <ac:chgData name="Talbert, Matthew" userId="877a4118-3f16-4ac9-a72c-5dd2c7b28c85" providerId="ADAL" clId="{6D714EC8-FEBA-47AF-9B9B-F0C8F81011C5}" dt="2024-11-21T22:02:28.480" v="31" actId="12788"/>
          <ac:spMkLst>
            <pc:docMk/>
            <pc:sldMk cId="2729151594" sldId="259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2:28.480" v="31" actId="12788"/>
          <ac:spMkLst>
            <pc:docMk/>
            <pc:sldMk cId="2729151594" sldId="259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2:25.232" v="30" actId="12788"/>
        <pc:sldMkLst>
          <pc:docMk/>
          <pc:sldMk cId="1400208519" sldId="260"/>
        </pc:sldMkLst>
        <pc:spChg chg="mod">
          <ac:chgData name="Talbert, Matthew" userId="877a4118-3f16-4ac9-a72c-5dd2c7b28c85" providerId="ADAL" clId="{6D714EC8-FEBA-47AF-9B9B-F0C8F81011C5}" dt="2024-11-21T22:02:25.232" v="30" actId="12788"/>
          <ac:spMkLst>
            <pc:docMk/>
            <pc:sldMk cId="1400208519" sldId="260"/>
            <ac:spMk id="2" creationId="{832B45BA-6309-D8F6-D552-10D836B4EB21}"/>
          </ac:spMkLst>
        </pc:spChg>
        <pc:spChg chg="mod">
          <ac:chgData name="Talbert, Matthew" userId="877a4118-3f16-4ac9-a72c-5dd2c7b28c85" providerId="ADAL" clId="{6D714EC8-FEBA-47AF-9B9B-F0C8F81011C5}" dt="2024-11-21T22:02:25.232" v="30" actId="12788"/>
          <ac:spMkLst>
            <pc:docMk/>
            <pc:sldMk cId="1400208519" sldId="260"/>
            <ac:spMk id="7" creationId="{3CE889EF-4605-DB73-C7B2-D7E3C4957F48}"/>
          </ac:spMkLst>
        </pc:spChg>
      </pc:sldChg>
      <pc:sldChg chg="modSp">
        <pc:chgData name="Talbert, Matthew" userId="877a4118-3f16-4ac9-a72c-5dd2c7b28c85" providerId="ADAL" clId="{6D714EC8-FEBA-47AF-9B9B-F0C8F81011C5}" dt="2024-11-21T22:02:34.941" v="33" actId="12788"/>
        <pc:sldMkLst>
          <pc:docMk/>
          <pc:sldMk cId="1467586035" sldId="261"/>
        </pc:sldMkLst>
        <pc:spChg chg="mod">
          <ac:chgData name="Talbert, Matthew" userId="877a4118-3f16-4ac9-a72c-5dd2c7b28c85" providerId="ADAL" clId="{6D714EC8-FEBA-47AF-9B9B-F0C8F81011C5}" dt="2024-11-21T22:02:34.941" v="33" actId="12788"/>
          <ac:spMkLst>
            <pc:docMk/>
            <pc:sldMk cId="1467586035" sldId="261"/>
            <ac:spMk id="2" creationId="{F5533765-AE4D-3586-BFF0-C73FF51C6B9B}"/>
          </ac:spMkLst>
        </pc:spChg>
        <pc:picChg chg="mod">
          <ac:chgData name="Talbert, Matthew" userId="877a4118-3f16-4ac9-a72c-5dd2c7b28c85" providerId="ADAL" clId="{6D714EC8-FEBA-47AF-9B9B-F0C8F81011C5}" dt="2024-11-21T22:02:34.941" v="33" actId="12788"/>
          <ac:picMkLst>
            <pc:docMk/>
            <pc:sldMk cId="1467586035" sldId="261"/>
            <ac:picMk id="3" creationId="{6363E06A-3129-8B12-96E1-89E6A8EEC730}"/>
          </ac:picMkLst>
        </pc:picChg>
      </pc:sldChg>
      <pc:sldChg chg="modSp mod">
        <pc:chgData name="Talbert, Matthew" userId="877a4118-3f16-4ac9-a72c-5dd2c7b28c85" providerId="ADAL" clId="{6D714EC8-FEBA-47AF-9B9B-F0C8F81011C5}" dt="2024-11-21T22:02:47.055" v="52" actId="1036"/>
        <pc:sldMkLst>
          <pc:docMk/>
          <pc:sldMk cId="2582251905" sldId="262"/>
        </pc:sldMkLst>
        <pc:spChg chg="mod">
          <ac:chgData name="Talbert, Matthew" userId="877a4118-3f16-4ac9-a72c-5dd2c7b28c85" providerId="ADAL" clId="{6D714EC8-FEBA-47AF-9B9B-F0C8F81011C5}" dt="2024-11-21T22:02:47.055" v="52" actId="1036"/>
          <ac:spMkLst>
            <pc:docMk/>
            <pc:sldMk cId="2582251905" sldId="262"/>
            <ac:spMk id="2" creationId="{832B45BA-6309-D8F6-D552-10D836B4EB21}"/>
          </ac:spMkLst>
        </pc:spChg>
        <pc:spChg chg="mod">
          <ac:chgData name="Talbert, Matthew" userId="877a4118-3f16-4ac9-a72c-5dd2c7b28c85" providerId="ADAL" clId="{6D714EC8-FEBA-47AF-9B9B-F0C8F81011C5}" dt="2024-11-21T22:02:45.967" v="46" actId="1036"/>
          <ac:spMkLst>
            <pc:docMk/>
            <pc:sldMk cId="2582251905" sldId="262"/>
            <ac:spMk id="7" creationId="{3CE889EF-4605-DB73-C7B2-D7E3C4957F48}"/>
          </ac:spMkLst>
        </pc:spChg>
      </pc:sldChg>
      <pc:sldChg chg="modSp mod">
        <pc:chgData name="Talbert, Matthew" userId="877a4118-3f16-4ac9-a72c-5dd2c7b28c85" providerId="ADAL" clId="{6D714EC8-FEBA-47AF-9B9B-F0C8F81011C5}" dt="2024-11-21T22:05:02.793" v="239" actId="12788"/>
        <pc:sldMkLst>
          <pc:docMk/>
          <pc:sldMk cId="3170323588" sldId="263"/>
        </pc:sldMkLst>
        <pc:spChg chg="mod">
          <ac:chgData name="Talbert, Matthew" userId="877a4118-3f16-4ac9-a72c-5dd2c7b28c85" providerId="ADAL" clId="{6D714EC8-FEBA-47AF-9B9B-F0C8F81011C5}" dt="2024-11-21T22:05:02.793" v="239" actId="12788"/>
          <ac:spMkLst>
            <pc:docMk/>
            <pc:sldMk cId="3170323588" sldId="263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5:02.793" v="239" actId="12788"/>
          <ac:spMkLst>
            <pc:docMk/>
            <pc:sldMk cId="3170323588" sldId="263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5:04.769" v="240" actId="12788"/>
        <pc:sldMkLst>
          <pc:docMk/>
          <pc:sldMk cId="1864855120" sldId="264"/>
        </pc:sldMkLst>
        <pc:spChg chg="mod">
          <ac:chgData name="Talbert, Matthew" userId="877a4118-3f16-4ac9-a72c-5dd2c7b28c85" providerId="ADAL" clId="{6D714EC8-FEBA-47AF-9B9B-F0C8F81011C5}" dt="2024-11-21T22:05:04.769" v="240" actId="12788"/>
          <ac:spMkLst>
            <pc:docMk/>
            <pc:sldMk cId="1864855120" sldId="264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5:04.769" v="240" actId="12788"/>
          <ac:spMkLst>
            <pc:docMk/>
            <pc:sldMk cId="1864855120" sldId="264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5:06.857" v="241" actId="12788"/>
        <pc:sldMkLst>
          <pc:docMk/>
          <pc:sldMk cId="2735391745" sldId="265"/>
        </pc:sldMkLst>
        <pc:spChg chg="mod">
          <ac:chgData name="Talbert, Matthew" userId="877a4118-3f16-4ac9-a72c-5dd2c7b28c85" providerId="ADAL" clId="{6D714EC8-FEBA-47AF-9B9B-F0C8F81011C5}" dt="2024-11-21T22:05:06.857" v="241" actId="12788"/>
          <ac:spMkLst>
            <pc:docMk/>
            <pc:sldMk cId="2735391745" sldId="265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5:06.857" v="241" actId="12788"/>
          <ac:spMkLst>
            <pc:docMk/>
            <pc:sldMk cId="2735391745" sldId="265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5:09.081" v="242" actId="12788"/>
        <pc:sldMkLst>
          <pc:docMk/>
          <pc:sldMk cId="1484174322" sldId="266"/>
        </pc:sldMkLst>
        <pc:spChg chg="mod">
          <ac:chgData name="Talbert, Matthew" userId="877a4118-3f16-4ac9-a72c-5dd2c7b28c85" providerId="ADAL" clId="{6D714EC8-FEBA-47AF-9B9B-F0C8F81011C5}" dt="2024-11-21T22:05:09.081" v="242" actId="12788"/>
          <ac:spMkLst>
            <pc:docMk/>
            <pc:sldMk cId="1484174322" sldId="266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5:09.081" v="242" actId="12788"/>
          <ac:spMkLst>
            <pc:docMk/>
            <pc:sldMk cId="1484174322" sldId="266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49.042" v="395" actId="12788"/>
        <pc:sldMkLst>
          <pc:docMk/>
          <pc:sldMk cId="1004317559" sldId="267"/>
        </pc:sldMkLst>
        <pc:spChg chg="mod">
          <ac:chgData name="Talbert, Matthew" userId="877a4118-3f16-4ac9-a72c-5dd2c7b28c85" providerId="ADAL" clId="{6D714EC8-FEBA-47AF-9B9B-F0C8F81011C5}" dt="2024-11-21T22:06:49.042" v="395" actId="12788"/>
          <ac:spMkLst>
            <pc:docMk/>
            <pc:sldMk cId="1004317559" sldId="267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49.042" v="395" actId="12788"/>
          <ac:spMkLst>
            <pc:docMk/>
            <pc:sldMk cId="1004317559" sldId="267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1.234" v="396" actId="12788"/>
        <pc:sldMkLst>
          <pc:docMk/>
          <pc:sldMk cId="663954130" sldId="268"/>
        </pc:sldMkLst>
        <pc:spChg chg="mod">
          <ac:chgData name="Talbert, Matthew" userId="877a4118-3f16-4ac9-a72c-5dd2c7b28c85" providerId="ADAL" clId="{6D714EC8-FEBA-47AF-9B9B-F0C8F81011C5}" dt="2024-11-21T22:06:51.234" v="396" actId="12788"/>
          <ac:spMkLst>
            <pc:docMk/>
            <pc:sldMk cId="663954130" sldId="268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1.234" v="396" actId="12788"/>
          <ac:spMkLst>
            <pc:docMk/>
            <pc:sldMk cId="663954130" sldId="268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3.042" v="397" actId="12788"/>
        <pc:sldMkLst>
          <pc:docMk/>
          <pc:sldMk cId="2536563193" sldId="269"/>
        </pc:sldMkLst>
        <pc:spChg chg="mod">
          <ac:chgData name="Talbert, Matthew" userId="877a4118-3f16-4ac9-a72c-5dd2c7b28c85" providerId="ADAL" clId="{6D714EC8-FEBA-47AF-9B9B-F0C8F81011C5}" dt="2024-11-21T22:06:53.042" v="397" actId="12788"/>
          <ac:spMkLst>
            <pc:docMk/>
            <pc:sldMk cId="2536563193" sldId="269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3.042" v="397" actId="12788"/>
          <ac:spMkLst>
            <pc:docMk/>
            <pc:sldMk cId="2536563193" sldId="269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5.186" v="398" actId="12788"/>
        <pc:sldMkLst>
          <pc:docMk/>
          <pc:sldMk cId="885063229" sldId="270"/>
        </pc:sldMkLst>
        <pc:spChg chg="mod">
          <ac:chgData name="Talbert, Matthew" userId="877a4118-3f16-4ac9-a72c-5dd2c7b28c85" providerId="ADAL" clId="{6D714EC8-FEBA-47AF-9B9B-F0C8F81011C5}" dt="2024-11-21T22:06:55.186" v="398" actId="12788"/>
          <ac:spMkLst>
            <pc:docMk/>
            <pc:sldMk cId="885063229" sldId="270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5.186" v="398" actId="12788"/>
          <ac:spMkLst>
            <pc:docMk/>
            <pc:sldMk cId="885063229" sldId="270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7.474" v="399" actId="12788"/>
        <pc:sldMkLst>
          <pc:docMk/>
          <pc:sldMk cId="3170433335" sldId="271"/>
        </pc:sldMkLst>
        <pc:spChg chg="mod">
          <ac:chgData name="Talbert, Matthew" userId="877a4118-3f16-4ac9-a72c-5dd2c7b28c85" providerId="ADAL" clId="{6D714EC8-FEBA-47AF-9B9B-F0C8F81011C5}" dt="2024-11-21T22:06:57.474" v="399" actId="12788"/>
          <ac:spMkLst>
            <pc:docMk/>
            <pc:sldMk cId="3170433335" sldId="271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7.474" v="399" actId="12788"/>
          <ac:spMkLst>
            <pc:docMk/>
            <pc:sldMk cId="3170433335" sldId="271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6:59.962" v="400" actId="12788"/>
        <pc:sldMkLst>
          <pc:docMk/>
          <pc:sldMk cId="3410531135" sldId="272"/>
        </pc:sldMkLst>
        <pc:spChg chg="mod">
          <ac:chgData name="Talbert, Matthew" userId="877a4118-3f16-4ac9-a72c-5dd2c7b28c85" providerId="ADAL" clId="{6D714EC8-FEBA-47AF-9B9B-F0C8F81011C5}" dt="2024-11-21T22:06:59.962" v="400" actId="12788"/>
          <ac:spMkLst>
            <pc:docMk/>
            <pc:sldMk cId="3410531135" sldId="272"/>
            <ac:spMk id="2" creationId="{0E6A2DEF-4501-FAEA-A31C-4FDCBD076712}"/>
          </ac:spMkLst>
        </pc:spChg>
        <pc:spChg chg="mod">
          <ac:chgData name="Talbert, Matthew" userId="877a4118-3f16-4ac9-a72c-5dd2c7b28c85" providerId="ADAL" clId="{6D714EC8-FEBA-47AF-9B9B-F0C8F81011C5}" dt="2024-11-21T22:06:59.962" v="400" actId="12788"/>
          <ac:spMkLst>
            <pc:docMk/>
            <pc:sldMk cId="3410531135" sldId="272"/>
            <ac:spMk id="7" creationId="{4247D23F-F3F9-676F-BDEB-E69E1F0AB32C}"/>
          </ac:spMkLst>
        </pc:spChg>
      </pc:sldChg>
      <pc:sldChg chg="modSp mod">
        <pc:chgData name="Talbert, Matthew" userId="877a4118-3f16-4ac9-a72c-5dd2c7b28c85" providerId="ADAL" clId="{6D714EC8-FEBA-47AF-9B9B-F0C8F81011C5}" dt="2024-11-21T22:07:03.426" v="401" actId="12788"/>
        <pc:sldMkLst>
          <pc:docMk/>
          <pc:sldMk cId="3885141102" sldId="273"/>
        </pc:sldMkLst>
        <pc:spChg chg="mod">
          <ac:chgData name="Talbert, Matthew" userId="877a4118-3f16-4ac9-a72c-5dd2c7b28c85" providerId="ADAL" clId="{6D714EC8-FEBA-47AF-9B9B-F0C8F81011C5}" dt="2024-11-21T22:07:03.426" v="401" actId="12788"/>
          <ac:spMkLst>
            <pc:docMk/>
            <pc:sldMk cId="3885141102" sldId="273"/>
            <ac:spMk id="2" creationId="{31B75992-5098-A283-4925-2CCEBB801DC5}"/>
          </ac:spMkLst>
        </pc:spChg>
        <pc:spChg chg="mod">
          <ac:chgData name="Talbert, Matthew" userId="877a4118-3f16-4ac9-a72c-5dd2c7b28c85" providerId="ADAL" clId="{6D714EC8-FEBA-47AF-9B9B-F0C8F81011C5}" dt="2024-11-21T22:07:03.426" v="401" actId="12788"/>
          <ac:spMkLst>
            <pc:docMk/>
            <pc:sldMk cId="3885141102" sldId="273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526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457807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3/19/2025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dotnet/api/system.data" TargetMode="Externa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onnectionstrings.com/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CYBER 360: </a:t>
            </a:r>
            <a:br>
              <a:rPr lang="en-US" dirty="0"/>
            </a:br>
            <a:r>
              <a:rPr lang="en-US" dirty="0"/>
              <a:t>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6.2: ODBC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015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Working with Data Records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543591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work with records, you can use a </a:t>
            </a:r>
            <a:r>
              <a:rPr lang="en-US" b="1" dirty="0" err="1"/>
              <a:t>DataAdapter</a:t>
            </a:r>
            <a:r>
              <a:rPr lang="en-US" dirty="0"/>
              <a:t> to read data from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DataAdapter</a:t>
            </a:r>
            <a:r>
              <a:rPr lang="en-US" dirty="0"/>
              <a:t> can be used to fill a </a:t>
            </a:r>
            <a:r>
              <a:rPr lang="en-US" b="1" dirty="0" err="1"/>
              <a:t>DataSet</a:t>
            </a:r>
            <a:r>
              <a:rPr lang="en-US" dirty="0"/>
              <a:t> that you can manipulate.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modified in the </a:t>
            </a:r>
            <a:r>
              <a:rPr lang="en-US" dirty="0" err="1"/>
              <a:t>DataSet</a:t>
            </a:r>
            <a:r>
              <a:rPr lang="en-US" dirty="0"/>
              <a:t> can be written back to the database.</a:t>
            </a:r>
          </a:p>
          <a:p>
            <a:endParaRPr lang="en-US" dirty="0"/>
          </a:p>
          <a:p>
            <a:r>
              <a:rPr lang="en-US" dirty="0"/>
              <a:t>Basic steps are: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ConnectionString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DataAdapter</a:t>
            </a:r>
            <a:r>
              <a:rPr lang="en-US" dirty="0"/>
              <a:t>, using the </a:t>
            </a:r>
            <a:r>
              <a:rPr lang="en-US" dirty="0" err="1"/>
              <a:t>ConnectionString</a:t>
            </a:r>
            <a:r>
              <a:rPr lang="en-US" dirty="0"/>
              <a:t> and the SQL statement to select records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DataSet</a:t>
            </a:r>
            <a:r>
              <a:rPr lang="en-US" dirty="0"/>
              <a:t> that uses the </a:t>
            </a:r>
            <a:r>
              <a:rPr lang="en-US" dirty="0" err="1"/>
              <a:t>DataAdapter</a:t>
            </a: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Use the Fill method of the </a:t>
            </a:r>
            <a:r>
              <a:rPr lang="en-US" dirty="0" err="1"/>
              <a:t>DataAdapter</a:t>
            </a:r>
            <a:r>
              <a:rPr lang="en-US" dirty="0"/>
              <a:t> to read from the database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View or Modify the data as required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dirty="0" err="1"/>
              <a:t>DataAdapter's</a:t>
            </a:r>
            <a:r>
              <a:rPr lang="en-US" dirty="0"/>
              <a:t> Update method to write changes to database; adapter creates and sends appropriate SQL Update, Insert and Delete statements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41743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205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Disconnected Data Retrieval Example (DSN)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715041"/>
            <a:ext cx="877837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#Create a data adapter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$da=[</a:t>
            </a:r>
            <a:r>
              <a:rPr lang="en-US" dirty="0" err="1">
                <a:latin typeface="Lucida Console" panose="020B0609040504020204" pitchFamily="49" charset="0"/>
              </a:rPr>
              <a:t>System.Data.Odbc.OdbcDataAdapter</a:t>
            </a:r>
            <a:r>
              <a:rPr lang="en-US" dirty="0">
                <a:latin typeface="Lucida Console" panose="020B0609040504020204" pitchFamily="49" charset="0"/>
              </a:rPr>
              <a:t>]::new('select * from </a:t>
            </a:r>
            <a:r>
              <a:rPr lang="en-US" dirty="0" err="1">
                <a:latin typeface="Lucida Console" panose="020B0609040504020204" pitchFamily="49" charset="0"/>
              </a:rPr>
              <a:t>gem','DSN</a:t>
            </a:r>
            <a:r>
              <a:rPr lang="en-US" dirty="0">
                <a:latin typeface="Lucida Console" panose="020B0609040504020204" pitchFamily="49" charset="0"/>
              </a:rPr>
              <a:t>=gems')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#Create a dataset to put the results in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$ds=[</a:t>
            </a:r>
            <a:r>
              <a:rPr lang="en-US" dirty="0" err="1">
                <a:latin typeface="Lucida Console" panose="020B0609040504020204" pitchFamily="49" charset="0"/>
              </a:rPr>
              <a:t>System.Data.DataSet</a:t>
            </a:r>
            <a:r>
              <a:rPr lang="en-US" dirty="0">
                <a:latin typeface="Lucida Console" panose="020B0609040504020204" pitchFamily="49" charset="0"/>
              </a:rPr>
              <a:t>]::new($da)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#Call the database to fill the in-memory data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da.Fill</a:t>
            </a:r>
            <a:r>
              <a:rPr lang="en-US" dirty="0">
                <a:latin typeface="Lucida Console" panose="020B0609040504020204" pitchFamily="49" charset="0"/>
              </a:rPr>
              <a:t>($ds)</a:t>
            </a:r>
          </a:p>
          <a:p>
            <a:pPr marL="0" indent="0">
              <a:buNone/>
            </a:pPr>
            <a:endParaRPr lang="en-US" dirty="0">
              <a:solidFill>
                <a:schemeClr val="accent1"/>
              </a:solidFill>
              <a:latin typeface="Lucida Console" panose="020B060904050402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1"/>
                </a:solidFill>
                <a:latin typeface="Lucida Console" panose="020B0609040504020204" pitchFamily="49" charset="0"/>
              </a:rPr>
              <a:t>#Access the data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ds.Tables</a:t>
            </a:r>
            <a:r>
              <a:rPr lang="en-US" dirty="0">
                <a:latin typeface="Lucida Console" panose="020B0609040504020204" pitchFamily="49" charset="0"/>
              </a:rPr>
              <a:t>[0]</a:t>
            </a:r>
          </a:p>
        </p:txBody>
      </p:sp>
    </p:spTree>
    <p:extLst>
      <p:ext uri="{BB962C8B-B14F-4D97-AF65-F5344CB8AC3E}">
        <p14:creationId xmlns:p14="http://schemas.microsoft.com/office/powerpoint/2010/main" val="10043175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14351" y="1091983"/>
            <a:ext cx="11191554" cy="1368521"/>
          </a:xfrm>
        </p:spPr>
        <p:txBody>
          <a:bodyPr>
            <a:normAutofit/>
          </a:bodyPr>
          <a:lstStyle/>
          <a:p>
            <a:r>
              <a:rPr lang="en-US" sz="4000" dirty="0"/>
              <a:t>Disconnected Data Retrieval Example</a:t>
            </a:r>
            <a:br>
              <a:rPr lang="en-US" sz="4000" dirty="0"/>
            </a:br>
            <a:r>
              <a:rPr lang="en-US" sz="4000" dirty="0"/>
              <a:t>(Connection String)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40" y="2412879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#Create a </a:t>
            </a:r>
            <a:r>
              <a:rPr lang="en-US" sz="1800" dirty="0" err="1">
                <a:solidFill>
                  <a:schemeClr val="accent1"/>
                </a:solidFill>
                <a:latin typeface="Consolas" panose="020B0609020204030204" pitchFamily="49" charset="0"/>
              </a:rPr>
              <a:t>ConnectionStringBuilder</a:t>
            </a: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 object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</a:t>
            </a:r>
            <a:r>
              <a:rPr lang="en-US" sz="1800" dirty="0">
                <a:latin typeface="Consolas" panose="020B0609020204030204" pitchFamily="49" charset="0"/>
              </a:rPr>
              <a:t>=[</a:t>
            </a:r>
            <a:r>
              <a:rPr lang="en-US" sz="1800" dirty="0" err="1">
                <a:latin typeface="Consolas" panose="020B0609020204030204" pitchFamily="49" charset="0"/>
              </a:rPr>
              <a:t>System.Data.Odbc.OdbcConnectionStringBuilder</a:t>
            </a:r>
            <a:r>
              <a:rPr lang="en-US" sz="1800" dirty="0">
                <a:latin typeface="Consolas" panose="020B0609020204030204" pitchFamily="49" charset="0"/>
              </a:rPr>
              <a:t>]::new()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#Define driver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csb.Driver</a:t>
            </a:r>
            <a:r>
              <a:rPr lang="en-US" sz="1800" dirty="0">
                <a:latin typeface="Consolas" panose="020B0609020204030204" pitchFamily="49" charset="0"/>
              </a:rPr>
              <a:t>='Microsoft Access Driver (*.</a:t>
            </a:r>
            <a:r>
              <a:rPr lang="en-US" sz="1800" dirty="0" err="1">
                <a:latin typeface="Consolas" panose="020B0609020204030204" pitchFamily="49" charset="0"/>
              </a:rPr>
              <a:t>mdb</a:t>
            </a:r>
            <a:r>
              <a:rPr lang="en-US" sz="1800" dirty="0">
                <a:latin typeface="Consolas" panose="020B0609020204030204" pitchFamily="49" charset="0"/>
              </a:rPr>
              <a:t>, *.</a:t>
            </a:r>
            <a:r>
              <a:rPr lang="en-US" sz="1800" dirty="0" err="1">
                <a:latin typeface="Consolas" panose="020B0609020204030204" pitchFamily="49" charset="0"/>
              </a:rPr>
              <a:t>accdb</a:t>
            </a:r>
            <a:r>
              <a:rPr lang="en-US" sz="1800" dirty="0">
                <a:latin typeface="Consolas" panose="020B0609020204030204" pitchFamily="49" charset="0"/>
              </a:rPr>
              <a:t>)'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#Set driver parameters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csb.Add</a:t>
            </a:r>
            <a:r>
              <a:rPr lang="en-US" sz="1800" dirty="0">
                <a:latin typeface="Consolas" panose="020B0609020204030204" pitchFamily="49" charset="0"/>
              </a:rPr>
              <a:t>('</a:t>
            </a:r>
            <a:r>
              <a:rPr lang="en-US" sz="1800" dirty="0" err="1">
                <a:latin typeface="Consolas" panose="020B0609020204030204" pitchFamily="49" charset="0"/>
              </a:rPr>
              <a:t>dbq</a:t>
            </a:r>
            <a:r>
              <a:rPr lang="en-US" sz="1800" dirty="0">
                <a:latin typeface="Consolas" panose="020B0609020204030204" pitchFamily="49" charset="0"/>
              </a:rPr>
              <a:t>','D:\</a:t>
            </a:r>
            <a:r>
              <a:rPr lang="en-US" sz="1800" dirty="0" err="1">
                <a:latin typeface="Consolas" panose="020B0609020204030204" pitchFamily="49" charset="0"/>
              </a:rPr>
              <a:t>psfiles</a:t>
            </a:r>
            <a:r>
              <a:rPr lang="en-US" sz="1800" dirty="0">
                <a:latin typeface="Consolas" panose="020B0609020204030204" pitchFamily="49" charset="0"/>
              </a:rPr>
              <a:t>\data\gems.mdb')</a:t>
            </a:r>
          </a:p>
          <a:p>
            <a:pPr marL="0" indent="0">
              <a:buNone/>
            </a:pPr>
            <a:endParaRPr lang="en-US" sz="1800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800" dirty="0">
                <a:solidFill>
                  <a:schemeClr val="accent1"/>
                </a:solidFill>
                <a:latin typeface="Consolas" panose="020B0609020204030204" pitchFamily="49" charset="0"/>
              </a:rPr>
              <a:t>#Connect, fill a dataset, then output the dataset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$da=[</a:t>
            </a:r>
            <a:r>
              <a:rPr lang="en-US" sz="1800" dirty="0" err="1">
                <a:latin typeface="Consolas" panose="020B0609020204030204" pitchFamily="49" charset="0"/>
              </a:rPr>
              <a:t>System.Data.Odbc.OdbcDataAdapter</a:t>
            </a:r>
            <a:r>
              <a:rPr lang="en-US" sz="1800" dirty="0">
                <a:latin typeface="Consolas" panose="020B0609020204030204" pitchFamily="49" charset="0"/>
              </a:rPr>
              <a:t>]::new('select * from gem',$</a:t>
            </a:r>
            <a:r>
              <a:rPr lang="en-US" sz="1800" dirty="0" err="1">
                <a:latin typeface="Consolas" panose="020B0609020204030204" pitchFamily="49" charset="0"/>
              </a:rPr>
              <a:t>csb.ConnectionString</a:t>
            </a:r>
            <a:r>
              <a:rPr lang="en-US" sz="18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$ds=[</a:t>
            </a:r>
            <a:r>
              <a:rPr lang="en-US" sz="1800" dirty="0" err="1">
                <a:latin typeface="Consolas" panose="020B0609020204030204" pitchFamily="49" charset="0"/>
              </a:rPr>
              <a:t>System.Data.DataSet</a:t>
            </a:r>
            <a:r>
              <a:rPr lang="en-US" sz="1800" dirty="0">
                <a:latin typeface="Consolas" panose="020B0609020204030204" pitchFamily="49" charset="0"/>
              </a:rPr>
              <a:t>]::new($da)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da.Fill</a:t>
            </a:r>
            <a:r>
              <a:rPr lang="en-US" sz="1800" dirty="0">
                <a:latin typeface="Consolas" panose="020B0609020204030204" pitchFamily="49" charset="0"/>
              </a:rPr>
              <a:t>($ds)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</a:rPr>
              <a:t>$</a:t>
            </a:r>
            <a:r>
              <a:rPr lang="en-US" sz="1800" dirty="0" err="1">
                <a:latin typeface="Consolas" panose="020B0609020204030204" pitchFamily="49" charset="0"/>
              </a:rPr>
              <a:t>ds.Tables</a:t>
            </a:r>
            <a:r>
              <a:rPr lang="en-US" sz="1800" dirty="0">
                <a:latin typeface="Consolas" panose="020B0609020204030204" pitchFamily="49" charset="0"/>
              </a:rPr>
              <a:t>[0]|ft</a:t>
            </a:r>
          </a:p>
        </p:txBody>
      </p:sp>
    </p:spTree>
    <p:extLst>
      <p:ext uri="{BB962C8B-B14F-4D97-AF65-F5344CB8AC3E}">
        <p14:creationId xmlns:p14="http://schemas.microsoft.com/office/powerpoint/2010/main" val="663954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967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Executing SQL commands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2143541"/>
            <a:ext cx="8778377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ODBC, you can execute any SQL command against a database.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must know whether your SQL statement: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returns rows of data (such as SELECT),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doesn’t return rows (such as INSERT, UPDATE, or DELETE), 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just returns a single “scalar” result (many other SQL commands).</a:t>
            </a:r>
          </a:p>
          <a:p>
            <a:endParaRPr lang="en-US" dirty="0"/>
          </a:p>
          <a:p>
            <a:r>
              <a:rPr lang="en-US" dirty="0"/>
              <a:t>Basic process: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 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 err="1"/>
              <a:t>OdbcConnection</a:t>
            </a:r>
            <a:r>
              <a:rPr lang="en-US" dirty="0"/>
              <a:t> Object using the </a:t>
            </a:r>
            <a:r>
              <a:rPr lang="en-US" dirty="0" err="1"/>
              <a:t>ConnectionString</a:t>
            </a:r>
            <a:endParaRPr lang="en-US" dirty="0"/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Create an </a:t>
            </a:r>
            <a:r>
              <a:rPr lang="en-US" dirty="0" err="1"/>
              <a:t>OdbcCommand</a:t>
            </a:r>
            <a:r>
              <a:rPr lang="en-US" dirty="0"/>
              <a:t> object using SQL and the Connection object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Use the appropriate "Execute" Method to run the SQL statement: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ExecuteReader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 for row-returning statements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ExecuteNonQuery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#for non-row-returning; returns # of rows affected</a:t>
            </a:r>
          </a:p>
          <a:p>
            <a:pPr marL="1200150" lvl="2" indent="-342900">
              <a:buFont typeface="Arial" panose="020B0604020202020204" pitchFamily="34" charset="0"/>
              <a:buChar char="•"/>
            </a:pPr>
            <a:r>
              <a:rPr lang="en-US" dirty="0" err="1">
                <a:latin typeface="Lucida Console" panose="020B0609040504020204" pitchFamily="49" charset="0"/>
              </a:rPr>
              <a:t>ExecuteScalar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  <a:r>
              <a:rPr lang="en-US" dirty="0"/>
              <a:t>    #for SQL statements that return a single value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dirty="0"/>
              <a:t>Call the </a:t>
            </a:r>
            <a:r>
              <a:rPr lang="en-US" dirty="0">
                <a:latin typeface="Lucida Console" panose="020B0609040504020204" pitchFamily="49" charset="0"/>
              </a:rPr>
              <a:t>Close()</a:t>
            </a:r>
            <a:r>
              <a:rPr lang="en-US" dirty="0"/>
              <a:t> method of the Connection object to release resources</a:t>
            </a:r>
          </a:p>
        </p:txBody>
      </p:sp>
    </p:spTree>
    <p:extLst>
      <p:ext uri="{BB962C8B-B14F-4D97-AF65-F5344CB8AC3E}">
        <p14:creationId xmlns:p14="http://schemas.microsoft.com/office/powerpoint/2010/main" val="2536563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Read operation example (row-returning)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240516" y="2134016"/>
            <a:ext cx="9739222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ExecuteReader</a:t>
            </a:r>
            <a:r>
              <a:rPr lang="en-US" b="1" dirty="0"/>
              <a:t>()</a:t>
            </a:r>
            <a:r>
              <a:rPr lang="en-US" dirty="0"/>
              <a:t> Method is used to execute a query that returns rows. This method returns a “reader” object, which you can use to read the returned rows.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$csb = 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System.Data.Odbc.OdbcConnectionStringBuilder</a:t>
            </a:r>
            <a:r>
              <a:rPr lang="en-US" dirty="0">
                <a:latin typeface="Lucida Console" panose="020B0609040504020204" pitchFamily="49" charset="0"/>
              </a:rPr>
              <a:t>]::new()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csb.Driver</a:t>
            </a:r>
            <a:r>
              <a:rPr lang="en-US" dirty="0">
                <a:latin typeface="Lucida Console" panose="020B0609040504020204" pitchFamily="49" charset="0"/>
              </a:rPr>
              <a:t> = 'Microsoft Access Driver (*.</a:t>
            </a:r>
            <a:r>
              <a:rPr lang="en-US" dirty="0" err="1">
                <a:latin typeface="Lucida Console" panose="020B0609040504020204" pitchFamily="49" charset="0"/>
              </a:rPr>
              <a:t>mdb</a:t>
            </a:r>
            <a:r>
              <a:rPr lang="en-US" dirty="0">
                <a:latin typeface="Lucida Console" panose="020B0609040504020204" pitchFamily="49" charset="0"/>
              </a:rPr>
              <a:t>, *.</a:t>
            </a:r>
            <a:r>
              <a:rPr lang="en-US" dirty="0" err="1">
                <a:latin typeface="Lucida Console" panose="020B0609040504020204" pitchFamily="49" charset="0"/>
              </a:rPr>
              <a:t>accdb</a:t>
            </a:r>
            <a:r>
              <a:rPr lang="en-US" dirty="0">
                <a:latin typeface="Lucida Console" panose="020B0609040504020204" pitchFamily="49" charset="0"/>
              </a:rPr>
              <a:t>)'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csb.Add</a:t>
            </a:r>
            <a:r>
              <a:rPr lang="en-US" dirty="0">
                <a:latin typeface="Lucida Console" panose="020B0609040504020204" pitchFamily="49" charset="0"/>
              </a:rPr>
              <a:t>('</a:t>
            </a:r>
            <a:r>
              <a:rPr lang="en-US" dirty="0" err="1">
                <a:latin typeface="Lucida Console" panose="020B0609040504020204" pitchFamily="49" charset="0"/>
              </a:rPr>
              <a:t>dbq</a:t>
            </a:r>
            <a:r>
              <a:rPr lang="en-US" dirty="0">
                <a:latin typeface="Lucida Console" panose="020B0609040504020204" pitchFamily="49" charset="0"/>
              </a:rPr>
              <a:t>', 'd:\</a:t>
            </a:r>
            <a:r>
              <a:rPr lang="en-US" dirty="0" err="1">
                <a:latin typeface="Lucida Console" panose="020B0609040504020204" pitchFamily="49" charset="0"/>
              </a:rPr>
              <a:t>psfiles</a:t>
            </a:r>
            <a:r>
              <a:rPr lang="en-US" dirty="0">
                <a:latin typeface="Lucida Console" panose="020B0609040504020204" pitchFamily="49" charset="0"/>
              </a:rPr>
              <a:t>\data\gems.mdb')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$con = 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csb.ConnectionString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cmd</a:t>
            </a:r>
            <a:r>
              <a:rPr lang="en-US" dirty="0">
                <a:latin typeface="Lucida Console" panose="020B0609040504020204" pitchFamily="49" charset="0"/>
              </a:rPr>
              <a:t> = [</a:t>
            </a:r>
            <a:r>
              <a:rPr lang="en-US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dirty="0">
                <a:latin typeface="Lucida Console" panose="020B0609040504020204" pitchFamily="49" charset="0"/>
              </a:rPr>
              <a:t>]::new('select * from gem', $con)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con.Open</a:t>
            </a:r>
            <a:r>
              <a:rPr lang="en-US" dirty="0">
                <a:latin typeface="Lucida Console" panose="020B0609040504020204" pitchFamily="49" charset="0"/>
              </a:rPr>
              <a:t>()   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$reader = $</a:t>
            </a:r>
            <a:r>
              <a:rPr lang="en-US" dirty="0" err="1">
                <a:latin typeface="Lucida Console" panose="020B0609040504020204" pitchFamily="49" charset="0"/>
              </a:rPr>
              <a:t>cmd.ExecuteReader</a:t>
            </a:r>
            <a:r>
              <a:rPr lang="en-US" dirty="0">
                <a:latin typeface="Lucida Console" panose="020B0609040504020204" pitchFamily="49" charset="0"/>
              </a:rPr>
              <a:t>()    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row-returning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While ($</a:t>
            </a:r>
            <a:r>
              <a:rPr lang="en-US" dirty="0" err="1">
                <a:latin typeface="Lucida Console" panose="020B0609040504020204" pitchFamily="49" charset="0"/>
              </a:rPr>
              <a:t>reader.Read</a:t>
            </a:r>
            <a:r>
              <a:rPr lang="en-US" dirty="0">
                <a:latin typeface="Lucida Console" panose="020B060904050402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    $reader['Mineral']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reader.Close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8850632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443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Update operation example (non-row-returning)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240516" y="2378065"/>
            <a:ext cx="973922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dirty="0"/>
              <a:t>The </a:t>
            </a:r>
            <a:r>
              <a:rPr lang="en-US" b="1" dirty="0" err="1"/>
              <a:t>ExecuteNonQuery</a:t>
            </a:r>
            <a:r>
              <a:rPr lang="en-US" b="1" dirty="0"/>
              <a:t>()</a:t>
            </a:r>
            <a:r>
              <a:rPr lang="en-US" dirty="0"/>
              <a:t> method is used to execute a query that does not return rows. This method returns the number of rows affected.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 = [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System.Data.Odbc.OdbcConnectionStringBuilder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]::new()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csb.Driver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 = 'Microsoft Access Driver (*.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mdb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, *.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accdb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)'</a:t>
            </a:r>
          </a:p>
          <a:p>
            <a:pPr marL="0" indent="0">
              <a:buNone/>
            </a:pP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$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csb.Add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('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dbq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', 'd:\</a:t>
            </a:r>
            <a:r>
              <a:rPr lang="en-US" dirty="0" err="1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psfiles</a:t>
            </a:r>
            <a:r>
              <a:rPr lang="en-US" dirty="0">
                <a:solidFill>
                  <a:schemeClr val="tx1">
                    <a:lumMod val="65000"/>
                  </a:schemeClr>
                </a:solidFill>
                <a:latin typeface="Lucida Console" panose="020B0609040504020204" pitchFamily="49" charset="0"/>
              </a:rPr>
              <a:t>\data\gems.mdb')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$con = [</a:t>
            </a:r>
            <a:r>
              <a:rPr lang="en-US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csb.ConnectionString</a:t>
            </a:r>
            <a:r>
              <a:rPr lang="en-US" dirty="0">
                <a:latin typeface="Lucida Console" panose="020B060904050402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 = "update gem set description='A </a:t>
            </a:r>
            <a:r>
              <a:rPr lang="en-US" dirty="0" err="1">
                <a:latin typeface="Lucida Console" panose="020B0609040504020204" pitchFamily="49" charset="0"/>
              </a:rPr>
              <a:t>girl''s</a:t>
            </a:r>
            <a:r>
              <a:rPr lang="en-US" dirty="0">
                <a:latin typeface="Lucida Console" panose="020B0609040504020204" pitchFamily="49" charset="0"/>
              </a:rPr>
              <a:t> best friend'"</a:t>
            </a:r>
          </a:p>
          <a:p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 += " where mineral='diamond'"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cmd</a:t>
            </a:r>
            <a:r>
              <a:rPr lang="en-US" dirty="0">
                <a:latin typeface="Lucida Console" panose="020B0609040504020204" pitchFamily="49" charset="0"/>
              </a:rPr>
              <a:t> = [</a:t>
            </a:r>
            <a:r>
              <a:rPr lang="en-US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dirty="0">
                <a:latin typeface="Lucida Console" panose="020B0609040504020204" pitchFamily="49" charset="0"/>
              </a:rPr>
              <a:t>]::new($</a:t>
            </a:r>
            <a:r>
              <a:rPr lang="en-US" dirty="0" err="1">
                <a:latin typeface="Lucida Console" panose="020B0609040504020204" pitchFamily="49" charset="0"/>
              </a:rPr>
              <a:t>sql</a:t>
            </a:r>
            <a:r>
              <a:rPr lang="en-US" dirty="0">
                <a:latin typeface="Lucida Console" panose="020B0609040504020204" pitchFamily="49" charset="0"/>
              </a:rPr>
              <a:t>, $con)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con.Open</a:t>
            </a:r>
            <a:r>
              <a:rPr lang="en-US" dirty="0">
                <a:latin typeface="Lucida Console" panose="020B0609040504020204" pitchFamily="49" charset="0"/>
              </a:rPr>
              <a:t>()  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$n = $</a:t>
            </a:r>
            <a:r>
              <a:rPr lang="en-US" dirty="0" err="1">
                <a:latin typeface="Lucida Console" panose="020B0609040504020204" pitchFamily="49" charset="0"/>
              </a:rPr>
              <a:t>cmd.ExecuteNonQuery</a:t>
            </a:r>
            <a:r>
              <a:rPr lang="en-US" dirty="0">
                <a:latin typeface="Lucida Console" panose="020B0609040504020204" pitchFamily="49" charset="0"/>
              </a:rPr>
              <a:t>()    </a:t>
            </a:r>
            <a:r>
              <a:rPr lang="en-US" dirty="0">
                <a:solidFill>
                  <a:schemeClr val="accent5"/>
                </a:solidFill>
                <a:latin typeface="Lucida Console" panose="020B0609040504020204" pitchFamily="49" charset="0"/>
              </a:rPr>
              <a:t># non-row-returning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con.close</a:t>
            </a:r>
            <a:r>
              <a:rPr lang="en-US" dirty="0">
                <a:latin typeface="Lucida Console" panose="020B060904050402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Lucida Console" panose="020B0609040504020204" pitchFamily="49" charset="0"/>
              </a:rPr>
              <a:t>Write-Output "Number of records updated: $n"</a:t>
            </a:r>
          </a:p>
        </p:txBody>
      </p:sp>
    </p:spTree>
    <p:extLst>
      <p:ext uri="{BB962C8B-B14F-4D97-AF65-F5344CB8AC3E}">
        <p14:creationId xmlns:p14="http://schemas.microsoft.com/office/powerpoint/2010/main" val="317043333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4825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Hints (data access parting thoughts)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3353216"/>
            <a:ext cx="87783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computer does not have an ODBC driver for the database you want to access, search the internet for an ODBC driver. It is probably there.</a:t>
            </a:r>
          </a:p>
          <a:p>
            <a:endParaRPr lang="en-US" dirty="0"/>
          </a:p>
          <a:p>
            <a:r>
              <a:rPr lang="en-US" dirty="0"/>
              <a:t>Drivers are architecture dependent! If you are using a 32-bit driver, you </a:t>
            </a:r>
            <a:r>
              <a:rPr lang="en-US" i="1" dirty="0"/>
              <a:t>must</a:t>
            </a:r>
            <a:r>
              <a:rPr lang="en-US" dirty="0"/>
              <a:t> run your script with the </a:t>
            </a:r>
            <a:r>
              <a:rPr lang="en-US" u="sng" dirty="0"/>
              <a:t>x86</a:t>
            </a:r>
            <a:r>
              <a:rPr lang="en-US" dirty="0"/>
              <a:t> version PowerShell or PowerShell ISE.</a:t>
            </a:r>
          </a:p>
          <a:p>
            <a:endParaRPr lang="en-US" dirty="0"/>
          </a:p>
          <a:p>
            <a:r>
              <a:rPr lang="en-US" dirty="0"/>
              <a:t>There are a million options available with </a:t>
            </a:r>
            <a:r>
              <a:rPr lang="en-US" dirty="0">
                <a:latin typeface="Lucida Console" panose="020B0609040504020204" pitchFamily="49" charset="0"/>
              </a:rPr>
              <a:t>[</a:t>
            </a:r>
            <a:r>
              <a:rPr lang="en-US" dirty="0" err="1">
                <a:latin typeface="Lucida Console" panose="020B0609040504020204" pitchFamily="49" charset="0"/>
              </a:rPr>
              <a:t>System.Data</a:t>
            </a:r>
            <a:r>
              <a:rPr lang="en-US" dirty="0">
                <a:latin typeface="Lucida Console" panose="020B0609040504020204" pitchFamily="49" charset="0"/>
              </a:rPr>
              <a:t>]</a:t>
            </a:r>
            <a:r>
              <a:rPr lang="en-US" dirty="0"/>
              <a:t> objects. The more you read and study about data access in </a:t>
            </a:r>
            <a:r>
              <a:rPr lang="en-US" dirty="0" err="1"/>
              <a:t>.Net</a:t>
            </a:r>
            <a:r>
              <a:rPr lang="en-US" dirty="0"/>
              <a:t>, the better your PowerShell ODBC scripts will be.</a:t>
            </a:r>
          </a:p>
        </p:txBody>
      </p:sp>
    </p:spTree>
    <p:extLst>
      <p:ext uri="{BB962C8B-B14F-4D97-AF65-F5344CB8AC3E}">
        <p14:creationId xmlns:p14="http://schemas.microsoft.com/office/powerpoint/2010/main" val="341053113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78710" y="1854828"/>
            <a:ext cx="96628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psfiles.zip archive contains a prepared Microsoft Access database. Using a Windows platform version of PowerShell, you will use .NET and ODBC to access and query it.</a:t>
            </a:r>
          </a:p>
        </p:txBody>
      </p:sp>
    </p:spTree>
    <p:extLst>
      <p:ext uri="{BB962C8B-B14F-4D97-AF65-F5344CB8AC3E}">
        <p14:creationId xmlns:p14="http://schemas.microsoft.com/office/powerpoint/2010/main" val="38851411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015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Review again: CRUD!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EFE2659-D148-0FAD-81DF-42A8C4166530}"/>
              </a:ext>
            </a:extLst>
          </p:cNvPr>
          <p:cNvGrpSpPr/>
          <p:nvPr/>
        </p:nvGrpSpPr>
        <p:grpSpPr>
          <a:xfrm>
            <a:off x="1343173" y="1857790"/>
            <a:ext cx="9533908" cy="4893648"/>
            <a:chOff x="1768416" y="1305340"/>
            <a:chExt cx="8778377" cy="4893648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247D23F-F3F9-676F-BDEB-E69E1F0AB32C}"/>
                </a:ext>
              </a:extLst>
            </p:cNvPr>
            <p:cNvSpPr txBox="1"/>
            <p:nvPr/>
          </p:nvSpPr>
          <p:spPr>
            <a:xfrm>
              <a:off x="1768416" y="1305340"/>
              <a:ext cx="2863970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Elementary data operations: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Create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Read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Update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Delete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6DB565A6-DDA9-BD81-B7C7-3069323CA90A}"/>
                </a:ext>
              </a:extLst>
            </p:cNvPr>
            <p:cNvSpPr txBox="1"/>
            <p:nvPr/>
          </p:nvSpPr>
          <p:spPr>
            <a:xfrm>
              <a:off x="4632386" y="1305340"/>
              <a:ext cx="5852803" cy="147732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n-US" dirty="0"/>
                <a:t>Corresponding SQL (Structured Query Language) commands: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INSERT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SELECT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UPDATE</a:t>
              </a: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en-US" dirty="0"/>
                <a:t>DELETE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5F95AB98-4F6F-01E3-47E3-C88B1F1E9664}"/>
                </a:ext>
              </a:extLst>
            </p:cNvPr>
            <p:cNvSpPr txBox="1"/>
            <p:nvPr/>
          </p:nvSpPr>
          <p:spPr>
            <a:xfrm>
              <a:off x="1768416" y="2782668"/>
              <a:ext cx="8778377" cy="34163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Example SQL statements, for a data table named “ROSTER:”</a:t>
              </a:r>
            </a:p>
            <a:p>
              <a:endParaRPr lang="en-US" dirty="0"/>
            </a:p>
            <a:p>
              <a:pPr lvl="1"/>
              <a:r>
                <a:rPr lang="en-US" dirty="0">
                  <a:latin typeface="Lucida Console" panose="020B0609040504020204" pitchFamily="49" charset="0"/>
                </a:rPr>
                <a:t>INSERT INTO ROSTER (ID, NAME) VALUES (2, 'Robin’);</a:t>
              </a:r>
            </a:p>
            <a:p>
              <a:endParaRPr lang="en-US" dirty="0">
                <a:latin typeface="Lucida Console" panose="020B0609040504020204" pitchFamily="49" charset="0"/>
              </a:endParaRPr>
            </a:p>
            <a:p>
              <a:pPr lvl="1"/>
              <a:r>
                <a:rPr lang="en-US" dirty="0">
                  <a:latin typeface="Lucida Console" panose="020B0609040504020204" pitchFamily="49" charset="0"/>
                </a:rPr>
                <a:t>SELECT ID, NAME FROM ROSTER WHERE ID = 2;</a:t>
              </a:r>
            </a:p>
            <a:p>
              <a:endParaRPr lang="en-US" dirty="0">
                <a:latin typeface="Lucida Console" panose="020B0609040504020204" pitchFamily="49" charset="0"/>
              </a:endParaRPr>
            </a:p>
            <a:p>
              <a:pPr lvl="1"/>
              <a:r>
                <a:rPr lang="en-US" dirty="0">
                  <a:latin typeface="Lucida Console" panose="020B0609040504020204" pitchFamily="49" charset="0"/>
                </a:rPr>
                <a:t>UPDATE ROSTER SET NAME = 'Batman' WHERE ID = 2;</a:t>
              </a:r>
            </a:p>
            <a:p>
              <a:endParaRPr lang="en-US" dirty="0">
                <a:latin typeface="Lucida Console" panose="020B0609040504020204" pitchFamily="49" charset="0"/>
              </a:endParaRPr>
            </a:p>
            <a:p>
              <a:pPr lvl="1"/>
              <a:r>
                <a:rPr lang="en-US" dirty="0">
                  <a:latin typeface="Lucida Console" panose="020B0609040504020204" pitchFamily="49" charset="0"/>
                </a:rPr>
                <a:t>DELETE FROM ROSTER WHERE ID = 2;</a:t>
              </a:r>
            </a:p>
            <a:p>
              <a:endParaRPr lang="en-US" dirty="0"/>
            </a:p>
            <a:p>
              <a:r>
                <a:rPr lang="en-US" i="1" dirty="0"/>
                <a:t>Note: if any of this is new to you, don’t worry. No prior database experience is necessary to complete the upcoming exercises, and regardless, they won’t be too difficult to figure out.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6559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00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Open Database Connectivity (ODBC)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519078" y="2095916"/>
            <a:ext cx="918209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ODBC is an Application Programming Interface (API), intended to be: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uniform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vendor-independent</a:t>
            </a:r>
          </a:p>
          <a:p>
            <a:endParaRPr lang="en-US" dirty="0"/>
          </a:p>
          <a:p>
            <a:r>
              <a:rPr lang="en-US" dirty="0"/>
              <a:t>That means: if you have an appropriate ODBC </a:t>
            </a:r>
            <a:r>
              <a:rPr lang="en-US" i="1" dirty="0"/>
              <a:t>driver</a:t>
            </a:r>
            <a:r>
              <a:rPr lang="en-US" dirty="0"/>
              <a:t>, you should be able to use the same unmodified client software to access the data it needs, whether that data comes from: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Access database,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Excel spreadsheet,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SQL Server,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Oracle,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MySQL,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etc. … Vendors provide drivers for just about every database imaginable.</a:t>
            </a:r>
          </a:p>
          <a:p>
            <a:endParaRPr lang="en-US" dirty="0"/>
          </a:p>
          <a:p>
            <a:r>
              <a:rPr lang="en-US" dirty="0"/>
              <a:t>An ODBC </a:t>
            </a:r>
            <a:r>
              <a:rPr lang="en-US" i="1" dirty="0"/>
              <a:t>driver</a:t>
            </a:r>
            <a:r>
              <a:rPr lang="en-US" dirty="0"/>
              <a:t> is kind of like “middleware” between a data </a:t>
            </a:r>
            <a:r>
              <a:rPr lang="en-US" i="1" dirty="0"/>
              <a:t>consumer</a:t>
            </a:r>
            <a:r>
              <a:rPr lang="en-US" dirty="0"/>
              <a:t> and a data </a:t>
            </a:r>
            <a:r>
              <a:rPr lang="en-US" i="1" dirty="0"/>
              <a:t>provider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consumer is usually </a:t>
            </a:r>
            <a:r>
              <a:rPr lang="en-US" i="1" dirty="0"/>
              <a:t>client</a:t>
            </a:r>
            <a:r>
              <a:rPr lang="en-US" dirty="0"/>
              <a:t> software that needs to access data.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data provider is often a database </a:t>
            </a:r>
            <a:r>
              <a:rPr lang="en-US" i="1" dirty="0"/>
              <a:t>server</a:t>
            </a:r>
            <a:r>
              <a:rPr lang="en-US" dirty="0"/>
              <a:t>, but it could also be a </a:t>
            </a:r>
            <a:r>
              <a:rPr lang="en-US" i="1" dirty="0"/>
              <a:t>local</a:t>
            </a:r>
            <a:r>
              <a:rPr lang="en-US" dirty="0"/>
              <a:t> data file.</a:t>
            </a:r>
          </a:p>
        </p:txBody>
      </p:sp>
    </p:spTree>
    <p:extLst>
      <p:ext uri="{BB962C8B-B14F-4D97-AF65-F5344CB8AC3E}">
        <p14:creationId xmlns:p14="http://schemas.microsoft.com/office/powerpoint/2010/main" val="272915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015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Architecture Constraint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624167"/>
            <a:ext cx="988188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ighlight>
                  <a:srgbClr val="00FFFF"/>
                </a:highlight>
              </a:rPr>
              <a:t>Important:</a:t>
            </a:r>
            <a:r>
              <a:rPr lang="en-US" dirty="0"/>
              <a:t> ODBC drivers are </a:t>
            </a:r>
            <a:r>
              <a:rPr lang="en-US" b="1" i="1" u="sng" dirty="0"/>
              <a:t>architecture dependent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lvl="1"/>
            <a:r>
              <a:rPr lang="en-US" dirty="0"/>
              <a:t>In particular:</a:t>
            </a:r>
          </a:p>
          <a:p>
            <a:pPr lvl="1"/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must use a 32-bit ODBC driver with PowerShell,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you </a:t>
            </a:r>
            <a:r>
              <a:rPr lang="en-US" i="1" dirty="0"/>
              <a:t>must also</a:t>
            </a:r>
            <a:r>
              <a:rPr lang="en-US" dirty="0"/>
              <a:t> use the 32-bit (x86) version of Windows PowerShell (Desktop edition).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won’t work with the default 64-bit architecture (x64) versions of PowerShell.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If you use a 64-bit ODBC driver with PowerShell,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then you </a:t>
            </a:r>
            <a:r>
              <a:rPr lang="en-US" i="1" dirty="0"/>
              <a:t>must also</a:t>
            </a:r>
            <a:r>
              <a:rPr lang="en-US" dirty="0"/>
              <a:t> use a 64-bit version of PowerShell.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It won’t work with the 32-bit (x86) version of Windows PowerShell (Desktop edition).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208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5E40-2F63-89E6-E525-925055DD2E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5533765-AE4D-3586-BFF0-C73FF51C6B9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205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ODBC Architecture</a:t>
            </a:r>
          </a:p>
        </p:txBody>
      </p:sp>
      <p:pic>
        <p:nvPicPr>
          <p:cNvPr id="3" name="Picture 2" descr="Diagram with echelons: (top) ODBC Compliant Applications; (middle) ODBC API; (bottom) ODBD Drivers for Oracle, Informix, Sybase, SQL Server, etc.">
            <a:extLst>
              <a:ext uri="{FF2B5EF4-FFF2-40B4-BE49-F238E27FC236}">
                <a16:creationId xmlns:a16="http://schemas.microsoft.com/office/drawing/2014/main" id="{6363E06A-3129-8B12-96E1-89E6A8EEC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6477" y="1909762"/>
            <a:ext cx="5067300" cy="4600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7586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E960E-CB4B-546E-A457-484A58EB8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2B45BA-6309-D8F6-D552-10D836B4EB2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872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ODBC Components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E889EF-4605-DB73-C7B2-D7E3C4957F48}"/>
              </a:ext>
            </a:extLst>
          </p:cNvPr>
          <p:cNvSpPr txBox="1"/>
          <p:nvPr/>
        </p:nvSpPr>
        <p:spPr>
          <a:xfrm>
            <a:off x="1169187" y="2071717"/>
            <a:ext cx="988188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Application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Performs processing and calls ODBC functions to submit SQL statements and retrieve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 Manager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Loads and unloads drivers on behalf of an application. Processes ODBC function calls or passes them to a driver.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Driver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Processes ODBC function calls, submits SQL requests to a specific data source, and returns results to the application. If necessary, the driver modifies an application's request so that the request conforms to syntax/protocols/APIs supported by the associated DBMS.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Data Source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Consists of the data the user wants to access, along with its associated operating system, DBMS, and network platform (if any) used to access the DBMS.</a:t>
            </a:r>
          </a:p>
        </p:txBody>
      </p:sp>
    </p:spTree>
    <p:extLst>
      <p:ext uri="{BB962C8B-B14F-4D97-AF65-F5344CB8AC3E}">
        <p14:creationId xmlns:p14="http://schemas.microsoft.com/office/powerpoint/2010/main" val="2582251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586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cmdlets for ODBC drivers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995203" y="1819691"/>
            <a:ext cx="10229848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OdbcDriver</a:t>
            </a:r>
            <a:endParaRPr lang="en-US" dirty="0"/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named parameter </a:t>
            </a:r>
            <a:r>
              <a:rPr lang="en-US" dirty="0">
                <a:latin typeface="Lucida Console" panose="020B0609040504020204" pitchFamily="49" charset="0"/>
              </a:rPr>
              <a:t>–Platform</a:t>
            </a:r>
            <a:r>
              <a:rPr lang="en-US" dirty="0"/>
              <a:t> lets you filter by architecture platform.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OdbcDriver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r>
              <a:rPr lang="en-US" dirty="0">
                <a:highlight>
                  <a:srgbClr val="00FFFF"/>
                </a:highlight>
              </a:rPr>
              <a:t>Note:</a:t>
            </a:r>
            <a:r>
              <a:rPr lang="en-US" dirty="0"/>
              <a:t> We won’t find a PowerShell module for ODBC per se. Rather, we just use the classes in the </a:t>
            </a:r>
            <a:r>
              <a:rPr lang="en-US" b="1" dirty="0"/>
              <a:t>[</a:t>
            </a:r>
            <a:r>
              <a:rPr lang="en-US" b="1" dirty="0" err="1"/>
              <a:t>System.Data</a:t>
            </a:r>
            <a:r>
              <a:rPr lang="en-US" b="1" dirty="0"/>
              <a:t>]</a:t>
            </a:r>
            <a:r>
              <a:rPr lang="en-US" dirty="0"/>
              <a:t> and </a:t>
            </a:r>
            <a:r>
              <a:rPr lang="en-US" b="1" dirty="0"/>
              <a:t>[</a:t>
            </a:r>
            <a:r>
              <a:rPr lang="en-US" b="1" dirty="0" err="1"/>
              <a:t>System.Data.Odbc</a:t>
            </a:r>
            <a:r>
              <a:rPr lang="en-US" b="1" dirty="0"/>
              <a:t>]</a:t>
            </a:r>
            <a:r>
              <a:rPr lang="en-US" dirty="0"/>
              <a:t> assemblies in .NET with PowerShell.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dirty="0">
                <a:hlinkClick r:id="rId2"/>
              </a:rPr>
              <a:t>https://docs.microsoft.com/en-us/dotnet/api/system.data</a:t>
            </a:r>
            <a:endParaRPr lang="en-US" dirty="0"/>
          </a:p>
          <a:p>
            <a:endParaRPr lang="en-US" sz="16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System.Data.Odbc.OdbcDataAdaper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#automatically creates connections to a database, fills </a:t>
            </a:r>
            <a:r>
              <a:rPr lang="en-US" sz="1600" dirty="0" err="1">
                <a:solidFill>
                  <a:schemeClr val="accent5"/>
                </a:solidFill>
              </a:rPr>
              <a:t>DataSets</a:t>
            </a:r>
            <a:r>
              <a:rPr lang="en-US" sz="1600" dirty="0">
                <a:solidFill>
                  <a:schemeClr val="accent5"/>
                </a:solidFill>
              </a:rPr>
              <a:t>, updates records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System.Data.DataSet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an in-memory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System.Data.DataTable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 Table in a </a:t>
            </a:r>
            <a:r>
              <a:rPr lang="en-US" sz="1600" dirty="0" err="1">
                <a:solidFill>
                  <a:schemeClr val="accent5"/>
                </a:solidFill>
              </a:rPr>
              <a:t>DataSet</a:t>
            </a: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System.Data.DataRow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#represents a row of data in a </a:t>
            </a:r>
            <a:r>
              <a:rPr lang="en-US" sz="1600" dirty="0" err="1">
                <a:solidFill>
                  <a:schemeClr val="accent5"/>
                </a:solidFill>
              </a:rPr>
              <a:t>DataTable</a:t>
            </a:r>
            <a:endParaRPr lang="en-US" sz="1600" dirty="0">
              <a:solidFill>
                <a:schemeClr val="accent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System.Data.Odbc.OdbcConnection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#creates a connection to a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Lucida Console" panose="020B0609040504020204" pitchFamily="49" charset="0"/>
              </a:rPr>
              <a:t>System.Data.Odbc.OdbcCommand</a:t>
            </a:r>
            <a:r>
              <a:rPr lang="en-US" sz="1600" dirty="0"/>
              <a:t>    </a:t>
            </a:r>
            <a:r>
              <a:rPr lang="en-US" sz="1600" dirty="0">
                <a:solidFill>
                  <a:schemeClr val="accent5"/>
                </a:solidFill>
              </a:rPr>
              <a:t>#executes commands against a Connection object</a:t>
            </a:r>
          </a:p>
        </p:txBody>
      </p:sp>
    </p:spTree>
    <p:extLst>
      <p:ext uri="{BB962C8B-B14F-4D97-AF65-F5344CB8AC3E}">
        <p14:creationId xmlns:p14="http://schemas.microsoft.com/office/powerpoint/2010/main" val="3170323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062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Data Source Names and Connection Strings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323975" y="2252692"/>
            <a:ext cx="957230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Each ODBC driver requires connection parameters that range from database names, to files, to credentials. Each driver has unique requirements to make the "connection."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connecting to a database, you need to supply the </a:t>
            </a:r>
            <a:r>
              <a:rPr lang="en-US" b="1" dirty="0"/>
              <a:t>driver name</a:t>
            </a:r>
            <a:r>
              <a:rPr lang="en-US" dirty="0"/>
              <a:t>, and also a </a:t>
            </a:r>
            <a:r>
              <a:rPr lang="en-US" b="1" dirty="0"/>
              <a:t>connection string</a:t>
            </a:r>
            <a:r>
              <a:rPr lang="en-US" dirty="0"/>
              <a:t> that contains information needed by the driver to make the database connection.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Connection properties can be stored on a machine basis or user basis, using a </a:t>
            </a:r>
            <a:r>
              <a:rPr lang="en-US" b="1" dirty="0"/>
              <a:t>Data Source Name</a:t>
            </a:r>
            <a:r>
              <a:rPr lang="en-US" dirty="0"/>
              <a:t> (DSN). The DSN is then used to make the connection.</a:t>
            </a:r>
          </a:p>
          <a:p>
            <a:pPr lvl="1"/>
            <a:r>
              <a:rPr lang="en-US" i="1" dirty="0"/>
              <a:t>Windows: edit DSNs with ODBC Data Sources (64 bit) or ODBC Data Sources (32 bit) control panel applet.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also pass the connection information in a connection string, without creating a DSN.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>
                <a:hlinkClick r:id="rId2"/>
              </a:rPr>
              <a:t>https://www.connectionstrings.com/</a:t>
            </a:r>
            <a:r>
              <a:rPr lang="en-US" dirty="0"/>
              <a:t> is a great resource to help you build Connection Strings. That site has help for nearly 60 ODBC drivers.</a:t>
            </a:r>
            <a:br>
              <a:rPr lang="en-US" dirty="0"/>
            </a:b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use .NET’s </a:t>
            </a:r>
            <a:r>
              <a:rPr lang="en-US" b="1" dirty="0"/>
              <a:t>[</a:t>
            </a:r>
            <a:r>
              <a:rPr lang="en-US" b="1" dirty="0" err="1"/>
              <a:t>System.Data.Odbc.OdbcConnectionStringBuilder</a:t>
            </a:r>
            <a:r>
              <a:rPr lang="en-US" b="1" dirty="0"/>
              <a:t>]</a:t>
            </a:r>
            <a:r>
              <a:rPr lang="en-US" dirty="0"/>
              <a:t> class to help create properly formatted connection strings.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85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4FF91-D91E-5A47-D4E9-52360C772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E6A2DEF-4501-FAEA-A31C-4FDCBD076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301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cmdlets for DSNs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47D23F-F3F9-676F-BDEB-E69E1F0AB32C}"/>
              </a:ext>
            </a:extLst>
          </p:cNvPr>
          <p:cNvSpPr txBox="1"/>
          <p:nvPr/>
        </p:nvSpPr>
        <p:spPr>
          <a:xfrm>
            <a:off x="1720939" y="3019841"/>
            <a:ext cx="8778377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are PowerShell cmdlets to Add, Edit, and Delete DSNs:</a:t>
            </a:r>
          </a:p>
          <a:p>
            <a:endParaRPr lang="en-US" dirty="0"/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#Lists DSNs on system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Add-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#Create new DSN, must be admin for system DSNs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Remove-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#Removes a DSN, must be admin for system DSNs</a:t>
            </a:r>
          </a:p>
          <a:p>
            <a:pPr lvl="1"/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lvl="1"/>
            <a:r>
              <a:rPr lang="en-US" dirty="0">
                <a:latin typeface="Lucida Console" panose="020B0609040504020204" pitchFamily="49" charset="0"/>
              </a:rPr>
              <a:t>Set-</a:t>
            </a:r>
            <a:r>
              <a:rPr lang="en-US" dirty="0" err="1">
                <a:latin typeface="Lucida Console" panose="020B0609040504020204" pitchFamily="49" charset="0"/>
              </a:rPr>
              <a:t>OdbcDsn</a:t>
            </a:r>
            <a:r>
              <a:rPr lang="en-US" dirty="0"/>
              <a:t>  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#Modify existing DSN, must be admin for system DSNs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5391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215</TotalTime>
  <Words>1836</Words>
  <Application>Microsoft Office PowerPoint</Application>
  <PresentationFormat>Widescreen</PresentationFormat>
  <Paragraphs>192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Arial</vt:lpstr>
      <vt:lpstr>Consolas</vt:lpstr>
      <vt:lpstr>Lucida Console</vt:lpstr>
      <vt:lpstr>Office Theme</vt:lpstr>
      <vt:lpstr>CYBER 360: 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Gibbons, Carl</cp:lastModifiedBy>
  <cp:revision>2</cp:revision>
  <dcterms:created xsi:type="dcterms:W3CDTF">2024-11-19T21:41:08Z</dcterms:created>
  <dcterms:modified xsi:type="dcterms:W3CDTF">2025-03-19T19:47:48Z</dcterms:modified>
</cp:coreProperties>
</file>