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1" r:id="rId2"/>
  </p:sldMasterIdLst>
  <p:sldIdLst>
    <p:sldId id="256" r:id="rId3"/>
    <p:sldId id="266" r:id="rId4"/>
    <p:sldId id="267" r:id="rId5"/>
    <p:sldId id="285" r:id="rId6"/>
    <p:sldId id="286" r:id="rId7"/>
    <p:sldId id="28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7F00A-80DD-401B-832B-E7EF202E28C2}" v="5" dt="2024-06-14T03:55:11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5T14:20:41.501" v="661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5T13:29:47.036" v="6601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5T13:29:47.036" v="6601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5T12:50:31.050" v="6286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5T14:20:41.501" v="6615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5T14:20:41.501" v="6615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5T12:57:39.176" v="6582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5T12:57:39.176" v="6582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4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22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75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4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9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3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40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32641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6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9348B-4620-44E9-BF3F-EACBA9EEF323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47A0-D0C4-4E8A-BEE9-37B09C371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8.2: Creating Object-Oriented Methods</a:t>
            </a:r>
          </a:p>
        </p:txBody>
      </p:sp>
    </p:spTree>
    <p:extLst>
      <p:ext uri="{BB962C8B-B14F-4D97-AF65-F5344CB8AC3E}">
        <p14:creationId xmlns:p14="http://schemas.microsoft.com/office/powerpoint/2010/main" val="36440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77018" y="1046102"/>
            <a:ext cx="9655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</a:t>
            </a:r>
            <a:r>
              <a:rPr lang="en-US" sz="2000" b="1" i="1" dirty="0">
                <a:latin typeface="+mn-lt"/>
              </a:rPr>
              <a:t>method</a:t>
            </a:r>
            <a:r>
              <a:rPr lang="en-US" sz="2000" dirty="0">
                <a:latin typeface="+mn-lt"/>
              </a:rPr>
              <a:t> is a function that has been encapsulated as a member in an object or class.</a:t>
            </a:r>
            <a:br>
              <a:rPr lang="en-US" sz="2000" dirty="0">
                <a:latin typeface="+mn-lt"/>
              </a:rPr>
            </a:b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Regarding PowerShell, </a:t>
            </a:r>
            <a:r>
              <a:rPr lang="en-US" sz="2000">
                <a:latin typeface="+mn-lt"/>
              </a:rPr>
              <a:t>that’s an </a:t>
            </a:r>
            <a:r>
              <a:rPr lang="en-US" sz="2000" dirty="0">
                <a:latin typeface="+mn-lt"/>
              </a:rPr>
              <a:t>oversimplification. Compared to functions, methods must adhere to a few necessary rules of robust coding discipline: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8B8C0-A2A5-7B62-1B40-D3BF6CA80A5C}"/>
              </a:ext>
            </a:extLst>
          </p:cNvPr>
          <p:cNvSpPr txBox="1"/>
          <p:nvPr/>
        </p:nvSpPr>
        <p:spPr>
          <a:xfrm>
            <a:off x="1103439" y="2369541"/>
            <a:ext cx="4992561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function may return any object, or even not return anything at 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function may use mere expressions to put objects into the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function may reference unassigned variables, and take advantage that they will evaluate as </a:t>
            </a:r>
            <a:r>
              <a:rPr lang="en-US" sz="2000" b="1" dirty="0">
                <a:latin typeface="Consolas" panose="020B0609020204030204" pitchFamily="49" charset="0"/>
              </a:rPr>
              <a:t>$null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function may freely use variables outside of the function, including variables with </a:t>
            </a:r>
            <a:r>
              <a:rPr lang="en-US" sz="2000" b="1" dirty="0">
                <a:latin typeface="Consolas" panose="020B0609020204030204" pitchFamily="49" charset="0"/>
              </a:rPr>
              <a:t>global:</a:t>
            </a:r>
            <a:r>
              <a:rPr lang="en-US" sz="2000" dirty="0">
                <a:latin typeface="+mn-lt"/>
              </a:rPr>
              <a:t>  or  </a:t>
            </a:r>
            <a:r>
              <a:rPr lang="en-US" sz="2000" b="1" dirty="0">
                <a:latin typeface="Consolas" panose="020B0609020204030204" pitchFamily="49" charset="0"/>
              </a:rPr>
              <a:t>script:</a:t>
            </a:r>
            <a:r>
              <a:rPr lang="en-US" sz="2000" dirty="0">
                <a:latin typeface="+mn-lt"/>
              </a:rPr>
              <a:t>  scope.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CCECA-E971-2EC4-FEF0-DCF50F49CE6A}"/>
              </a:ext>
            </a:extLst>
          </p:cNvPr>
          <p:cNvSpPr txBox="1"/>
          <p:nvPr/>
        </p:nvSpPr>
        <p:spPr>
          <a:xfrm>
            <a:off x="6096000" y="2369541"/>
            <a:ext cx="5027047" cy="4093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method must have a declared return type, or [void] if it doesn’t return a value.*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method must use a  </a:t>
            </a:r>
            <a:r>
              <a:rPr lang="en-US" sz="2000" b="1" dirty="0"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+mn-lt"/>
              </a:rPr>
              <a:t>  statement to return 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method may only use variables that have been explicitly assigned 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Any variable not assigned in the method must use a scope modifier (lexical scoping).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 method must use the placeholder prefix  </a:t>
            </a:r>
            <a:r>
              <a:rPr lang="en-US" sz="2000" b="1" dirty="0">
                <a:latin typeface="Consolas" panose="020B0609020204030204" pitchFamily="49" charset="0"/>
              </a:rPr>
              <a:t>$this</a:t>
            </a:r>
            <a:r>
              <a:rPr lang="en-US" sz="2000" dirty="0">
                <a:latin typeface="+mn-lt"/>
              </a:rPr>
              <a:t>  to access an instance member of the class, and must use the customary 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]::</a:t>
            </a:r>
            <a:r>
              <a:rPr lang="en-US" sz="2000" dirty="0">
                <a:latin typeface="+mn-lt"/>
              </a:rPr>
              <a:t>  syntax to access a static member of the class.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ACEC6C-4A35-E101-5EBD-12F9722B023B}"/>
              </a:ext>
            </a:extLst>
          </p:cNvPr>
          <p:cNvSpPr txBox="1"/>
          <p:nvPr/>
        </p:nvSpPr>
        <p:spPr>
          <a:xfrm>
            <a:off x="136285" y="6349214"/>
            <a:ext cx="49925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* </a:t>
            </a:r>
            <a:r>
              <a:rPr lang="en-US" sz="1600" i="1" dirty="0">
                <a:latin typeface="+mn-lt"/>
              </a:rPr>
              <a:t>Exception: a constructor method’s return type is implicit.</a:t>
            </a:r>
          </a:p>
        </p:txBody>
      </p:sp>
    </p:spTree>
    <p:extLst>
      <p:ext uri="{BB962C8B-B14F-4D97-AF65-F5344CB8AC3E}">
        <p14:creationId xmlns:p14="http://schemas.microsoft.com/office/powerpoint/2010/main" val="2611413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hidden static [double]$Pi = 3.14159265358979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static [double] Area([double]$radius)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[Circle]::Pi * $radius * $radius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 this example, the property and the method are both static. To observe them: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[Circle]::new() | Get-Member –Static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[Circle]::new() | Get-Member –Static –Force</a:t>
            </a: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use or access them: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[Circle]::Pi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[Circle]::Area(10.0)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99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Method overloads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hidden static [double]$Pi = 3.14159265358979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[double]$Radius=0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static [double] Area([double]$r)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[Circle]::Pi * $r * $r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[double] Area()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[Circle]::Area($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 this example, the Area methods are overloaded</a:t>
            </a:r>
            <a:r>
              <a:rPr lang="en-US" sz="2000">
                <a:latin typeface="+mn-lt"/>
              </a:rPr>
              <a:t>: Area is </a:t>
            </a:r>
            <a:r>
              <a:rPr lang="en-US" sz="2000" dirty="0">
                <a:latin typeface="+mn-lt"/>
              </a:rPr>
              <a:t>both a static method and an instance method. (The instance method’s implementation leverages the static method.)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$c = [Circle]::new();  $c | Get-Member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latin typeface="Consolas" panose="020B0609020204030204" pitchFamily="49" charset="0"/>
              </a:rPr>
              <a:t>c.Radius</a:t>
            </a:r>
            <a:r>
              <a:rPr lang="en-US" sz="2000" b="1" dirty="0">
                <a:latin typeface="Consolas" panose="020B0609020204030204" pitchFamily="49" charset="0"/>
              </a:rPr>
              <a:t> = 1.5; $</a:t>
            </a:r>
            <a:r>
              <a:rPr lang="en-US" sz="2000" b="1" dirty="0" err="1"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+mn-lt"/>
              </a:rPr>
              <a:t>    </a:t>
            </a:r>
            <a:r>
              <a:rPr lang="en-US" sz="2000" i="1" dirty="0">
                <a:latin typeface="+mn-lt"/>
              </a:rPr>
              <a:t># returns the same result as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[Circle]::Area(1.5)</a:t>
            </a:r>
          </a:p>
        </p:txBody>
      </p:sp>
    </p:spTree>
    <p:extLst>
      <p:ext uri="{BB962C8B-B14F-4D97-AF65-F5344CB8AC3E}">
        <p14:creationId xmlns:p14="http://schemas.microsoft.com/office/powerpoint/2010/main" val="243284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Constructors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45763"/>
            <a:ext cx="96552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Whenever a new object is created (such as with 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ClassName</a:t>
            </a:r>
            <a:r>
              <a:rPr lang="en-US" sz="2000" b="1" dirty="0">
                <a:latin typeface="Consolas" panose="020B0609020204030204" pitchFamily="49" charset="0"/>
              </a:rPr>
              <a:t>]::new()</a:t>
            </a:r>
            <a:r>
              <a:rPr lang="en-US" sz="2000" dirty="0">
                <a:latin typeface="+mn-lt"/>
              </a:rPr>
              <a:t> ), it may be initialized with a </a:t>
            </a:r>
            <a:r>
              <a:rPr lang="en-US" sz="2000" i="1" dirty="0">
                <a:latin typeface="+mn-lt"/>
              </a:rPr>
              <a:t>constructor method</a:t>
            </a:r>
            <a:r>
              <a:rPr lang="en-US" sz="2000" dirty="0">
                <a:latin typeface="+mn-lt"/>
              </a:rPr>
              <a:t>, which always shares the name as the class. Here’s an example of overloaded constructors: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[double]$Radius=0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Circle(){}</a:t>
            </a:r>
            <a:r>
              <a:rPr lang="en-US" sz="2000" dirty="0">
                <a:latin typeface="+mn-lt"/>
              </a:rPr>
              <a:t>  &lt;</a:t>
            </a:r>
            <a:r>
              <a:rPr lang="en-US" sz="2000" i="1" dirty="0">
                <a:latin typeface="+mn-lt"/>
              </a:rPr>
              <a:t># if you don’t code a constructor, this default is provided automatically.</a:t>
            </a:r>
          </a:p>
          <a:p>
            <a:r>
              <a:rPr lang="en-US" sz="2000" i="1" dirty="0">
                <a:latin typeface="+mn-lt"/>
              </a:rPr>
              <a:t>                         If you </a:t>
            </a:r>
            <a:r>
              <a:rPr lang="en-US" sz="2000" b="1" i="1" dirty="0">
                <a:latin typeface="+mn-lt"/>
              </a:rPr>
              <a:t>do</a:t>
            </a:r>
            <a:r>
              <a:rPr lang="en-US" sz="2000" i="1" dirty="0">
                <a:latin typeface="+mn-lt"/>
              </a:rPr>
              <a:t> specify a constructor, you must add this default one if you want it. #&gt;</a:t>
            </a:r>
            <a:endParaRPr lang="en-US" sz="2000" i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    Circle($r) { $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 = $r }</a:t>
            </a:r>
            <a:r>
              <a:rPr lang="en-US" sz="2000" i="1" dirty="0">
                <a:latin typeface="+mn-lt"/>
              </a:rPr>
              <a:t>         # a constructor to initialize </a:t>
            </a:r>
            <a:r>
              <a:rPr lang="en-US" sz="2000" b="1" dirty="0">
                <a:latin typeface="Consolas" panose="020B0609020204030204" pitchFamily="49" charset="0"/>
              </a:rPr>
              <a:t>$Radius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static [double] Area([double]$r)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[Math]::Pi * $r * $r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[double] Area()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[Circle]::Area($</a:t>
            </a:r>
            <a:r>
              <a:rPr lang="en-US" sz="2000" b="1" dirty="0" err="1">
                <a:latin typeface="Consolas" panose="020B0609020204030204" pitchFamily="49" charset="0"/>
              </a:rPr>
              <a:t>this.Radius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$c = [Circle]::new(0.4); $</a:t>
            </a:r>
            <a:r>
              <a:rPr lang="en-US" sz="2000" b="1" dirty="0" err="1">
                <a:latin typeface="Consolas" panose="020B0609020204030204" pitchFamily="49" charset="0"/>
              </a:rPr>
              <a:t>c.Area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  <a:r>
              <a:rPr lang="en-US" sz="2000" dirty="0">
                <a:latin typeface="+mn-lt"/>
              </a:rPr>
              <a:t>    </a:t>
            </a:r>
            <a:r>
              <a:rPr lang="en-US" sz="2000" i="1" dirty="0">
                <a:latin typeface="+mn-lt"/>
              </a:rPr>
              <a:t># same result as</a:t>
            </a:r>
            <a:r>
              <a:rPr lang="en-US" sz="2000" dirty="0">
                <a:latin typeface="+mn-lt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[Circle]::Area(0.4)</a:t>
            </a:r>
          </a:p>
        </p:txBody>
      </p:sp>
    </p:spTree>
    <p:extLst>
      <p:ext uri="{BB962C8B-B14F-4D97-AF65-F5344CB8AC3E}">
        <p14:creationId xmlns:p14="http://schemas.microsoft.com/office/powerpoint/2010/main" val="21695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10"/>
            <a:ext cx="11573197" cy="774916"/>
          </a:xfrm>
        </p:spPr>
        <p:txBody>
          <a:bodyPr>
            <a:noAutofit/>
          </a:bodyPr>
          <a:lstStyle/>
          <a:p>
            <a:r>
              <a:rPr lang="en-US" sz="5000"/>
              <a:t>Exercise</a:t>
            </a:r>
            <a:endParaRPr lang="en-US" sz="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1114426"/>
            <a:ext cx="9655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second exercise this week, you will practice building more properties, static methods, instance methods, and constructors into a Circle class, and experiment with the functionality of your Circle class as you go.</a:t>
            </a:r>
          </a:p>
        </p:txBody>
      </p:sp>
    </p:spTree>
    <p:extLst>
      <p:ext uri="{BB962C8B-B14F-4D97-AF65-F5344CB8AC3E}">
        <p14:creationId xmlns:p14="http://schemas.microsoft.com/office/powerpoint/2010/main" val="322366662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831</TotalTime>
  <Words>697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Times</vt:lpstr>
      <vt:lpstr>Blue Background Theme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2023-11-21T07:23:03Z</dcterms:created>
  <dcterms:modified xsi:type="dcterms:W3CDTF">2024-06-15T14:20:46Z</dcterms:modified>
</cp:coreProperties>
</file>