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1" r:id="rId2"/>
  </p:sldMasterIdLst>
  <p:sldIdLst>
    <p:sldId id="256" r:id="rId3"/>
    <p:sldId id="266" r:id="rId4"/>
    <p:sldId id="287" r:id="rId5"/>
    <p:sldId id="267" r:id="rId6"/>
    <p:sldId id="288" r:id="rId7"/>
    <p:sldId id="285" r:id="rId8"/>
    <p:sldId id="286" r:id="rId9"/>
    <p:sldId id="289" r:id="rId10"/>
    <p:sldId id="290" r:id="rId11"/>
    <p:sldId id="291" r:id="rId12"/>
    <p:sldId id="284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89D47B-FCE9-4AB2-9111-4C64BAB2FC05}" v="8" dt="2024-06-15T16:13:50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26C7F00A-80DD-401B-832B-E7EF202E28C2}"/>
    <pc:docChg chg="undo custSel addSld delSld modSld">
      <pc:chgData name="Gibbons, Carl" userId="d2b037bc-8fb4-4222-845c-61440543a456" providerId="ADAL" clId="{26C7F00A-80DD-401B-832B-E7EF202E28C2}" dt="2024-06-14T04:25:56.561" v="6285" actId="20577"/>
      <pc:docMkLst>
        <pc:docMk/>
      </pc:docMkLst>
      <pc:sldChg chg="modSp mod">
        <pc:chgData name="Gibbons, Carl" userId="d2b037bc-8fb4-4222-845c-61440543a456" providerId="ADAL" clId="{26C7F00A-80DD-401B-832B-E7EF202E28C2}" dt="2024-06-14T03:01:29.413" v="72" actId="20577"/>
        <pc:sldMkLst>
          <pc:docMk/>
          <pc:sldMk cId="3644072983" sldId="256"/>
        </pc:sldMkLst>
        <pc:spChg chg="mod">
          <ac:chgData name="Gibbons, Carl" userId="d2b037bc-8fb4-4222-845c-61440543a456" providerId="ADAL" clId="{26C7F00A-80DD-401B-832B-E7EF202E28C2}" dt="2024-06-14T03:01:29.413" v="72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addSp modSp mod">
        <pc:chgData name="Gibbons, Carl" userId="d2b037bc-8fb4-4222-845c-61440543a456" providerId="ADAL" clId="{26C7F00A-80DD-401B-832B-E7EF202E28C2}" dt="2024-06-14T04:16:37.203" v="6124" actId="20577"/>
        <pc:sldMkLst>
          <pc:docMk/>
          <pc:sldMk cId="2611413137" sldId="266"/>
        </pc:sldMkLst>
        <pc:spChg chg="mod">
          <ac:chgData name="Gibbons, Carl" userId="d2b037bc-8fb4-4222-845c-61440543a456" providerId="ADAL" clId="{26C7F00A-80DD-401B-832B-E7EF202E28C2}" dt="2024-06-14T03:02:13.298" v="116" actId="20577"/>
          <ac:spMkLst>
            <pc:docMk/>
            <pc:sldMk cId="2611413137" sldId="266"/>
            <ac:spMk id="2" creationId="{64492E64-A68B-8CA7-B3C6-044F7C8E76AB}"/>
          </ac:spMkLst>
        </pc:spChg>
        <pc:spChg chg="add mod">
          <ac:chgData name="Gibbons, Carl" userId="d2b037bc-8fb4-4222-845c-61440543a456" providerId="ADAL" clId="{26C7F00A-80DD-401B-832B-E7EF202E28C2}" dt="2024-06-14T04:16:06.804" v="6121" actId="20577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26C7F00A-80DD-401B-832B-E7EF202E28C2}" dt="2024-06-14T04:13:37.754" v="6102" actId="20577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Gibbons, Carl" userId="d2b037bc-8fb4-4222-845c-61440543a456" providerId="ADAL" clId="{26C7F00A-80DD-401B-832B-E7EF202E28C2}" dt="2024-06-14T04:16:37.203" v="6124" actId="20577"/>
          <ac:spMkLst>
            <pc:docMk/>
            <pc:sldMk cId="2611413137" sldId="266"/>
            <ac:spMk id="5" creationId="{EDDCCECA-E971-2EC4-FEF0-DCF50F49CE6A}"/>
          </ac:spMkLst>
        </pc:spChg>
        <pc:spChg chg="add mod">
          <ac:chgData name="Gibbons, Carl" userId="d2b037bc-8fb4-4222-845c-61440543a456" providerId="ADAL" clId="{26C7F00A-80DD-401B-832B-E7EF202E28C2}" dt="2024-06-14T04:12:29.809" v="6069" actId="1076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26C7F00A-80DD-401B-832B-E7EF202E28C2}" dt="2024-06-14T03:45:35.713" v="3519" actId="20577"/>
        <pc:sldMkLst>
          <pc:docMk/>
          <pc:sldMk cId="4188996306" sldId="267"/>
        </pc:sldMkLst>
        <pc:spChg chg="mod">
          <ac:chgData name="Gibbons, Carl" userId="d2b037bc-8fb4-4222-845c-61440543a456" providerId="ADAL" clId="{26C7F00A-80DD-401B-832B-E7EF202E28C2}" dt="2024-06-14T03:32:32.285" v="2957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3:45:35.713" v="3519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26C7F00A-80DD-401B-832B-E7EF202E28C2}" dt="2024-06-14T03:32:17.349" v="2943" actId="47"/>
        <pc:sldMkLst>
          <pc:docMk/>
          <pc:sldMk cId="2948456625" sldId="277"/>
        </pc:sldMkLst>
      </pc:sldChg>
      <pc:sldChg chg="del">
        <pc:chgData name="Gibbons, Carl" userId="d2b037bc-8fb4-4222-845c-61440543a456" providerId="ADAL" clId="{26C7F00A-80DD-401B-832B-E7EF202E28C2}" dt="2024-06-14T03:02:04.454" v="73" actId="47"/>
        <pc:sldMkLst>
          <pc:docMk/>
          <pc:sldMk cId="102374663" sldId="278"/>
        </pc:sldMkLst>
      </pc:sldChg>
      <pc:sldChg chg="del">
        <pc:chgData name="Gibbons, Carl" userId="d2b037bc-8fb4-4222-845c-61440543a456" providerId="ADAL" clId="{26C7F00A-80DD-401B-832B-E7EF202E28C2}" dt="2024-06-14T03:53:53.417" v="4260" actId="47"/>
        <pc:sldMkLst>
          <pc:docMk/>
          <pc:sldMk cId="1709941748" sldId="279"/>
        </pc:sldMkLst>
      </pc:sldChg>
      <pc:sldChg chg="del">
        <pc:chgData name="Gibbons, Carl" userId="d2b037bc-8fb4-4222-845c-61440543a456" providerId="ADAL" clId="{26C7F00A-80DD-401B-832B-E7EF202E28C2}" dt="2024-06-14T03:53:50.044" v="4259" actId="47"/>
        <pc:sldMkLst>
          <pc:docMk/>
          <pc:sldMk cId="4176796158" sldId="280"/>
        </pc:sldMkLst>
      </pc:sldChg>
      <pc:sldChg chg="del">
        <pc:chgData name="Gibbons, Carl" userId="d2b037bc-8fb4-4222-845c-61440543a456" providerId="ADAL" clId="{26C7F00A-80DD-401B-832B-E7EF202E28C2}" dt="2024-06-14T03:53:48.385" v="4257" actId="47"/>
        <pc:sldMkLst>
          <pc:docMk/>
          <pc:sldMk cId="3311622519" sldId="281"/>
        </pc:sldMkLst>
      </pc:sldChg>
      <pc:sldChg chg="del">
        <pc:chgData name="Gibbons, Carl" userId="d2b037bc-8fb4-4222-845c-61440543a456" providerId="ADAL" clId="{26C7F00A-80DD-401B-832B-E7EF202E28C2}" dt="2024-06-14T03:53:49.242" v="4258" actId="47"/>
        <pc:sldMkLst>
          <pc:docMk/>
          <pc:sldMk cId="4163349812" sldId="282"/>
        </pc:sldMkLst>
      </pc:sldChg>
      <pc:sldChg chg="del">
        <pc:chgData name="Gibbons, Carl" userId="d2b037bc-8fb4-4222-845c-61440543a456" providerId="ADAL" clId="{26C7F00A-80DD-401B-832B-E7EF202E28C2}" dt="2024-06-14T03:53:47.016" v="4256" actId="47"/>
        <pc:sldMkLst>
          <pc:docMk/>
          <pc:sldMk cId="2755793427" sldId="283"/>
        </pc:sldMkLst>
      </pc:sldChg>
      <pc:sldChg chg="modSp mod">
        <pc:chgData name="Gibbons, Carl" userId="d2b037bc-8fb4-4222-845c-61440543a456" providerId="ADAL" clId="{26C7F00A-80DD-401B-832B-E7EF202E28C2}" dt="2024-06-14T04:20:29.253" v="6160" actId="20577"/>
        <pc:sldMkLst>
          <pc:docMk/>
          <pc:sldMk cId="322366662" sldId="284"/>
        </pc:sldMkLst>
        <pc:spChg chg="mod">
          <ac:chgData name="Gibbons, Carl" userId="d2b037bc-8fb4-4222-845c-61440543a456" providerId="ADAL" clId="{26C7F00A-80DD-401B-832B-E7EF202E28C2}" dt="2024-06-14T04:10:42.746" v="6042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0:29.253" v="616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5:56.561" v="6285" actId="20577"/>
        <pc:sldMkLst>
          <pc:docMk/>
          <pc:sldMk cId="2432840855" sldId="285"/>
        </pc:sldMkLst>
        <pc:spChg chg="mod">
          <ac:chgData name="Gibbons, Carl" userId="d2b037bc-8fb4-4222-845c-61440543a456" providerId="ADAL" clId="{26C7F00A-80DD-401B-832B-E7EF202E28C2}" dt="2024-06-14T03:44:30.748" v="3459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5:56.561" v="6285" actId="20577"/>
          <ac:spMkLst>
            <pc:docMk/>
            <pc:sldMk cId="2432840855" sldId="285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4:44.734" v="6236" actId="20577"/>
        <pc:sldMkLst>
          <pc:docMk/>
          <pc:sldMk cId="2169521787" sldId="286"/>
        </pc:sldMkLst>
        <pc:spChg chg="mod">
          <ac:chgData name="Gibbons, Carl" userId="d2b037bc-8fb4-4222-845c-61440543a456" providerId="ADAL" clId="{26C7F00A-80DD-401B-832B-E7EF202E28C2}" dt="2024-06-14T03:53:36.567" v="4255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4:44.734" v="6236" actId="20577"/>
          <ac:spMkLst>
            <pc:docMk/>
            <pc:sldMk cId="2169521787" sldId="286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3889D47B-FCE9-4AB2-9111-4C64BAB2FC05}"/>
    <pc:docChg chg="undo custSel addSld modSld">
      <pc:chgData name="Gibbons, Carl" userId="d2b037bc-8fb4-4222-845c-61440543a456" providerId="ADAL" clId="{3889D47B-FCE9-4AB2-9111-4C64BAB2FC05}" dt="2024-06-25T16:14:47.332" v="16941" actId="20577"/>
      <pc:docMkLst>
        <pc:docMk/>
      </pc:docMkLst>
      <pc:sldChg chg="modSp mod">
        <pc:chgData name="Gibbons, Carl" userId="d2b037bc-8fb4-4222-845c-61440543a456" providerId="ADAL" clId="{3889D47B-FCE9-4AB2-9111-4C64BAB2FC05}" dt="2024-06-18T16:11:22.239" v="1693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3889D47B-FCE9-4AB2-9111-4C64BAB2FC05}" dt="2024-06-18T16:11:22.239" v="1693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Sp modSp mod">
        <pc:chgData name="Gibbons, Carl" userId="d2b037bc-8fb4-4222-845c-61440543a456" providerId="ADAL" clId="{3889D47B-FCE9-4AB2-9111-4C64BAB2FC05}" dt="2024-06-15T16:37:25.907" v="1675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3889D47B-FCE9-4AB2-9111-4C64BAB2FC05}" dt="2024-06-15T16:36:03.779" v="16752" actId="20577"/>
          <ac:spMkLst>
            <pc:docMk/>
            <pc:sldMk cId="2611413137" sldId="266"/>
            <ac:spMk id="2" creationId="{64492E64-A68B-8CA7-B3C6-044F7C8E76AB}"/>
          </ac:spMkLst>
        </pc:spChg>
        <pc:spChg chg="del mod">
          <ac:chgData name="Gibbons, Carl" userId="d2b037bc-8fb4-4222-845c-61440543a456" providerId="ADAL" clId="{3889D47B-FCE9-4AB2-9111-4C64BAB2FC05}" dt="2024-06-15T02:17:46.854" v="1960" actId="478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3889D47B-FCE9-4AB2-9111-4C64BAB2FC05}" dt="2024-06-15T16:37:25.907" v="16757" actId="20577"/>
          <ac:spMkLst>
            <pc:docMk/>
            <pc:sldMk cId="2611413137" sldId="266"/>
            <ac:spMk id="4" creationId="{B64A8207-997F-319E-7F6D-676D3ECA779B}"/>
          </ac:spMkLst>
        </pc:spChg>
        <pc:spChg chg="del mod">
          <ac:chgData name="Gibbons, Carl" userId="d2b037bc-8fb4-4222-845c-61440543a456" providerId="ADAL" clId="{3889D47B-FCE9-4AB2-9111-4C64BAB2FC05}" dt="2024-06-15T02:17:48.948" v="1961" actId="478"/>
          <ac:spMkLst>
            <pc:docMk/>
            <pc:sldMk cId="2611413137" sldId="266"/>
            <ac:spMk id="5" creationId="{EDDCCECA-E971-2EC4-FEF0-DCF50F49CE6A}"/>
          </ac:spMkLst>
        </pc:spChg>
        <pc:spChg chg="del">
          <ac:chgData name="Gibbons, Carl" userId="d2b037bc-8fb4-4222-845c-61440543a456" providerId="ADAL" clId="{3889D47B-FCE9-4AB2-9111-4C64BAB2FC05}" dt="2024-06-15T02:17:51.144" v="1962" actId="478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3889D47B-FCE9-4AB2-9111-4C64BAB2FC05}" dt="2024-06-15T16:35:34.617" v="16748" actId="114"/>
        <pc:sldMkLst>
          <pc:docMk/>
          <pc:sldMk cId="4188996306" sldId="267"/>
        </pc:sldMkLst>
        <pc:spChg chg="mod">
          <ac:chgData name="Gibbons, Carl" userId="d2b037bc-8fb4-4222-845c-61440543a456" providerId="ADAL" clId="{3889D47B-FCE9-4AB2-9111-4C64BAB2FC05}" dt="2024-06-15T03:34:23.581" v="5304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5:34.617" v="16748" actId="114"/>
          <ac:spMkLst>
            <pc:docMk/>
            <pc:sldMk cId="4188996306" sldId="26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05:30.597" v="16116" actId="20577"/>
        <pc:sldMkLst>
          <pc:docMk/>
          <pc:sldMk cId="322366662" sldId="284"/>
        </pc:sldMkLst>
        <pc:spChg chg="mod">
          <ac:chgData name="Gibbons, Carl" userId="d2b037bc-8fb4-4222-845c-61440543a456" providerId="ADAL" clId="{3889D47B-FCE9-4AB2-9111-4C64BAB2FC05}" dt="2024-06-15T16:05:30.597" v="16116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41:30.117" v="16827" actId="114"/>
        <pc:sldMkLst>
          <pc:docMk/>
          <pc:sldMk cId="2432840855" sldId="285"/>
        </pc:sldMkLst>
        <pc:spChg chg="mod">
          <ac:chgData name="Gibbons, Carl" userId="d2b037bc-8fb4-4222-845c-61440543a456" providerId="ADAL" clId="{3889D47B-FCE9-4AB2-9111-4C64BAB2FC05}" dt="2024-06-15T13:06:37.068" v="7275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41:30.117" v="16827" actId="114"/>
          <ac:spMkLst>
            <pc:docMk/>
            <pc:sldMk cId="2432840855" sldId="285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34:10.067" v="16747" actId="20577"/>
        <pc:sldMkLst>
          <pc:docMk/>
          <pc:sldMk cId="2169521787" sldId="286"/>
        </pc:sldMkLst>
        <pc:spChg chg="mod">
          <ac:chgData name="Gibbons, Carl" userId="d2b037bc-8fb4-4222-845c-61440543a456" providerId="ADAL" clId="{3889D47B-FCE9-4AB2-9111-4C64BAB2FC05}" dt="2024-06-15T14:39:00.702" v="9894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4:10.067" v="16747" actId="20577"/>
          <ac:spMkLst>
            <pc:docMk/>
            <pc:sldMk cId="2169521787" sldId="286"/>
            <ac:spMk id="4" creationId="{B64A8207-997F-319E-7F6D-676D3ECA779B}"/>
          </ac:spMkLst>
        </pc:spChg>
      </pc:sldChg>
      <pc:sldChg chg="addSp delSp modSp mod">
        <pc:chgData name="Gibbons, Carl" userId="d2b037bc-8fb4-4222-845c-61440543a456" providerId="ADAL" clId="{3889D47B-FCE9-4AB2-9111-4C64BAB2FC05}" dt="2024-06-15T16:36:08.887" v="16754" actId="20577"/>
        <pc:sldMkLst>
          <pc:docMk/>
          <pc:sldMk cId="1898587254" sldId="287"/>
        </pc:sldMkLst>
        <pc:spChg chg="mod">
          <ac:chgData name="Gibbons, Carl" userId="d2b037bc-8fb4-4222-845c-61440543a456" providerId="ADAL" clId="{3889D47B-FCE9-4AB2-9111-4C64BAB2FC05}" dt="2024-06-15T16:36:08.887" v="16754" actId="20577"/>
          <ac:spMkLst>
            <pc:docMk/>
            <pc:sldMk cId="1898587254" sldId="287"/>
            <ac:spMk id="2" creationId="{64492E64-A68B-8CA7-B3C6-044F7C8E76AB}"/>
          </ac:spMkLst>
        </pc:spChg>
        <pc:spChg chg="add mod">
          <ac:chgData name="Gibbons, Carl" userId="d2b037bc-8fb4-4222-845c-61440543a456" providerId="ADAL" clId="{3889D47B-FCE9-4AB2-9111-4C64BAB2FC05}" dt="2024-06-15T03:33:36.927" v="5199" actId="20577"/>
          <ac:spMkLst>
            <pc:docMk/>
            <pc:sldMk cId="1898587254" sldId="287"/>
            <ac:spMk id="3" creationId="{A07D4459-4375-32A9-1627-ECA3B23C5287}"/>
          </ac:spMkLst>
        </pc:spChg>
        <pc:spChg chg="mod">
          <ac:chgData name="Gibbons, Carl" userId="d2b037bc-8fb4-4222-845c-61440543a456" providerId="ADAL" clId="{3889D47B-FCE9-4AB2-9111-4C64BAB2FC05}" dt="2024-06-15T14:27:28.507" v="9753" actId="20577"/>
          <ac:spMkLst>
            <pc:docMk/>
            <pc:sldMk cId="1898587254" sldId="287"/>
            <ac:spMk id="4" creationId="{B64A8207-997F-319E-7F6D-676D3ECA779B}"/>
          </ac:spMkLst>
        </pc:spChg>
        <pc:spChg chg="add del mod">
          <ac:chgData name="Gibbons, Carl" userId="d2b037bc-8fb4-4222-845c-61440543a456" providerId="ADAL" clId="{3889D47B-FCE9-4AB2-9111-4C64BAB2FC05}" dt="2024-06-15T03:27:51.055" v="5021" actId="478"/>
          <ac:spMkLst>
            <pc:docMk/>
            <pc:sldMk cId="1898587254" sldId="287"/>
            <ac:spMk id="5" creationId="{6DA673F6-3104-9590-1412-F98E5B2D8556}"/>
          </ac:spMkLst>
        </pc:spChg>
        <pc:spChg chg="add mod">
          <ac:chgData name="Gibbons, Carl" userId="d2b037bc-8fb4-4222-845c-61440543a456" providerId="ADAL" clId="{3889D47B-FCE9-4AB2-9111-4C64BAB2FC05}" dt="2024-06-15T03:33:40.396" v="5201" actId="20577"/>
          <ac:spMkLst>
            <pc:docMk/>
            <pc:sldMk cId="1898587254" sldId="287"/>
            <ac:spMk id="6" creationId="{DB335DE6-7D9E-2E32-D41E-03A3DFA8B40E}"/>
          </ac:spMkLst>
        </pc:spChg>
      </pc:sldChg>
      <pc:sldChg chg="modSp mod">
        <pc:chgData name="Gibbons, Carl" userId="d2b037bc-8fb4-4222-845c-61440543a456" providerId="ADAL" clId="{3889D47B-FCE9-4AB2-9111-4C64BAB2FC05}" dt="2024-06-15T14:31:30.750" v="9797" actId="20577"/>
        <pc:sldMkLst>
          <pc:docMk/>
          <pc:sldMk cId="1598400846" sldId="288"/>
        </pc:sldMkLst>
        <pc:spChg chg="mod">
          <ac:chgData name="Gibbons, Carl" userId="d2b037bc-8fb4-4222-845c-61440543a456" providerId="ADAL" clId="{3889D47B-FCE9-4AB2-9111-4C64BAB2FC05}" dt="2024-06-15T13:54:39.696" v="9353" actId="20577"/>
          <ac:spMkLst>
            <pc:docMk/>
            <pc:sldMk cId="1598400846" sldId="288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31:30.750" v="9797" actId="20577"/>
          <ac:spMkLst>
            <pc:docMk/>
            <pc:sldMk cId="1598400846" sldId="28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4:50:09.307" v="10646" actId="20577"/>
        <pc:sldMkLst>
          <pc:docMk/>
          <pc:sldMk cId="1187668382" sldId="289"/>
        </pc:sldMkLst>
        <pc:spChg chg="mod">
          <ac:chgData name="Gibbons, Carl" userId="d2b037bc-8fb4-4222-845c-61440543a456" providerId="ADAL" clId="{3889D47B-FCE9-4AB2-9111-4C64BAB2FC05}" dt="2024-06-15T14:39:34.640" v="9962" actId="2711"/>
          <ac:spMkLst>
            <pc:docMk/>
            <pc:sldMk cId="1187668382" sldId="289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50:09.307" v="10646" actId="20577"/>
          <ac:spMkLst>
            <pc:docMk/>
            <pc:sldMk cId="1187668382" sldId="28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17:53.627" v="16590" actId="20577"/>
        <pc:sldMkLst>
          <pc:docMk/>
          <pc:sldMk cId="1294143228" sldId="290"/>
        </pc:sldMkLst>
        <pc:spChg chg="mod">
          <ac:chgData name="Gibbons, Carl" userId="d2b037bc-8fb4-4222-845c-61440543a456" providerId="ADAL" clId="{3889D47B-FCE9-4AB2-9111-4C64BAB2FC05}" dt="2024-06-15T16:14:06.107" v="16409" actId="20577"/>
          <ac:spMkLst>
            <pc:docMk/>
            <pc:sldMk cId="1294143228" sldId="290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17:53.627" v="16590" actId="20577"/>
          <ac:spMkLst>
            <pc:docMk/>
            <pc:sldMk cId="1294143228" sldId="290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25T16:14:47.332" v="16941" actId="20577"/>
        <pc:sldMkLst>
          <pc:docMk/>
          <pc:sldMk cId="1623491597" sldId="291"/>
        </pc:sldMkLst>
        <pc:spChg chg="mod">
          <ac:chgData name="Gibbons, Carl" userId="d2b037bc-8fb4-4222-845c-61440543a456" providerId="ADAL" clId="{3889D47B-FCE9-4AB2-9111-4C64BAB2FC05}" dt="2024-06-15T16:19:27.896" v="16620" actId="20577"/>
          <ac:spMkLst>
            <pc:docMk/>
            <pc:sldMk cId="1623491597" sldId="291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25T16:14:47.332" v="16941" actId="20577"/>
          <ac:spMkLst>
            <pc:docMk/>
            <pc:sldMk cId="1623491597" sldId="291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4T02:44:54.770" v="11896" actId="20577"/>
      <pc:docMkLst>
        <pc:docMk/>
      </pc:docMkLst>
      <pc:sldChg chg="modSp mod">
        <pc:chgData name="Gibbons, Carl" userId="d2b037bc-8fb4-4222-845c-61440543a456" providerId="ADAL" clId="{03FBA6AE-0D48-4EE9-822C-90748FD99EBE}" dt="2024-06-13T21:06:32.135" v="4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3T21:06:32.135" v="4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02:36:03.736" v="1159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6:03.736" v="11597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02:44:54.770" v="11896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3T22:57:37.201" v="6568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02:31:11.744" v="11509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1:11.744" v="11509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3:55:11.126" v="708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3:55:11.126" v="708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00:10:50.964" v="8544" actId="20577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0:10:50.964" v="8544" actId="20577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2:27:06.409" v="11412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2:19:20.925" v="10835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0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264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348B-4620-44E9-BF3F-EACBA9EEF32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FD7-E3CD-7A2C-5AF7-2EE59026C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8.3: Inheritance (a “Child Class” inherits from a “</a:t>
            </a:r>
            <a:r>
              <a:rPr lang="en-US"/>
              <a:t>Parent Class”),</a:t>
            </a:r>
            <a:endParaRPr lang="en-US" dirty="0"/>
          </a:p>
          <a:p>
            <a:r>
              <a:rPr lang="en-US" dirty="0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3644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More PowerShell </a:t>
            </a:r>
            <a:r>
              <a:rPr lang="en-US" b="1" dirty="0" err="1">
                <a:latin typeface="Consolas" panose="020B0609020204030204" pitchFamily="49" charset="0"/>
              </a:rPr>
              <a:t>enum</a:t>
            </a:r>
            <a:r>
              <a:rPr lang="en-US" dirty="0"/>
              <a:t>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45763"/>
            <a:ext cx="96552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enum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shirtSize</a:t>
            </a:r>
            <a:r>
              <a:rPr lang="en-US" sz="2000" b="1" dirty="0">
                <a:latin typeface="Consolas" panose="020B0609020204030204" pitchFamily="49" charset="0"/>
              </a:rPr>
              <a:t> { S = 10; M = 14; L = 16; XL = 20 }</a:t>
            </a:r>
            <a:r>
              <a:rPr lang="en-US" sz="2000" i="1" dirty="0">
                <a:latin typeface="+mn-lt"/>
              </a:rPr>
              <a:t> </a:t>
            </a:r>
          </a:p>
          <a:p>
            <a:r>
              <a:rPr lang="en-US" sz="2000" i="1" dirty="0">
                <a:latin typeface="+mn-lt"/>
              </a:rPr>
              <a:t>    # Note: if we specify an enumeration’s integers, spaces before and after each  </a:t>
            </a:r>
            <a:r>
              <a:rPr lang="en-US" sz="2000" b="1" dirty="0">
                <a:latin typeface="Consolas" panose="020B0609020204030204" pitchFamily="49" charset="0"/>
              </a:rPr>
              <a:t>=</a:t>
            </a:r>
            <a:r>
              <a:rPr lang="en-US" sz="2000" i="1" dirty="0">
                <a:latin typeface="+mn-lt"/>
              </a:rPr>
              <a:t>  are</a:t>
            </a:r>
            <a:br>
              <a:rPr lang="en-US" sz="2000" i="1" dirty="0">
                <a:latin typeface="+mn-lt"/>
              </a:rPr>
            </a:br>
            <a:r>
              <a:rPr lang="en-US" sz="2000" i="1" dirty="0">
                <a:latin typeface="+mn-lt"/>
              </a:rPr>
              <a:t>    #  optional with PowerShell Core v7, but are </a:t>
            </a:r>
            <a:r>
              <a:rPr lang="en-US" sz="2000" i="1" u="sng" dirty="0">
                <a:latin typeface="+mn-lt"/>
              </a:rPr>
              <a:t>required</a:t>
            </a:r>
            <a:r>
              <a:rPr lang="en-US" sz="2000" i="1" dirty="0">
                <a:latin typeface="+mn-lt"/>
              </a:rPr>
              <a:t> in earlier Windows PowerShell v5</a:t>
            </a:r>
            <a:r>
              <a:rPr lang="en-US" sz="2000" dirty="0">
                <a:latin typeface="+mn-lt"/>
              </a:rPr>
              <a:t>. 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 err="1">
                <a:latin typeface="Consolas" panose="020B0609020204030204" pitchFamily="49" charset="0"/>
              </a:rPr>
              <a:t>enum</a:t>
            </a:r>
            <a:r>
              <a:rPr lang="en-US" sz="2000" b="1" dirty="0">
                <a:latin typeface="Consolas" panose="020B0609020204030204" pitchFamily="49" charset="0"/>
              </a:rPr>
              <a:t> protein { beef; chicken; pork; fish; vegetarian }</a:t>
            </a:r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i="1" dirty="0">
                <a:latin typeface="+mn-lt"/>
              </a:rPr>
              <a:t>    # if we don’t specify an enumeration’s integers, they automatically start from zero. </a:t>
            </a:r>
          </a:p>
          <a:p>
            <a:r>
              <a:rPr lang="en-US" sz="2000" i="1" dirty="0">
                <a:latin typeface="+mn-lt"/>
              </a:rPr>
              <a:t> </a:t>
            </a:r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[protein]$p = 'vegetarian'; [</a:t>
            </a:r>
            <a:r>
              <a:rPr lang="en-US" sz="2000" b="1" dirty="0" err="1">
                <a:latin typeface="Consolas" panose="020B0609020204030204" pitchFamily="49" charset="0"/>
              </a:rPr>
              <a:t>shirtSize</a:t>
            </a:r>
            <a:r>
              <a:rPr lang="en-US" sz="2000" b="1" dirty="0">
                <a:latin typeface="Consolas" panose="020B0609020204030204" pitchFamily="49" charset="0"/>
              </a:rPr>
              <a:t>]$s = 'M</a:t>
            </a:r>
            <a:r>
              <a:rPr lang="en-US" sz="2000" b="1">
                <a:latin typeface="Consolas" panose="020B0609020204030204" pitchFamily="49" charset="0"/>
              </a:rPr>
              <a:t>'</a:t>
            </a:r>
            <a:r>
              <a:rPr lang="en-US" sz="2000">
                <a:latin typeface="+mn-lt"/>
              </a:rPr>
              <a:t> 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[int]$p, [int]$s</a:t>
            </a:r>
            <a:r>
              <a:rPr lang="en-US" sz="2000" i="1" dirty="0">
                <a:latin typeface="+mn-lt"/>
              </a:rPr>
              <a:t>    # returns  </a:t>
            </a:r>
            <a:r>
              <a:rPr lang="en-US" sz="2000" b="1" dirty="0">
                <a:latin typeface="Consolas" panose="020B0609020204030204" pitchFamily="49" charset="0"/>
              </a:rPr>
              <a:t>4</a:t>
            </a:r>
            <a:r>
              <a:rPr lang="en-US" sz="2000" i="1" dirty="0">
                <a:latin typeface="+mn-lt"/>
              </a:rPr>
              <a:t>, </a:t>
            </a:r>
            <a:r>
              <a:rPr lang="en-US" sz="2000" b="1" dirty="0">
                <a:latin typeface="Consolas" panose="020B0609020204030204" pitchFamily="49" charset="0"/>
              </a:rPr>
              <a:t>14</a:t>
            </a:r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dirty="0">
                <a:latin typeface="+mn-lt"/>
              </a:rPr>
              <a:t> 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</a:rPr>
              <a:t>shirtSize</a:t>
            </a:r>
            <a:r>
              <a:rPr lang="en-US" sz="2000" b="1" dirty="0">
                <a:latin typeface="Consolas" panose="020B0609020204030204" pitchFamily="49" charset="0"/>
              </a:rPr>
              <a:t>]20, [protein]0</a:t>
            </a:r>
            <a:r>
              <a:rPr lang="en-US" sz="2000" i="1" dirty="0">
                <a:latin typeface="+mn-lt"/>
              </a:rPr>
              <a:t>    # returns  </a:t>
            </a:r>
            <a:r>
              <a:rPr lang="en-US" sz="2000" b="1" dirty="0">
                <a:latin typeface="Consolas" panose="020B0609020204030204" pitchFamily="49" charset="0"/>
              </a:rPr>
              <a:t>XL</a:t>
            </a:r>
            <a:r>
              <a:rPr lang="en-US" sz="2000" i="1" dirty="0">
                <a:latin typeface="+mn-lt"/>
              </a:rPr>
              <a:t>, </a:t>
            </a:r>
            <a:r>
              <a:rPr lang="en-US" sz="2000" b="1" dirty="0">
                <a:latin typeface="Consolas" panose="020B0609020204030204" pitchFamily="49" charset="0"/>
              </a:rPr>
              <a:t>beef</a:t>
            </a:r>
            <a:r>
              <a:rPr lang="en-US" sz="2000" dirty="0">
                <a:latin typeface="+mn-lt"/>
              </a:rPr>
              <a:t> 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</a:rPr>
              <a:t>enum</a:t>
            </a:r>
            <a:r>
              <a:rPr lang="en-US" sz="2000" b="1" dirty="0">
                <a:latin typeface="Consolas" panose="020B0609020204030204" pitchFamily="49" charset="0"/>
              </a:rPr>
              <a:t>]::</a:t>
            </a:r>
            <a:r>
              <a:rPr lang="en-US" sz="2000" b="1" dirty="0" err="1">
                <a:latin typeface="Consolas" panose="020B0609020204030204" pitchFamily="49" charset="0"/>
              </a:rPr>
              <a:t>GetNames</a:t>
            </a:r>
            <a:r>
              <a:rPr lang="en-US" sz="2000" b="1" dirty="0">
                <a:latin typeface="Consolas" panose="020B0609020204030204" pitchFamily="49" charset="0"/>
              </a:rPr>
              <a:t>([</a:t>
            </a:r>
            <a:r>
              <a:rPr lang="en-US" sz="2000" b="1" dirty="0" err="1">
                <a:latin typeface="Consolas" panose="020B0609020204030204" pitchFamily="49" charset="0"/>
              </a:rPr>
              <a:t>shirtSize</a:t>
            </a:r>
            <a:r>
              <a:rPr lang="en-US" sz="2000" b="1" dirty="0">
                <a:latin typeface="Consolas" panose="020B0609020204030204" pitchFamily="49" charset="0"/>
              </a:rPr>
              <a:t>]) –join ','</a:t>
            </a:r>
            <a:r>
              <a:rPr lang="en-US" sz="2000" dirty="0">
                <a:latin typeface="+mn-lt"/>
              </a:rPr>
              <a:t> </a:t>
            </a:r>
            <a:r>
              <a:rPr lang="en-US" sz="2000" i="1" dirty="0">
                <a:latin typeface="+mn-lt"/>
              </a:rPr>
              <a:t>   # returns  </a:t>
            </a:r>
            <a:r>
              <a:rPr lang="en-US" sz="2000" b="1" dirty="0">
                <a:latin typeface="Consolas" panose="020B0609020204030204" pitchFamily="49" charset="0"/>
              </a:rPr>
              <a:t>S,M,L,XL</a:t>
            </a:r>
            <a:r>
              <a:rPr lang="en-US" sz="2000" dirty="0">
                <a:latin typeface="+mn-lt"/>
              </a:rPr>
              <a:t> 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</a:rPr>
              <a:t>enum</a:t>
            </a:r>
            <a:r>
              <a:rPr lang="en-US" sz="2000" b="1" dirty="0">
                <a:latin typeface="Consolas" panose="020B0609020204030204" pitchFamily="49" charset="0"/>
              </a:rPr>
              <a:t>]::</a:t>
            </a:r>
            <a:r>
              <a:rPr lang="en-US" sz="2000" b="1" dirty="0" err="1">
                <a:latin typeface="Consolas" panose="020B0609020204030204" pitchFamily="49" charset="0"/>
              </a:rPr>
              <a:t>GetNames</a:t>
            </a:r>
            <a:r>
              <a:rPr lang="en-US" sz="2000" b="1" dirty="0">
                <a:latin typeface="Consolas" panose="020B0609020204030204" pitchFamily="49" charset="0"/>
              </a:rPr>
              <a:t>([protein]) –join ','</a:t>
            </a:r>
            <a:r>
              <a:rPr lang="en-US" sz="2000" dirty="0">
                <a:latin typeface="+mn-lt"/>
              </a:rPr>
              <a:t> </a:t>
            </a:r>
            <a:r>
              <a:rPr lang="en-US" sz="2000" i="1" dirty="0">
                <a:latin typeface="+mn-lt"/>
              </a:rPr>
              <a:t>   # returns  </a:t>
            </a:r>
            <a:r>
              <a:rPr lang="en-US" sz="2000" b="1" dirty="0" err="1">
                <a:latin typeface="Consolas" panose="020B0609020204030204" pitchFamily="49" charset="0"/>
              </a:rPr>
              <a:t>beef,chicken</a:t>
            </a:r>
            <a:r>
              <a:rPr lang="en-US" sz="2000" b="1" dirty="0">
                <a:latin typeface="Consolas" panose="020B0609020204030204" pitchFamily="49" charset="0"/>
              </a:rPr>
              <a:t>,</a:t>
            </a:r>
            <a:r>
              <a:rPr lang="en-US" sz="2000" i="1" dirty="0">
                <a:latin typeface="+mn-lt"/>
              </a:rPr>
              <a:t> etc. </a:t>
            </a:r>
          </a:p>
          <a:p>
            <a:r>
              <a:rPr lang="en-US" sz="2000" i="1" dirty="0">
                <a:latin typeface="+mn-lt"/>
              </a:rPr>
              <a:t> </a:t>
            </a:r>
            <a:endParaRPr lang="en-US" sz="20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9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10"/>
            <a:ext cx="11573197" cy="774916"/>
          </a:xfrm>
        </p:spPr>
        <p:txBody>
          <a:bodyPr>
            <a:noAutofit/>
          </a:bodyPr>
          <a:lstStyle/>
          <a:p>
            <a:r>
              <a:rPr lang="en-US" sz="5000"/>
              <a:t>Exercise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1114426"/>
            <a:ext cx="9655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For your third exercise this week, you will practice building a derived class from the  </a:t>
            </a:r>
            <a:r>
              <a:rPr lang="en-US" sz="1800" b="1" dirty="0">
                <a:latin typeface="+mn-lt"/>
              </a:rPr>
              <a:t>Circle</a:t>
            </a:r>
            <a:r>
              <a:rPr lang="en-US" sz="1800" dirty="0">
                <a:latin typeface="+mn-lt"/>
              </a:rPr>
              <a:t>  base class you developed in your previous exercises. You will also try using an enumerated data type as one of the members of your class.</a:t>
            </a:r>
          </a:p>
        </p:txBody>
      </p:sp>
    </p:spTree>
    <p:extLst>
      <p:ext uri="{BB962C8B-B14F-4D97-AF65-F5344CB8AC3E}">
        <p14:creationId xmlns:p14="http://schemas.microsoft.com/office/powerpoint/2010/main" val="322366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Associations (“has-a”)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77018" y="1046102"/>
            <a:ext cx="96552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You have probably noticed some subtle kinds of relationships between objects. The most common relationships are </a:t>
            </a:r>
            <a:r>
              <a:rPr lang="en-US" sz="2000" i="1" dirty="0">
                <a:latin typeface="+mn-lt"/>
              </a:rPr>
              <a:t>associations</a:t>
            </a:r>
            <a:r>
              <a:rPr lang="en-US" sz="2000" dirty="0">
                <a:latin typeface="+mn-lt"/>
              </a:rPr>
              <a:t>, and we use use the phrase “</a:t>
            </a:r>
            <a:r>
              <a:rPr lang="en-US" sz="2000" i="1" dirty="0">
                <a:latin typeface="+mn-lt"/>
              </a:rPr>
              <a:t>has a</a:t>
            </a:r>
            <a:r>
              <a:rPr lang="en-US" sz="2000" dirty="0">
                <a:latin typeface="+mn-lt"/>
              </a:rPr>
              <a:t>” to describe the relationship. Examples:</a:t>
            </a:r>
          </a:p>
          <a:p>
            <a:endParaRPr lang="en-US" sz="20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workstation computer </a:t>
            </a:r>
            <a:r>
              <a:rPr lang="en-US" sz="2000" i="1" u="sng" dirty="0">
                <a:latin typeface="+mn-lt"/>
              </a:rPr>
              <a:t>has a</a:t>
            </a:r>
            <a:r>
              <a:rPr lang="en-US" sz="2000" dirty="0">
                <a:latin typeface="+mn-lt"/>
              </a:rPr>
              <a:t> CPU core, or an array of cores. It also </a:t>
            </a:r>
            <a:r>
              <a:rPr lang="en-US" sz="2000" i="1" u="sng" dirty="0">
                <a:latin typeface="+mn-lt"/>
              </a:rPr>
              <a:t>has a</a:t>
            </a:r>
            <a:r>
              <a:rPr lang="en-US" sz="2000" dirty="0">
                <a:latin typeface="+mn-lt"/>
              </a:rPr>
              <a:t> bank of volatile memory (DRAM), a persistent memory storage device, a display, a keyboard, a mouse or other pointing device, one or more network interfaces, etc.</a:t>
            </a:r>
          </a:p>
          <a:p>
            <a:pPr lvl="1"/>
            <a:endParaRPr lang="en-US" sz="20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An </a:t>
            </a:r>
            <a:r>
              <a:rPr lang="en-US" sz="2000" b="1" dirty="0" err="1">
                <a:latin typeface="+mn-lt"/>
              </a:rPr>
              <a:t>XmlDocument</a:t>
            </a:r>
            <a:r>
              <a:rPr lang="en-US" sz="2000" dirty="0">
                <a:latin typeface="+mn-lt"/>
              </a:rPr>
              <a:t> </a:t>
            </a:r>
            <a:r>
              <a:rPr lang="en-US" sz="2000" i="1" u="sng" dirty="0">
                <a:latin typeface="+mn-lt"/>
              </a:rPr>
              <a:t>has an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 err="1">
                <a:latin typeface="+mn-lt"/>
              </a:rPr>
              <a:t>XmlElement</a:t>
            </a:r>
            <a:r>
              <a:rPr lang="en-US" sz="2000" dirty="0">
                <a:latin typeface="+mn-lt"/>
              </a:rPr>
              <a:t>. An </a:t>
            </a:r>
            <a:r>
              <a:rPr lang="en-US" sz="2000" b="1" dirty="0" err="1">
                <a:latin typeface="+mn-lt"/>
              </a:rPr>
              <a:t>XmlElement</a:t>
            </a:r>
            <a:r>
              <a:rPr lang="en-US" sz="2000" dirty="0">
                <a:latin typeface="+mn-lt"/>
              </a:rPr>
              <a:t> can </a:t>
            </a:r>
            <a:r>
              <a:rPr lang="en-US" sz="2000" i="1" u="sng" dirty="0">
                <a:latin typeface="+mn-lt"/>
              </a:rPr>
              <a:t>have</a:t>
            </a:r>
            <a:r>
              <a:rPr lang="en-US" sz="2000" dirty="0">
                <a:latin typeface="+mn-lt"/>
              </a:rPr>
              <a:t> another </a:t>
            </a:r>
            <a:r>
              <a:rPr lang="en-US" sz="2000" b="1" dirty="0" err="1">
                <a:latin typeface="+mn-lt"/>
              </a:rPr>
              <a:t>XmlElement</a:t>
            </a:r>
            <a:r>
              <a:rPr lang="en-US" sz="2000" dirty="0">
                <a:latin typeface="+mn-lt"/>
              </a:rPr>
              <a:t>, or even an array of other </a:t>
            </a:r>
            <a:r>
              <a:rPr lang="en-US" sz="2000" b="1" dirty="0" err="1">
                <a:latin typeface="+mn-lt"/>
              </a:rPr>
              <a:t>XmlElement</a:t>
            </a:r>
            <a:r>
              <a:rPr lang="en-US" sz="2000" dirty="0" err="1">
                <a:latin typeface="+mn-lt"/>
              </a:rPr>
              <a:t>s</a:t>
            </a:r>
            <a:r>
              <a:rPr lang="en-US" sz="2000" dirty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Usually, a “has a” association in an OO model is best implemented in .NET or PowerShell by referencing them in encapsulated </a:t>
            </a:r>
            <a:r>
              <a:rPr lang="en-US" sz="2000" i="1" dirty="0">
                <a:latin typeface="+mn-lt"/>
              </a:rPr>
              <a:t>members</a:t>
            </a:r>
            <a:r>
              <a:rPr lang="en-US" sz="2000" dirty="0">
                <a:latin typeface="+mn-lt"/>
              </a:rPr>
              <a:t> of a class. You may pipe an object into the </a:t>
            </a:r>
            <a:r>
              <a:rPr lang="en-US" sz="2000" b="1" dirty="0">
                <a:latin typeface="+mn-lt"/>
              </a:rPr>
              <a:t>Get-Member</a:t>
            </a:r>
            <a:r>
              <a:rPr lang="en-US" sz="2000" dirty="0">
                <a:latin typeface="+mn-lt"/>
              </a:rPr>
              <a:t> cmdlet to see these members.</a:t>
            </a:r>
          </a:p>
        </p:txBody>
      </p:sp>
    </p:spTree>
    <p:extLst>
      <p:ext uri="{BB962C8B-B14F-4D97-AF65-F5344CB8AC3E}">
        <p14:creationId xmlns:p14="http://schemas.microsoft.com/office/powerpoint/2010/main" val="261141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Generalizaitons</a:t>
            </a:r>
            <a:r>
              <a:rPr lang="en-US" dirty="0"/>
              <a:t>/</a:t>
            </a:r>
            <a:r>
              <a:rPr lang="en-US" dirty="0" err="1"/>
              <a:t>Specializaitons</a:t>
            </a:r>
            <a:r>
              <a:rPr lang="en-US" dirty="0"/>
              <a:t> (“is-a”)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77018" y="1037476"/>
            <a:ext cx="96552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less common but important relationship between classes is described using the phrase “is a.” 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truck </a:t>
            </a:r>
            <a:r>
              <a:rPr lang="en-US" sz="2000" i="1" u="sng" dirty="0">
                <a:latin typeface="+mn-lt"/>
              </a:rPr>
              <a:t>is a</a:t>
            </a:r>
            <a:r>
              <a:rPr lang="en-US" sz="2000" dirty="0">
                <a:latin typeface="+mn-lt"/>
              </a:rPr>
              <a:t> type of motor vehicle. So </a:t>
            </a:r>
            <a:r>
              <a:rPr lang="en-US" sz="2000" i="1" u="sng" dirty="0">
                <a:latin typeface="+mn-lt"/>
              </a:rPr>
              <a:t>is a</a:t>
            </a:r>
            <a:r>
              <a:rPr lang="en-US" sz="2000" dirty="0">
                <a:latin typeface="+mn-lt"/>
              </a:rPr>
              <a:t> compact car. So </a:t>
            </a:r>
            <a:r>
              <a:rPr lang="en-US" sz="2000" i="1" u="sng" dirty="0">
                <a:latin typeface="+mn-lt"/>
              </a:rPr>
              <a:t>is a</a:t>
            </a:r>
            <a:r>
              <a:rPr lang="en-US" sz="2000" dirty="0">
                <a:latin typeface="+mn-lt"/>
              </a:rPr>
              <a:t> motorboat.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book </a:t>
            </a:r>
            <a:r>
              <a:rPr lang="en-US" sz="2000" i="1" u="sng" dirty="0">
                <a:latin typeface="+mn-lt"/>
              </a:rPr>
              <a:t>is a</a:t>
            </a:r>
            <a:r>
              <a:rPr lang="en-US" sz="2000" dirty="0">
                <a:latin typeface="+mn-lt"/>
              </a:rPr>
              <a:t> publication. Also, a magazine </a:t>
            </a:r>
            <a:r>
              <a:rPr lang="en-US" sz="2000" i="1" u="sng" dirty="0">
                <a:latin typeface="+mn-lt"/>
              </a:rPr>
              <a:t>is a</a:t>
            </a:r>
            <a:r>
              <a:rPr lang="en-US" sz="2000" dirty="0">
                <a:latin typeface="+mn-lt"/>
              </a:rPr>
              <a:t> publication, as </a:t>
            </a:r>
            <a:r>
              <a:rPr lang="en-US" sz="2000" i="1" u="sng" dirty="0">
                <a:latin typeface="+mn-lt"/>
              </a:rPr>
              <a:t>is a</a:t>
            </a:r>
            <a:r>
              <a:rPr lang="en-US" sz="2000" dirty="0">
                <a:latin typeface="+mn-lt"/>
              </a:rPr>
              <a:t> web site.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</a:t>
            </a:r>
            <a:r>
              <a:rPr lang="en-US" sz="2000" b="1" dirty="0" err="1">
                <a:latin typeface="+mn-lt"/>
              </a:rPr>
              <a:t>FileInfo</a:t>
            </a:r>
            <a:r>
              <a:rPr lang="en-US" sz="2000" dirty="0">
                <a:latin typeface="+mn-lt"/>
              </a:rPr>
              <a:t> object </a:t>
            </a:r>
            <a:r>
              <a:rPr lang="en-US" sz="2000" i="1" u="sng" dirty="0">
                <a:latin typeface="+mn-lt"/>
              </a:rPr>
              <a:t>is a</a:t>
            </a:r>
            <a:r>
              <a:rPr lang="en-US" sz="2000" dirty="0">
                <a:latin typeface="+mn-lt"/>
              </a:rPr>
              <a:t> particular kind of </a:t>
            </a:r>
            <a:r>
              <a:rPr lang="en-US" sz="2000" b="1" dirty="0" err="1">
                <a:latin typeface="+mn-lt"/>
              </a:rPr>
              <a:t>FileSystemInfo</a:t>
            </a:r>
            <a:r>
              <a:rPr lang="en-US" sz="2000" dirty="0">
                <a:latin typeface="+mn-lt"/>
              </a:rPr>
              <a:t> object. A </a:t>
            </a:r>
            <a:r>
              <a:rPr lang="en-US" sz="2000" b="1" dirty="0" err="1">
                <a:latin typeface="+mn-lt"/>
              </a:rPr>
              <a:t>DirectoryInfo</a:t>
            </a:r>
            <a:r>
              <a:rPr lang="en-US" sz="2000" dirty="0">
                <a:latin typeface="+mn-lt"/>
              </a:rPr>
              <a:t> object </a:t>
            </a:r>
            <a:r>
              <a:rPr lang="en-US" sz="2000" i="1" u="sng" dirty="0">
                <a:latin typeface="+mn-lt"/>
              </a:rPr>
              <a:t>is a</a:t>
            </a:r>
            <a:r>
              <a:rPr lang="en-US" sz="2000" dirty="0">
                <a:latin typeface="+mn-lt"/>
              </a:rPr>
              <a:t> separate specialized kind of </a:t>
            </a:r>
            <a:r>
              <a:rPr lang="en-US" sz="2000" b="1" dirty="0" err="1">
                <a:latin typeface="+mn-lt"/>
              </a:rPr>
              <a:t>FileSystemInfo</a:t>
            </a:r>
            <a:r>
              <a:rPr lang="en-US" sz="2000" dirty="0">
                <a:latin typeface="+mn-lt"/>
              </a:rPr>
              <a:t>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When a class “is a” specialized or extended version of another class, it is often implemented in .NET and </a:t>
            </a:r>
            <a:r>
              <a:rPr lang="en-US" sz="2000" dirty="0" err="1">
                <a:latin typeface="+mn-lt"/>
              </a:rPr>
              <a:t>Powershell</a:t>
            </a:r>
            <a:r>
              <a:rPr lang="en-US" sz="2000" dirty="0">
                <a:latin typeface="+mn-lt"/>
              </a:rPr>
              <a:t> using </a:t>
            </a:r>
            <a:r>
              <a:rPr lang="en-US" sz="2000" i="1" dirty="0">
                <a:latin typeface="+mn-lt"/>
              </a:rPr>
              <a:t>inheritance</a:t>
            </a:r>
            <a:r>
              <a:rPr lang="en-US" sz="2000" dirty="0">
                <a:latin typeface="+mn-lt"/>
              </a:rPr>
              <a:t>, like this: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D4459-4375-32A9-1627-ECA3B23C5287}"/>
              </a:ext>
            </a:extLst>
          </p:cNvPr>
          <p:cNvSpPr txBox="1"/>
          <p:nvPr/>
        </p:nvSpPr>
        <p:spPr>
          <a:xfrm>
            <a:off x="1854678" y="5130904"/>
            <a:ext cx="408498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n-lt"/>
              </a:rPr>
              <a:t># Base (generalized) class: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 Publication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35DE6-7D9E-2E32-D41E-03A3DFA8B40E}"/>
              </a:ext>
            </a:extLst>
          </p:cNvPr>
          <p:cNvSpPr txBox="1"/>
          <p:nvPr/>
        </p:nvSpPr>
        <p:spPr>
          <a:xfrm>
            <a:off x="5944352" y="5130903"/>
            <a:ext cx="408498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n-lt"/>
              </a:rPr>
              <a:t># Derived (specialized) class: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 Book : Publication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89858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Re-using code through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45763"/>
            <a:ext cx="965520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derived class </a:t>
            </a:r>
            <a:r>
              <a:rPr lang="en-US" sz="2000" i="1" dirty="0">
                <a:latin typeface="+mn-lt"/>
              </a:rPr>
              <a:t>inherits</a:t>
            </a:r>
            <a:r>
              <a:rPr lang="en-US" sz="2000" dirty="0">
                <a:latin typeface="+mn-lt"/>
              </a:rPr>
              <a:t> all of the members of the base class, then </a:t>
            </a:r>
            <a:r>
              <a:rPr lang="en-US" sz="2000" i="1" dirty="0">
                <a:latin typeface="+mn-lt"/>
              </a:rPr>
              <a:t>extends</a:t>
            </a:r>
            <a:r>
              <a:rPr lang="en-US" sz="2000" dirty="0">
                <a:latin typeface="+mn-lt"/>
              </a:rPr>
              <a:t> it with additional members.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latin typeface="Consolas" panose="020B0609020204030204" pitchFamily="49" charset="0"/>
              </a:rPr>
              <a:t>Cylinder:Circle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  <a:r>
              <a:rPr lang="en-US" sz="2000" dirty="0">
                <a:latin typeface="+mn-lt"/>
              </a:rPr>
              <a:t>      </a:t>
            </a:r>
            <a:r>
              <a:rPr lang="en-US" sz="2000" i="1" dirty="0">
                <a:latin typeface="+mn-lt"/>
              </a:rPr>
              <a:t># The syntax for inheritance is the colon</a:t>
            </a:r>
            <a:r>
              <a:rPr lang="en-US" sz="2000" dirty="0">
                <a:latin typeface="+mn-lt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:</a:t>
            </a:r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dirty="0">
                <a:latin typeface="+mn-lt"/>
              </a:rPr>
              <a:t>               </a:t>
            </a:r>
            <a:r>
              <a:rPr lang="en-US" sz="2000" i="1" dirty="0">
                <a:latin typeface="+mn-lt"/>
              </a:rPr>
              <a:t># </a:t>
            </a:r>
            <a:r>
              <a:rPr lang="en-US" sz="2000" b="1" dirty="0">
                <a:latin typeface="Consolas" panose="020B0609020204030204" pitchFamily="49" charset="0"/>
              </a:rPr>
              <a:t>[Cylinder]</a:t>
            </a:r>
            <a:r>
              <a:rPr lang="en-US" sz="2000" i="1" dirty="0">
                <a:latin typeface="+mn-lt"/>
              </a:rPr>
              <a:t> inherits  </a:t>
            </a:r>
            <a:r>
              <a:rPr lang="en-US" sz="2000" b="1" dirty="0">
                <a:latin typeface="Consolas" panose="020B0609020204030204" pitchFamily="49" charset="0"/>
              </a:rPr>
              <a:t>$Radius</a:t>
            </a:r>
            <a:r>
              <a:rPr lang="en-US" sz="2000" i="1" dirty="0">
                <a:latin typeface="+mn-lt"/>
              </a:rPr>
              <a:t>  property and  </a:t>
            </a:r>
            <a:r>
              <a:rPr lang="en-US" sz="2000" b="1" dirty="0">
                <a:latin typeface="Consolas" panose="020B0609020204030204" pitchFamily="49" charset="0"/>
              </a:rPr>
              <a:t>Area()</a:t>
            </a:r>
            <a:r>
              <a:rPr lang="en-US" sz="2000" i="1" dirty="0">
                <a:latin typeface="+mn-lt"/>
              </a:rPr>
              <a:t>  method from </a:t>
            </a:r>
            <a:r>
              <a:rPr lang="en-US" sz="2000" b="1" dirty="0">
                <a:latin typeface="Consolas" panose="020B0609020204030204" pitchFamily="49" charset="0"/>
              </a:rPr>
              <a:t>[Circle]</a:t>
            </a:r>
            <a:r>
              <a:rPr lang="en-US" sz="2000" i="1" dirty="0">
                <a:latin typeface="+mn-lt"/>
              </a:rPr>
              <a:t>.</a:t>
            </a:r>
            <a:r>
              <a:rPr lang="en-US" sz="2000" dirty="0">
                <a:latin typeface="+mn-lt"/>
              </a:rPr>
              <a:t> 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[double]$Height</a:t>
            </a:r>
            <a:r>
              <a:rPr lang="en-US" sz="2000" dirty="0">
                <a:latin typeface="+mn-lt"/>
              </a:rPr>
              <a:t>                </a:t>
            </a:r>
            <a:r>
              <a:rPr lang="en-US" sz="2000" i="1" dirty="0">
                <a:latin typeface="+mn-lt"/>
              </a:rPr>
              <a:t># Here’s another property.</a:t>
            </a:r>
            <a:endParaRPr lang="en-US" sz="2000" b="1" i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[double] Volume() {</a:t>
            </a:r>
            <a:r>
              <a:rPr lang="en-US" sz="2000" dirty="0">
                <a:latin typeface="+mn-lt"/>
              </a:rPr>
              <a:t>      </a:t>
            </a:r>
            <a:r>
              <a:rPr lang="en-US" sz="2000" i="1" dirty="0">
                <a:latin typeface="+mn-lt"/>
              </a:rPr>
              <a:t># Here’s another method.</a:t>
            </a:r>
            <a:endParaRPr lang="en-US" sz="2000" b="1" i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    return $</a:t>
            </a:r>
            <a:r>
              <a:rPr lang="en-US" sz="2000" b="1" dirty="0" err="1">
                <a:latin typeface="Consolas" panose="020B0609020204030204" pitchFamily="49" charset="0"/>
              </a:rPr>
              <a:t>this.Area</a:t>
            </a:r>
            <a:r>
              <a:rPr lang="en-US" sz="2000" b="1" dirty="0">
                <a:latin typeface="Consolas" panose="020B0609020204030204" pitchFamily="49" charset="0"/>
              </a:rPr>
              <a:t>() * $</a:t>
            </a:r>
            <a:r>
              <a:rPr lang="en-US" sz="2000" b="1" dirty="0" err="1">
                <a:latin typeface="Consolas" panose="020B0609020204030204" pitchFamily="49" charset="0"/>
              </a:rPr>
              <a:t>this.Height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This example re-uses our existing code for two-dimensional Circle objects. Then to model a third dimension, it adds one more property and one more method.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$cy=[Cylinder]::new(); $</a:t>
            </a:r>
            <a:r>
              <a:rPr lang="en-US" sz="2000" b="1" dirty="0" err="1">
                <a:latin typeface="Consolas" panose="020B0609020204030204" pitchFamily="49" charset="0"/>
              </a:rPr>
              <a:t>cy.Radius</a:t>
            </a:r>
            <a:r>
              <a:rPr lang="en-US" sz="2000" b="1" dirty="0">
                <a:latin typeface="Consolas" panose="020B0609020204030204" pitchFamily="49" charset="0"/>
              </a:rPr>
              <a:t>=1.0; $</a:t>
            </a:r>
            <a:r>
              <a:rPr lang="en-US" sz="2000" b="1" dirty="0" err="1">
                <a:latin typeface="Consolas" panose="020B0609020204030204" pitchFamily="49" charset="0"/>
              </a:rPr>
              <a:t>cy.Height</a:t>
            </a:r>
            <a:r>
              <a:rPr lang="en-US" sz="2000" b="1" dirty="0">
                <a:latin typeface="Consolas" panose="020B0609020204030204" pitchFamily="49" charset="0"/>
              </a:rPr>
              <a:t>=2.0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</a:t>
            </a:r>
            <a:r>
              <a:rPr lang="en-US" sz="2000" b="1" dirty="0" err="1">
                <a:latin typeface="Consolas" panose="020B0609020204030204" pitchFamily="49" charset="0"/>
              </a:rPr>
              <a:t>cy.Area</a:t>
            </a:r>
            <a:r>
              <a:rPr lang="en-US" sz="2000" b="1" dirty="0">
                <a:latin typeface="Consolas" panose="020B0609020204030204" pitchFamily="49" charset="0"/>
              </a:rPr>
              <a:t>(), $</a:t>
            </a:r>
            <a:r>
              <a:rPr lang="en-US" sz="2000" b="1" dirty="0" err="1">
                <a:latin typeface="Consolas" panose="020B0609020204030204" pitchFamily="49" charset="0"/>
              </a:rPr>
              <a:t>cy.Volume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899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Re-use a constructor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45763"/>
            <a:ext cx="96552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Use the keyword  </a:t>
            </a:r>
            <a:r>
              <a:rPr lang="en-US" sz="2000" b="1" dirty="0">
                <a:latin typeface="Consolas" panose="020B0609020204030204" pitchFamily="49" charset="0"/>
              </a:rPr>
              <a:t>base</a:t>
            </a:r>
            <a:r>
              <a:rPr lang="en-US" sz="2000" dirty="0">
                <a:latin typeface="+mn-lt"/>
              </a:rPr>
              <a:t>  to invoke a base class constructor.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latin typeface="Consolas" panose="020B0609020204030204" pitchFamily="49" charset="0"/>
              </a:rPr>
              <a:t>Cylinder:Circle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 . 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Cylinder([double]$r, [double]$h) : base($r) {</a:t>
            </a:r>
            <a:r>
              <a:rPr lang="en-US" sz="2000" dirty="0">
                <a:latin typeface="+mn-lt"/>
              </a:rPr>
              <a:t>   </a:t>
            </a:r>
            <a:endParaRPr lang="en-US" sz="2000" b="1" i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    $</a:t>
            </a:r>
            <a:r>
              <a:rPr lang="en-US" sz="2000" b="1" dirty="0" err="1"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 = $h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 . .</a:t>
            </a:r>
          </a:p>
          <a:p>
            <a:r>
              <a:rPr lang="en-US" sz="20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 this example,  </a:t>
            </a:r>
            <a:r>
              <a:rPr lang="en-US" sz="2000" b="1" dirty="0">
                <a:latin typeface="Consolas" panose="020B0609020204030204" pitchFamily="49" charset="0"/>
              </a:rPr>
              <a:t>:base()</a:t>
            </a:r>
            <a:r>
              <a:rPr lang="en-US" sz="2000" dirty="0">
                <a:latin typeface="+mn-lt"/>
              </a:rPr>
              <a:t>  calls the inherited  </a:t>
            </a:r>
            <a:r>
              <a:rPr lang="en-US" sz="2000" b="1" dirty="0">
                <a:latin typeface="Consolas" panose="020B0609020204030204" pitchFamily="49" charset="0"/>
              </a:rPr>
              <a:t>Circle</a:t>
            </a:r>
            <a:r>
              <a:rPr lang="en-US" sz="2000" dirty="0">
                <a:latin typeface="+mn-lt"/>
              </a:rPr>
              <a:t>  constructor to initialize the inherited  </a:t>
            </a:r>
            <a:r>
              <a:rPr lang="en-US" sz="2000" b="1" dirty="0">
                <a:latin typeface="Consolas" panose="020B0609020204030204" pitchFamily="49" charset="0"/>
              </a:rPr>
              <a:t>$Radius</a:t>
            </a:r>
            <a:r>
              <a:rPr lang="en-US" sz="2000" dirty="0">
                <a:latin typeface="+mn-lt"/>
              </a:rPr>
              <a:t>  property. The subsequent block of code initializes  </a:t>
            </a:r>
            <a:r>
              <a:rPr lang="en-US" sz="2000" b="1" dirty="0">
                <a:latin typeface="Consolas" panose="020B0609020204030204" pitchFamily="49" charset="0"/>
              </a:rPr>
              <a:t>$Height</a:t>
            </a:r>
            <a:r>
              <a:rPr lang="en-US" sz="2000" dirty="0">
                <a:latin typeface="+mn-lt"/>
              </a:rPr>
              <a:t>.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$cy=[Cylinder]::new(1.0,2.0)</a:t>
            </a:r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$cy</a:t>
            </a:r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840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Polymorphism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45763"/>
            <a:ext cx="96552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latin typeface="Consolas" panose="020B0609020204030204" pitchFamily="49" charset="0"/>
              </a:rPr>
              <a:t>Cylinder:Circle</a:t>
            </a:r>
            <a:r>
              <a:rPr lang="en-US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 . .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static [double] Area([double]$r, [double]$h)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[Math]::Pi * 2.0 * $r * ($r + $h)</a:t>
            </a:r>
            <a:r>
              <a:rPr lang="en-US" sz="2000" dirty="0">
                <a:latin typeface="+mn-lt"/>
              </a:rPr>
              <a:t>    </a:t>
            </a:r>
            <a:r>
              <a:rPr lang="en-US" sz="2000" i="1" dirty="0">
                <a:latin typeface="+mn-lt"/>
              </a:rPr>
              <a:t># total surface area</a:t>
            </a:r>
            <a:endParaRPr lang="en-US" sz="2000" b="1" i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[double] Area()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[Cylinder]::Area($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, $</a:t>
            </a:r>
            <a:r>
              <a:rPr lang="en-US" sz="2000" b="1" dirty="0" err="1">
                <a:latin typeface="Consolas" panose="020B0609020204030204" pitchFamily="49" charset="0"/>
              </a:rPr>
              <a:t>this.Height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. . .</a:t>
            </a:r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 this example, the Area instance method of the derived class </a:t>
            </a:r>
            <a:r>
              <a:rPr lang="en-US" sz="2000" i="1" dirty="0">
                <a:latin typeface="+mn-lt"/>
              </a:rPr>
              <a:t>overrides</a:t>
            </a:r>
            <a:r>
              <a:rPr lang="en-US" sz="2000" dirty="0">
                <a:latin typeface="+mn-lt"/>
              </a:rPr>
              <a:t> (replaces) the Area instance method of the base class. Now  </a:t>
            </a:r>
            <a:r>
              <a:rPr lang="en-US" sz="2000" b="1" dirty="0">
                <a:latin typeface="Consolas" panose="020B0609020204030204" pitchFamily="49" charset="0"/>
              </a:rPr>
              <a:t>Area()</a:t>
            </a:r>
            <a:r>
              <a:rPr lang="en-US" sz="2000" dirty="0">
                <a:latin typeface="+mn-lt"/>
              </a:rPr>
              <a:t>  is </a:t>
            </a:r>
            <a:r>
              <a:rPr lang="en-US" sz="2000" i="1" dirty="0">
                <a:latin typeface="+mn-lt"/>
              </a:rPr>
              <a:t>polymorphic</a:t>
            </a:r>
            <a:r>
              <a:rPr lang="en-US" sz="2000" dirty="0">
                <a:latin typeface="+mn-lt"/>
              </a:rPr>
              <a:t>: it behaves differently depending on an object’s specialized type: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$c2=[Circle]::new(1); $c3=[Cylinder]::new(1,2)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$c2.Area(), $c3.Area()</a:t>
            </a:r>
          </a:p>
        </p:txBody>
      </p:sp>
    </p:spTree>
    <p:extLst>
      <p:ext uri="{BB962C8B-B14F-4D97-AF65-F5344CB8AC3E}">
        <p14:creationId xmlns:p14="http://schemas.microsoft.com/office/powerpoint/2010/main" val="243284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Accessing an overridden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45763"/>
            <a:ext cx="9655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To access an overridden method of a base class, explicitly cast an object to its base type: </a:t>
            </a:r>
          </a:p>
          <a:p>
            <a:r>
              <a:rPr lang="en-US" sz="2000" b="1" dirty="0">
                <a:latin typeface="+mn-lt"/>
              </a:rPr>
              <a:t> 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( [Circle]$c3 ).Area()</a:t>
            </a:r>
          </a:p>
        </p:txBody>
      </p:sp>
    </p:spTree>
    <p:extLst>
      <p:ext uri="{BB962C8B-B14F-4D97-AF65-F5344CB8AC3E}">
        <p14:creationId xmlns:p14="http://schemas.microsoft.com/office/powerpoint/2010/main" val="216952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using</a:t>
            </a:r>
            <a:r>
              <a:rPr lang="en-US" dirty="0"/>
              <a:t> statement (PowerShell v5+)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45763"/>
            <a:ext cx="96552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The  </a:t>
            </a:r>
            <a:r>
              <a:rPr lang="en-US" sz="2000" b="1" dirty="0">
                <a:latin typeface="Consolas" panose="020B0609020204030204" pitchFamily="49" charset="0"/>
              </a:rPr>
              <a:t>using</a:t>
            </a:r>
            <a:r>
              <a:rPr lang="en-US" sz="2000" dirty="0">
                <a:latin typeface="+mn-lt"/>
              </a:rPr>
              <a:t>  keyword is used to import classes, modules, or .NET assemblies into a PowerShell 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 </a:t>
            </a:r>
            <a:r>
              <a:rPr lang="en-US" sz="2000" b="1" dirty="0">
                <a:latin typeface="Consolas" panose="020B0609020204030204" pitchFamily="49" charset="0"/>
              </a:rPr>
              <a:t>using</a:t>
            </a:r>
            <a:r>
              <a:rPr lang="en-US" sz="2000" dirty="0">
                <a:latin typeface="+mn-lt"/>
              </a:rPr>
              <a:t>  statement must appear at the top of a 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Examples: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using namespace </a:t>
            </a:r>
            <a:r>
              <a:rPr lang="en-US" sz="2000" b="1" dirty="0" err="1">
                <a:latin typeface="Consolas" panose="020B0609020204030204" pitchFamily="49" charset="0"/>
              </a:rPr>
              <a:t>System.Data.Odbc</a:t>
            </a:r>
            <a:r>
              <a:rPr lang="en-US" sz="2000" dirty="0">
                <a:latin typeface="+mn-lt"/>
              </a:rPr>
              <a:t> </a:t>
            </a:r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using assembly 'C:\Program Files\</a:t>
            </a:r>
            <a:r>
              <a:rPr lang="en-US" sz="2000" b="1" dirty="0" err="1">
                <a:latin typeface="Consolas" panose="020B0609020204030204" pitchFamily="49" charset="0"/>
              </a:rPr>
              <a:t>MyApp</a:t>
            </a:r>
            <a:r>
              <a:rPr lang="en-US" sz="2000" b="1" dirty="0">
                <a:latin typeface="Consolas" panose="020B0609020204030204" pitchFamily="49" charset="0"/>
              </a:rPr>
              <a:t>\myapp.dll'</a:t>
            </a:r>
            <a:r>
              <a:rPr lang="en-US" sz="2000" dirty="0">
                <a:latin typeface="+mn-lt"/>
              </a:rPr>
              <a:t> </a:t>
            </a:r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using module </a:t>
            </a:r>
            <a:r>
              <a:rPr lang="en-US" sz="2000" b="1" dirty="0" err="1">
                <a:latin typeface="Consolas" panose="020B0609020204030204" pitchFamily="49" charset="0"/>
              </a:rPr>
              <a:t>ModuleWithNewTypes</a:t>
            </a:r>
            <a:r>
              <a:rPr lang="en-US" sz="2000" dirty="0">
                <a:latin typeface="+mn-lt"/>
              </a:rPr>
              <a:t> </a:t>
            </a:r>
          </a:p>
          <a:p>
            <a:r>
              <a:rPr lang="en-US" sz="2000" dirty="0">
                <a:latin typeface="+mn-lt"/>
              </a:rPr>
              <a:t>             </a:t>
            </a:r>
            <a:r>
              <a:rPr lang="en-US" sz="2000" i="1" dirty="0">
                <a:latin typeface="+mn-lt"/>
              </a:rPr>
              <a:t># Always use  </a:t>
            </a:r>
            <a:r>
              <a:rPr lang="en-US" sz="2000" b="1" dirty="0">
                <a:latin typeface="Consolas" panose="020B0609020204030204" pitchFamily="49" charset="0"/>
              </a:rPr>
              <a:t>using</a:t>
            </a:r>
            <a:r>
              <a:rPr lang="en-US" sz="2000" i="1" dirty="0">
                <a:latin typeface="+mn-lt"/>
              </a:rPr>
              <a:t>  instead of  </a:t>
            </a:r>
            <a:r>
              <a:rPr lang="en-US" sz="2000" b="1" dirty="0">
                <a:latin typeface="Consolas" panose="020B0609020204030204" pitchFamily="49" charset="0"/>
              </a:rPr>
              <a:t>Import-Module</a:t>
            </a:r>
            <a:r>
              <a:rPr lang="en-US" sz="2000" i="1" dirty="0">
                <a:latin typeface="+mn-lt"/>
              </a:rPr>
              <a:t>  if your module contains classes! </a:t>
            </a:r>
          </a:p>
          <a:p>
            <a:r>
              <a:rPr lang="en-US" sz="2000" i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766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Enumerated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45763"/>
            <a:ext cx="96552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What if a data value is merely a choice taken from a finite set of options?</a:t>
            </a:r>
          </a:p>
          <a:p>
            <a:r>
              <a:rPr lang="en-US" sz="20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Common, semi-precious, or precious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Small, medium, large, or extra-large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Beef, chicken, pork, fish, or vegetarian</a:t>
            </a:r>
          </a:p>
          <a:p>
            <a:r>
              <a:rPr lang="en-US" sz="20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finite set of integers is an efficient way for a computer to represent such selections, but humans prefer meaningful words.</a:t>
            </a:r>
          </a:p>
          <a:p>
            <a:r>
              <a:rPr lang="en-US" sz="20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 PowerShell, you can use an </a:t>
            </a:r>
            <a:r>
              <a:rPr lang="en-US" sz="2000" i="1" dirty="0">
                <a:latin typeface="+mn-lt"/>
              </a:rPr>
              <a:t>enumeration</a:t>
            </a:r>
            <a:r>
              <a:rPr lang="en-US" sz="2000" dirty="0">
                <a:latin typeface="+mn-lt"/>
              </a:rPr>
              <a:t> to map human-friendly strings to integers.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Example: 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     </a:t>
            </a:r>
            <a:r>
              <a:rPr lang="en-US" sz="2000" b="1" dirty="0" err="1">
                <a:latin typeface="Consolas" panose="020B0609020204030204" pitchFamily="49" charset="0"/>
              </a:rPr>
              <a:t>enum</a:t>
            </a:r>
            <a:r>
              <a:rPr lang="en-US" sz="2000" b="1" dirty="0">
                <a:latin typeface="Consolas" panose="020B0609020204030204" pitchFamily="49" charset="0"/>
              </a:rPr>
              <a:t> rarity { common = 0; semiprecious = 1; precious = 2 }</a:t>
            </a:r>
            <a:r>
              <a:rPr lang="en-US" sz="2000" i="1" dirty="0">
                <a:latin typeface="+mn-lt"/>
              </a:rPr>
              <a:t> </a:t>
            </a:r>
          </a:p>
          <a:p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414322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2003</TotalTime>
  <Words>1164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</vt:lpstr>
      <vt:lpstr>Blue Background Theme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2023-11-21T07:23:03Z</dcterms:created>
  <dcterms:modified xsi:type="dcterms:W3CDTF">2024-06-25T16:14:50Z</dcterms:modified>
</cp:coreProperties>
</file>