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3" r:id="rId4"/>
    <p:sldId id="267" r:id="rId5"/>
    <p:sldId id="268" r:id="rId6"/>
    <p:sldId id="269" r:id="rId7"/>
    <p:sldId id="270" r:id="rId8"/>
    <p:sldId id="271" r:id="rId9"/>
    <p:sldId id="272" r:id="rId10"/>
  </p:sldIdLst>
  <p:sldSz cx="9144000" cy="5143500" type="screen16x9"/>
  <p:notesSz cx="6858000" cy="9144000"/>
  <p:embeddedFontLst>
    <p:embeddedFont>
      <p:font typeface="Titillium Web" pitchFamily="2" charset="77"/>
      <p:regular r:id="rId12"/>
      <p:bold r:id="rId13"/>
      <p:italic r:id="rId14"/>
      <p:boldItalic r:id="rId15"/>
    </p:embeddedFont>
    <p:embeddedFont>
      <p:font typeface="Titillium Web ExtraLigh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gZw6PgH1cAcvyDOKK9CKg76qmn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2E46A9-79D6-460F-9F66-6FA2FBE03FB0}">
  <a:tblStyle styleId="{FB2E46A9-79D6-460F-9F66-6FA2FBE03F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>
        <p:scale>
          <a:sx n="148" d="100"/>
          <a:sy n="148" d="100"/>
        </p:scale>
        <p:origin x="60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2" name="Google Shape;7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9" name="Google Shape;8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7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9" name="Google Shape;8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65aa756f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6" name="Google Shape;886;g65aa756f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65aa756f4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g65aa756f4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5aa756f4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0" name="Google Shape;900;g65aa756f41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65aa756f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9" name="Google Shape;909;g65aa756f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 good becomes a free good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65aa756f4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g65aa756f4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 good becomes a free good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5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5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5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17" name="Google Shape;117;p2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51" name="Google Shape;151;p26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2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3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7" name="Google Shape;557;p3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3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91" name="Google Shape;591;p3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3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5000" dirty="0"/>
              <a:t>House Price Prediction</a:t>
            </a:r>
            <a:br>
              <a:rPr lang="en" sz="5000" dirty="0"/>
            </a:br>
            <a:r>
              <a:rPr lang="en" sz="1800" dirty="0"/>
              <a:t>IBM Data Science Professional Coursera</a:t>
            </a:r>
            <a:br>
              <a:rPr lang="en" sz="5000" dirty="0"/>
            </a:br>
            <a:br>
              <a:rPr lang="en" sz="5000" dirty="0"/>
            </a:br>
            <a:r>
              <a:rPr lang="en" sz="2500" dirty="0"/>
              <a:t>Eddie Park</a:t>
            </a:r>
            <a:br>
              <a:rPr lang="en" sz="2500" dirty="0"/>
            </a:br>
            <a:endParaRPr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80" name="Google Shape;780;p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78469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1. Dataset</a:t>
            </a:r>
            <a:endParaRPr sz="1800" dirty="0"/>
          </a:p>
          <a:p>
            <a:pPr marL="0" lv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" sz="1800" dirty="0"/>
              <a:t>2. Methodology</a:t>
            </a:r>
            <a:endParaRPr sz="1800" dirty="0"/>
          </a:p>
          <a:p>
            <a:pPr marL="0" lv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rgbClr val="FFFFFF"/>
                </a:solidFill>
              </a:rPr>
              <a:t>3. </a:t>
            </a:r>
            <a:r>
              <a:rPr lang="en" sz="1800" dirty="0"/>
              <a:t>Result</a:t>
            </a:r>
            <a:endParaRPr sz="1800" dirty="0">
              <a:solidFill>
                <a:srgbClr val="FFFFFF"/>
              </a:solidFill>
            </a:endParaRPr>
          </a:p>
          <a:p>
            <a:pPr marL="0" lv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" sz="1800" dirty="0"/>
              <a:t>4. </a:t>
            </a:r>
            <a:r>
              <a:rPr lang="en-US" sz="1800" dirty="0"/>
              <a:t>Conclusion &amp; Discussion</a:t>
            </a:r>
            <a:endParaRPr sz="1800" dirty="0"/>
          </a:p>
        </p:txBody>
      </p:sp>
      <p:sp>
        <p:nvSpPr>
          <p:cNvPr id="781" name="Google Shape;781;p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2"/>
          <p:cNvSpPr txBox="1">
            <a:spLocks noGrp="1"/>
          </p:cNvSpPr>
          <p:nvPr>
            <p:ph type="title"/>
          </p:nvPr>
        </p:nvSpPr>
        <p:spPr>
          <a:xfrm>
            <a:off x="416403" y="177725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Dataset  &amp; Methodology</a:t>
            </a:r>
            <a:endParaRPr dirty="0"/>
          </a:p>
        </p:txBody>
      </p:sp>
      <p:sp>
        <p:nvSpPr>
          <p:cNvPr id="882" name="Google Shape;882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3B56C-E1CE-E642-9DED-5D5E56AFAB70}"/>
              </a:ext>
            </a:extLst>
          </p:cNvPr>
          <p:cNvSpPr txBox="1"/>
          <p:nvPr/>
        </p:nvSpPr>
        <p:spPr>
          <a:xfrm>
            <a:off x="560717" y="894125"/>
            <a:ext cx="7541686" cy="315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Dataset is imported from Kaggle competition of House Price Prediction.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Dataset contains 80 features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purpose of the competition is to predict values of </a:t>
            </a:r>
            <a:r>
              <a:rPr lang="en-US" sz="1700" dirty="0" err="1">
                <a:solidFill>
                  <a:schemeClr val="bg1"/>
                </a:solidFill>
              </a:rPr>
              <a:t>SalePrice</a:t>
            </a:r>
            <a:r>
              <a:rPr lang="en-US" sz="1700" dirty="0">
                <a:solidFill>
                  <a:schemeClr val="bg1"/>
                </a:solidFill>
              </a:rPr>
              <a:t> column in the test data set using other features.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To predict the value, we are going to use multiple regression model with customized number of features.</a:t>
            </a:r>
          </a:p>
        </p:txBody>
      </p:sp>
    </p:spTree>
    <p:extLst>
      <p:ext uri="{BB962C8B-B14F-4D97-AF65-F5344CB8AC3E}">
        <p14:creationId xmlns:p14="http://schemas.microsoft.com/office/powerpoint/2010/main" val="203152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2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Correlation Heatmap &amp; value</a:t>
            </a:r>
            <a:endParaRPr dirty="0"/>
          </a:p>
        </p:txBody>
      </p:sp>
      <p:sp>
        <p:nvSpPr>
          <p:cNvPr id="882" name="Google Shape;882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C45CD4-4AA8-BA4B-8590-7EFC317BF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18" y="836492"/>
            <a:ext cx="4881762" cy="4123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42537-A060-A142-849A-9709EF16B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859" y="836492"/>
            <a:ext cx="1889200" cy="41236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65aa756f41_0_7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Using Top 10 Most Correlated Features</a:t>
            </a:r>
            <a:endParaRPr dirty="0"/>
          </a:p>
        </p:txBody>
      </p:sp>
      <p:sp>
        <p:nvSpPr>
          <p:cNvPr id="889" name="Google Shape;889;g65aa756f41_0_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5C71BB-F5A9-BA4F-9CF4-BB0C9639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27" y="1676639"/>
            <a:ext cx="2875967" cy="2213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2537CE-0D2B-B342-A5BF-FC1DE540B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467" y="1676639"/>
            <a:ext cx="3289300" cy="799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C64ACA-B875-E049-A07D-60F9641CDEEC}"/>
              </a:ext>
            </a:extLst>
          </p:cNvPr>
          <p:cNvSpPr txBox="1"/>
          <p:nvPr/>
        </p:nvSpPr>
        <p:spPr>
          <a:xfrm>
            <a:off x="4402467" y="2648309"/>
            <a:ext cx="3289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Yields a decent R squared value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0.81 R2-score means our regression model can explain 81% of the variance around the mean.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5aa756f41_0_13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Skewness of </a:t>
            </a:r>
            <a:r>
              <a:rPr lang="en" dirty="0" err="1"/>
              <a:t>SalePrice</a:t>
            </a:r>
            <a:r>
              <a:rPr lang="en" dirty="0"/>
              <a:t> value</a:t>
            </a:r>
            <a:endParaRPr dirty="0"/>
          </a:p>
        </p:txBody>
      </p:sp>
      <p:sp>
        <p:nvSpPr>
          <p:cNvPr id="896" name="Google Shape;896;g65aa756f41_0_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C77D7A-42D4-CD42-B59E-2A0E744C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2" y="1526396"/>
            <a:ext cx="3488745" cy="2450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5022BC-EE41-F142-B03C-DCD1C8D3E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981" y="1526397"/>
            <a:ext cx="3488745" cy="2450381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6E1B0BA0-88AE-004C-B494-CCBE94AA9138}"/>
              </a:ext>
            </a:extLst>
          </p:cNvPr>
          <p:cNvSpPr/>
          <p:nvPr/>
        </p:nvSpPr>
        <p:spPr>
          <a:xfrm>
            <a:off x="4425351" y="2571750"/>
            <a:ext cx="586596" cy="361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65aa756f41_2_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904" name="Google Shape;904;g65aa756f41_2_2"/>
          <p:cNvSpPr txBox="1"/>
          <p:nvPr/>
        </p:nvSpPr>
        <p:spPr>
          <a:xfrm>
            <a:off x="971909" y="363397"/>
            <a:ext cx="6990272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Simplicity, Dropped Columns with Missing Values</a:t>
            </a:r>
            <a:endParaRPr sz="2400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459AF-CA8F-6840-9C01-9FE4B4B8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9" y="1177597"/>
            <a:ext cx="1841500" cy="3661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A4309F-E03A-0D40-AE6A-1BEC663FB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549" y="1450467"/>
            <a:ext cx="1714500" cy="44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FAF4E5-BD07-644B-9858-74990568C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175" y="1310767"/>
            <a:ext cx="3327400" cy="116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FE4F4C-8A4B-9147-B6A0-C318389FAA06}"/>
              </a:ext>
            </a:extLst>
          </p:cNvPr>
          <p:cNvSpPr txBox="1"/>
          <p:nvPr/>
        </p:nvSpPr>
        <p:spPr>
          <a:xfrm>
            <a:off x="2993366" y="2700068"/>
            <a:ext cx="5593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dropping columns with missing values and using </a:t>
            </a:r>
            <a:r>
              <a:rPr lang="en-US" dirty="0" err="1">
                <a:solidFill>
                  <a:schemeClr val="bg1"/>
                </a:solidFill>
              </a:rPr>
              <a:t>pandas.get_dummies</a:t>
            </a:r>
            <a:r>
              <a:rPr lang="en-US" dirty="0">
                <a:solidFill>
                  <a:schemeClr val="bg1"/>
                </a:solidFill>
              </a:rPr>
              <a:t> function, number of features increased from 80 to 163.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79CA553-79C9-9341-A79C-B05079E5DAF4}"/>
              </a:ext>
            </a:extLst>
          </p:cNvPr>
          <p:cNvSpPr/>
          <p:nvPr/>
        </p:nvSpPr>
        <p:spPr>
          <a:xfrm>
            <a:off x="4757017" y="1583382"/>
            <a:ext cx="388189" cy="22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5aa756f41_0_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Using Top 16 Most Correlated Features</a:t>
            </a:r>
            <a:endParaRPr dirty="0"/>
          </a:p>
        </p:txBody>
      </p:sp>
      <p:sp>
        <p:nvSpPr>
          <p:cNvPr id="912" name="Google Shape;912;g65aa756f41_0_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CBAB9B-22DC-4E44-95D6-AC1C6464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04" y="1128743"/>
            <a:ext cx="5334000" cy="66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8C886-EFC3-2046-B54C-303248B1F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04" y="2031760"/>
            <a:ext cx="5056518" cy="884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15262C-2B50-954A-BB90-04B7F9DF8F82}"/>
              </a:ext>
            </a:extLst>
          </p:cNvPr>
          <p:cNvSpPr txBox="1"/>
          <p:nvPr/>
        </p:nvSpPr>
        <p:spPr>
          <a:xfrm>
            <a:off x="861204" y="3174521"/>
            <a:ext cx="5893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Same R-squared value with top 10 most correlated features model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this mode produces better result in Kaggle competition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conclude that additional 5 features make a meaningful contribution in predicting sale price of a house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65aa756f41_2_12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Conclusion &amp; Discussion</a:t>
            </a:r>
            <a:endParaRPr dirty="0"/>
          </a:p>
        </p:txBody>
      </p:sp>
      <p:sp>
        <p:nvSpPr>
          <p:cNvPr id="919" name="Google Shape;919;g65aa756f41_2_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A7AFC-9764-9241-B8F3-727075F7BA84}"/>
              </a:ext>
            </a:extLst>
          </p:cNvPr>
          <p:cNvSpPr txBox="1"/>
          <p:nvPr/>
        </p:nvSpPr>
        <p:spPr>
          <a:xfrm>
            <a:off x="819509" y="1095555"/>
            <a:ext cx="7493384" cy="261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mode with top 16 most correlated features produced the best performance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improve the performance of our model by excluding outliers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Adding categorical features only makes the model more complex and overfitted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model sometimes produce the best result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advanced machine learning model like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might produce a better result 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275</Words>
  <Application>Microsoft Macintosh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Titillium Web</vt:lpstr>
      <vt:lpstr>Arial</vt:lpstr>
      <vt:lpstr>Titillium Web ExtraLight</vt:lpstr>
      <vt:lpstr>Thaliard template</vt:lpstr>
      <vt:lpstr>House Price Prediction IBM Data Science Professional Coursera  Eddie Park </vt:lpstr>
      <vt:lpstr>Contents</vt:lpstr>
      <vt:lpstr>Dataset  &amp; Methodology</vt:lpstr>
      <vt:lpstr>Correlation Heatmap &amp; value</vt:lpstr>
      <vt:lpstr>Using Top 10 Most Correlated Features</vt:lpstr>
      <vt:lpstr>Skewness of SalePrice value</vt:lpstr>
      <vt:lpstr>PowerPoint Presentation</vt:lpstr>
      <vt:lpstr>Using Top 16 Most Correlated Features</vt:lpstr>
      <vt:lpstr>Conclusion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Neuman Growth Model</dc:title>
  <cp:lastModifiedBy>ParkChunso</cp:lastModifiedBy>
  <cp:revision>52</cp:revision>
  <dcterms:modified xsi:type="dcterms:W3CDTF">2020-03-08T23:20:48Z</dcterms:modified>
</cp:coreProperties>
</file>