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1175C3-3F05-41C7-814B-9FAEDB8AC817}">
  <a:tblStyle styleId="{CE1175C3-3F05-41C7-814B-9FAEDB8AC8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df95364f3_2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df95364f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3d0bee544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3d0bee54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3d0bee544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3d0bee54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3d0bee544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3d0bee54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3d0bee544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3d0bee54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3d0bee544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3d0bee54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3d0bee544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3d0bee54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3d0bee544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3d0bee54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3d0bee544_0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3d0bee54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3d0bee544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3d0bee54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3d0bee544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3d0bee5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3d0bee544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3d0bee54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3d0bee544_0_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3d0bee54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3d0bee544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43d0bee54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df95364f3_2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df95364f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3d0bee544_0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3d0bee54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3d0bee544_0_2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3d0bee54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df95364f3_2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df95364f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3d0bee54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3d0bee54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df95364f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df95364f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df95364f3_2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df95364f3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3d0bee54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3d0bee5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43d0bee544_1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43d0bee54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3d0bee544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43d0bee54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43d0bee544_1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43d0bee54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43d0bee544_1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43d0bee54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44d55ff5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44d55ff5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43d0bee544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43d0bee54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43d0bee544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43d0bee54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43d0bee544_1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43d0bee54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43d0bee544_1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43d0bee544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434c46b1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434c46b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df95364f3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fdf95364f3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43d0bee544_1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43d0bee54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43d0bee544_1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43d0bee54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55e7ee0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55e7ee0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434c46b1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434c46b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df95364f3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df95364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df95364f3_2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df95364f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21900" y="2156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Two-Ex (Expert Exchange)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ctrTitle"/>
          </p:nvPr>
        </p:nvSpPr>
        <p:spPr>
          <a:xfrm>
            <a:off x="3296900" y="1809150"/>
            <a:ext cx="2350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구현범위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구현범위 - 공통</a:t>
            </a:r>
            <a:endParaRPr/>
          </a:p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계정관련</a:t>
            </a:r>
            <a:endParaRPr/>
          </a:p>
        </p:txBody>
      </p:sp>
      <p:sp>
        <p:nvSpPr>
          <p:cNvPr id="173" name="Google Shape;17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소셜 로그인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회원가입, 탈퇴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로그인, 아웃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3348250"/>
            <a:ext cx="2088198" cy="156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250" y="-37600"/>
            <a:ext cx="1939575" cy="19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구현범위 - 공통</a:t>
            </a:r>
            <a:endParaRPr/>
          </a:p>
        </p:txBody>
      </p:sp>
      <p:sp>
        <p:nvSpPr>
          <p:cNvPr id="181" name="Google Shape;181;p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</a:t>
            </a:r>
            <a:endParaRPr/>
          </a:p>
        </p:txBody>
      </p:sp>
      <p:sp>
        <p:nvSpPr>
          <p:cNvPr id="182" name="Google Shape;182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쇼핑몰 마이페이지와 흡사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계정 정보 조회, 설정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내가 본, 찜한, 구매한 상품 조회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찜 목록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내 클래스룸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내 캘린더 - 구글 캘린더 api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구현범위 - 판매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92" name="Google Shape;192;p2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계정 전환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4" name="Google Shape;194;p2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95" name="Google Shape;195;p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2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6"/>
          <p:cNvSpPr txBox="1"/>
          <p:nvPr>
            <p:ph idx="4294967295" type="body"/>
          </p:nvPr>
        </p:nvSpPr>
        <p:spPr>
          <a:xfrm>
            <a:off x="558300" y="8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판매 권한 획득</a:t>
            </a:r>
            <a:endParaRPr sz="1600"/>
          </a:p>
        </p:txBody>
      </p:sp>
      <p:sp>
        <p:nvSpPr>
          <p:cNvPr descr="Background pointer shape in timeline graphic" id="198" name="Google Shape;198;p2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상품 등록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0" name="Google Shape;200;p2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01" name="Google Shape;201;p2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2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6"/>
          <p:cNvSpPr txBox="1"/>
          <p:nvPr>
            <p:ph idx="4294967295" type="body"/>
          </p:nvPr>
        </p:nvSpPr>
        <p:spPr>
          <a:xfrm>
            <a:off x="1335012" y="37139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새로운 상품 </a:t>
            </a:r>
            <a:endParaRPr sz="1600"/>
          </a:p>
        </p:txBody>
      </p:sp>
      <p:sp>
        <p:nvSpPr>
          <p:cNvPr descr="Background pointer shape in timeline graphic" id="204" name="Google Shape;204;p2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상품 관리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6" name="Google Shape;206;p2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07" name="Google Shape;207;p2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8" name="Google Shape;208;p2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6"/>
          <p:cNvSpPr txBox="1"/>
          <p:nvPr>
            <p:ph idx="4294967295" type="body"/>
          </p:nvPr>
        </p:nvSpPr>
        <p:spPr>
          <a:xfrm>
            <a:off x="3868144" y="8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수정, 삭제</a:t>
            </a:r>
            <a:endParaRPr sz="1600"/>
          </a:p>
        </p:txBody>
      </p:sp>
      <p:sp>
        <p:nvSpPr>
          <p:cNvPr descr="Background pointer shape in timeline graphic" id="210" name="Google Shape;210;p2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INNER 조회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2" name="Google Shape;212;p2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13" name="Google Shape;213;p2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" name="Google Shape;214;p2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6"/>
          <p:cNvSpPr txBox="1"/>
          <p:nvPr>
            <p:ph idx="4294967295" type="body"/>
          </p:nvPr>
        </p:nvSpPr>
        <p:spPr>
          <a:xfrm>
            <a:off x="6009377" y="37139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매장 내부 통계</a:t>
            </a:r>
            <a:endParaRPr sz="1600"/>
          </a:p>
        </p:txBody>
      </p:sp>
      <p:sp>
        <p:nvSpPr>
          <p:cNvPr descr="Background pointer shape in timeline graphic" id="216" name="Google Shape;216;p2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OUTER 조회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8" name="Google Shape;218;p2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19" name="Google Shape;219;p2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0" name="Google Shape;220;p2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26"/>
          <p:cNvSpPr txBox="1"/>
          <p:nvPr>
            <p:ph idx="4294967295" type="body"/>
          </p:nvPr>
        </p:nvSpPr>
        <p:spPr>
          <a:xfrm>
            <a:off x="7178004" y="8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전체 시장 통계</a:t>
            </a:r>
            <a:endParaRPr sz="1600"/>
          </a:p>
        </p:txBody>
      </p:sp>
      <p:sp>
        <p:nvSpPr>
          <p:cNvPr id="222" name="Google Shape;222;p26"/>
          <p:cNvSpPr txBox="1"/>
          <p:nvPr/>
        </p:nvSpPr>
        <p:spPr>
          <a:xfrm>
            <a:off x="2985675" y="3005975"/>
            <a:ext cx="302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마이샵</a:t>
            </a:r>
            <a:endParaRPr sz="3000"/>
          </a:p>
        </p:txBody>
      </p:sp>
      <p:sp>
        <p:nvSpPr>
          <p:cNvPr id="223" name="Google Shape;223;p26"/>
          <p:cNvSpPr txBox="1"/>
          <p:nvPr>
            <p:ph idx="4294967295" type="subTitle"/>
          </p:nvPr>
        </p:nvSpPr>
        <p:spPr>
          <a:xfrm>
            <a:off x="3577800" y="3713950"/>
            <a:ext cx="19884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판매 인터페이스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구현범위 - 구매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구현범위 - 구매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상품 조회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28"/>
          <p:cNvSpPr txBox="1"/>
          <p:nvPr>
            <p:ph idx="4294967295" type="body"/>
          </p:nvPr>
        </p:nvSpPr>
        <p:spPr>
          <a:xfrm>
            <a:off x="432325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판매자 팔로우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판매자 마이샵 방문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찜 목록 추가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기타 상품 홍보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지도 API 사용 길찾기</a:t>
            </a:r>
            <a:endParaRPr sz="1600"/>
          </a:p>
        </p:txBody>
      </p:sp>
      <p:sp>
        <p:nvSpPr>
          <p:cNvPr id="237" name="Google Shape;237;p2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상품 결제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28"/>
          <p:cNvSpPr txBox="1"/>
          <p:nvPr>
            <p:ph idx="4294967295" type="body"/>
          </p:nvPr>
        </p:nvSpPr>
        <p:spPr>
          <a:xfrm>
            <a:off x="3343284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카카오페이 api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신용카드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계좌 이체</a:t>
            </a:r>
            <a:endParaRPr sz="1600"/>
          </a:p>
        </p:txBody>
      </p:sp>
      <p:sp>
        <p:nvSpPr>
          <p:cNvPr id="240" name="Google Shape;240;p2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상품 리뷰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2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별점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인기 판매자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구현범위 - 클래스룸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학습관리시스템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클래스룸</a:t>
            </a:r>
            <a:endParaRPr/>
          </a:p>
        </p:txBody>
      </p:sp>
      <p:sp>
        <p:nvSpPr>
          <p:cNvPr id="253" name="Google Shape;253;p30"/>
          <p:cNvSpPr txBox="1"/>
          <p:nvPr>
            <p:ph idx="1" type="subTitle"/>
          </p:nvPr>
        </p:nvSpPr>
        <p:spPr>
          <a:xfrm>
            <a:off x="265500" y="28208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대시보드</a:t>
            </a:r>
            <a:endParaRPr/>
          </a:p>
        </p:txBody>
      </p:sp>
      <p:sp>
        <p:nvSpPr>
          <p:cNvPr id="254" name="Google Shape;254;p30"/>
          <p:cNvSpPr txBox="1"/>
          <p:nvPr>
            <p:ph idx="2" type="body"/>
          </p:nvPr>
        </p:nvSpPr>
        <p:spPr>
          <a:xfrm>
            <a:off x="49469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메인 메뉴 인터페이스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처음 접속 페이지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커리큘럼 -  현재 진도, 내 출석 현황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스케줄 - 캘린더 api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이벤트, 퀴즈 날짜, 과제 기한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클래스룸</a:t>
            </a:r>
            <a:endParaRPr/>
          </a:p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대시보드</a:t>
            </a:r>
            <a:endParaRPr/>
          </a:p>
        </p:txBody>
      </p:sp>
      <p:sp>
        <p:nvSpPr>
          <p:cNvPr id="261" name="Google Shape;261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지도 api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현장 학습 위치 지정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길 찾기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채팅, 알림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776375" y="18529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ErrorKillers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68838" y="22588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팀장 강한별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68838" y="269172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엔지니어 이상은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49038" y="307092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486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팀원 이경준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49050" y="3838727"/>
            <a:ext cx="82221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486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팀원 하진우</a:t>
            </a:r>
            <a:endParaRPr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549038" y="34594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486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팀원 곽윤철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549038" y="422722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486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팀원 심준호</a:t>
            </a:r>
            <a:endParaRPr/>
          </a:p>
        </p:txBody>
      </p:sp>
      <p:sp>
        <p:nvSpPr>
          <p:cNvPr id="97" name="Google Shape;97;p14"/>
          <p:cNvSpPr txBox="1"/>
          <p:nvPr>
            <p:ph type="ctrTitle"/>
          </p:nvPr>
        </p:nvSpPr>
        <p:spPr>
          <a:xfrm>
            <a:off x="321325" y="343950"/>
            <a:ext cx="1401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소개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265500" y="1864425"/>
            <a:ext cx="40452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클래스룸</a:t>
            </a:r>
            <a:endParaRPr/>
          </a:p>
        </p:txBody>
      </p:sp>
      <p:sp>
        <p:nvSpPr>
          <p:cNvPr id="267" name="Google Shape;267;p3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채팅</a:t>
            </a:r>
            <a:endParaRPr/>
          </a:p>
        </p:txBody>
      </p:sp>
      <p:sp>
        <p:nvSpPr>
          <p:cNvPr id="268" name="Google Shape;268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대시보드 상 구현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스프링 WebSocket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1:1 채팅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전체 채팅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클래스룸</a:t>
            </a:r>
            <a:endParaRPr/>
          </a:p>
        </p:txBody>
      </p:sp>
      <p:sp>
        <p:nvSpPr>
          <p:cNvPr id="274" name="Google Shape;274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과제</a:t>
            </a:r>
            <a:endParaRPr/>
          </a:p>
        </p:txBody>
      </p:sp>
      <p:sp>
        <p:nvSpPr>
          <p:cNvPr id="275" name="Google Shape;275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서비스 제공자가 관리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기한 지정 - 스케줄에 추가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파일첨부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평가 및 피드백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클래스룸</a:t>
            </a:r>
            <a:endParaRPr/>
          </a:p>
        </p:txBody>
      </p:sp>
      <p:sp>
        <p:nvSpPr>
          <p:cNvPr id="281" name="Google Shape;281;p3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과제 - 퀴즈</a:t>
            </a:r>
            <a:endParaRPr/>
          </a:p>
        </p:txBody>
      </p:sp>
      <p:sp>
        <p:nvSpPr>
          <p:cNvPr id="282" name="Google Shape;282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서비스 제공자가 관리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시간 제한 지정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실수 방지용 재시작 / 제출 확정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복습용 오답노트 / 다시 풀기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자동채점 및 피드백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ctrTitle"/>
          </p:nvPr>
        </p:nvSpPr>
        <p:spPr>
          <a:xfrm>
            <a:off x="3296900" y="1809150"/>
            <a:ext cx="2350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개발도구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사용 하드웨어</a:t>
            </a:r>
            <a:endParaRPr/>
          </a:p>
        </p:txBody>
      </p:sp>
      <p:grpSp>
        <p:nvGrpSpPr>
          <p:cNvPr id="293" name="Google Shape;293;p3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94" name="Google Shape;294;p3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3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코딩용 컴퓨터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36"/>
          <p:cNvSpPr txBox="1"/>
          <p:nvPr>
            <p:ph idx="4294967295" type="body"/>
          </p:nvPr>
        </p:nvSpPr>
        <p:spPr>
          <a:xfrm>
            <a:off x="508325" y="1850300"/>
            <a:ext cx="24786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인텔 i5-4570 (2013년형)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8기가 램</a:t>
            </a:r>
            <a:endParaRPr sz="1600"/>
          </a:p>
        </p:txBody>
      </p:sp>
      <p:grpSp>
        <p:nvGrpSpPr>
          <p:cNvPr id="298" name="Google Shape;298;p3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99" name="Google Shape;299;p3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3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메인 서버 컴퓨터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3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인텔 i5-4570 (2013년형)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8기가 램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03" name="Google Shape;303;p3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304" name="Google Shape;304;p3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3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데이터베이스 컴퓨터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3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인텔 i5-4570 (2013년형)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8기가 램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사용 소프트웨어</a:t>
            </a:r>
            <a:endParaRPr/>
          </a:p>
        </p:txBody>
      </p:sp>
      <p:grpSp>
        <p:nvGrpSpPr>
          <p:cNvPr id="313" name="Google Shape;313;p3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314" name="Google Shape;314;p3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3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운영체제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37"/>
          <p:cNvSpPr txBox="1"/>
          <p:nvPr>
            <p:ph idx="4294967295" type="body"/>
          </p:nvPr>
        </p:nvSpPr>
        <p:spPr>
          <a:xfrm>
            <a:off x="508325" y="1850300"/>
            <a:ext cx="24786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윈도우10</a:t>
            </a:r>
            <a:endParaRPr sz="1600"/>
          </a:p>
        </p:txBody>
      </p:sp>
      <p:grpSp>
        <p:nvGrpSpPr>
          <p:cNvPr id="318" name="Google Shape;318;p3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319" name="Google Shape;319;p3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언어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3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Java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Javascript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SQL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HTML5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CSS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323" name="Google Shape;323;p3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324" name="Google Shape;324;p3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툴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3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Eclipse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Apache Tomcat, Spring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Ajax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Oracle, SQL Developer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HikariCP, MyBatis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GitHub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Discord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Google Docs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Google Drive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ctrTitle"/>
          </p:nvPr>
        </p:nvSpPr>
        <p:spPr>
          <a:xfrm>
            <a:off x="3296900" y="1809150"/>
            <a:ext cx="2350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진행일정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0" name="Google Shape;340;p39"/>
          <p:cNvGraphicFramePr/>
          <p:nvPr/>
        </p:nvGraphicFramePr>
        <p:xfrm>
          <a:off x="125" y="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{CE1175C3-3F05-41C7-814B-9FAEDB8AC817}</a:tableStyleId>
              </a:tblPr>
              <a:tblGrid>
                <a:gridCol w="1306275"/>
                <a:gridCol w="1306275"/>
                <a:gridCol w="1306275"/>
                <a:gridCol w="1306275"/>
                <a:gridCol w="1306275"/>
                <a:gridCol w="1306275"/>
                <a:gridCol w="1306275"/>
              </a:tblGrid>
              <a:tr h="734775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8월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3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0000"/>
                          </a:solidFill>
                        </a:rPr>
                        <a:t>일</a:t>
                      </a:r>
                      <a:endParaRPr sz="3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월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화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수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목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금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토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73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4CCCC"/>
                          </a:solidFill>
                        </a:rPr>
                        <a:t>31</a:t>
                      </a:r>
                      <a:endParaRPr>
                        <a:solidFill>
                          <a:srgbClr val="F4CC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6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73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13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73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20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73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27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73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</a:rPr>
                        <a:t>1</a:t>
                      </a:r>
                      <a:endParaRPr>
                        <a:solidFill>
                          <a:srgbClr val="9E9E9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</a:rPr>
                        <a:t>2</a:t>
                      </a:r>
                      <a:endParaRPr>
                        <a:solidFill>
                          <a:srgbClr val="9E9E9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9DAF8"/>
                          </a:solidFill>
                        </a:rPr>
                        <a:t>3</a:t>
                      </a:r>
                      <a:endParaRPr>
                        <a:solidFill>
                          <a:srgbClr val="C9DAF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341" name="Google Shape;341;p39"/>
          <p:cNvSpPr/>
          <p:nvPr/>
        </p:nvSpPr>
        <p:spPr>
          <a:xfrm>
            <a:off x="1400850" y="2539925"/>
            <a:ext cx="1125000" cy="339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팀 결성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2720600" y="2539925"/>
            <a:ext cx="3123300" cy="339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아이템 구상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5915225" y="2539925"/>
            <a:ext cx="1860300" cy="3396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기획안 작성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4" name="Google Shape;344;p39"/>
          <p:cNvSpPr/>
          <p:nvPr/>
        </p:nvSpPr>
        <p:spPr>
          <a:xfrm>
            <a:off x="2720600" y="3265400"/>
            <a:ext cx="1125000" cy="339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기획발표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68075" y="3990875"/>
            <a:ext cx="9002100" cy="3396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프로젝트</a:t>
            </a:r>
            <a:r>
              <a:rPr lang="en">
                <a:solidFill>
                  <a:schemeClr val="lt1"/>
                </a:solidFill>
              </a:rPr>
              <a:t> 설계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68075" y="4748475"/>
            <a:ext cx="3731100" cy="3396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프로젝트 설계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4012675" y="4748475"/>
            <a:ext cx="5057400" cy="339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코딩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39"/>
          <p:cNvSpPr/>
          <p:nvPr/>
        </p:nvSpPr>
        <p:spPr>
          <a:xfrm>
            <a:off x="3994675" y="3265388"/>
            <a:ext cx="5093400" cy="3396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프로젝트 설계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6" name="Google Shape;356;p40"/>
          <p:cNvGraphicFramePr/>
          <p:nvPr/>
        </p:nvGraphicFramePr>
        <p:xfrm>
          <a:off x="125" y="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{CE1175C3-3F05-41C7-814B-9FAEDB8AC817}</a:tableStyleId>
              </a:tblPr>
              <a:tblGrid>
                <a:gridCol w="1306275"/>
                <a:gridCol w="1306275"/>
                <a:gridCol w="1306275"/>
                <a:gridCol w="1306275"/>
                <a:gridCol w="1306275"/>
                <a:gridCol w="1306275"/>
                <a:gridCol w="1306275"/>
              </a:tblGrid>
              <a:tr h="734775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9</a:t>
                      </a:r>
                      <a:r>
                        <a:rPr b="1" lang="en" sz="3000"/>
                        <a:t>월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3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0000"/>
                          </a:solidFill>
                        </a:rPr>
                        <a:t>일</a:t>
                      </a:r>
                      <a:endParaRPr sz="3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월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화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수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목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금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/>
                        <a:t>토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73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4CCCC"/>
                          </a:solidFill>
                        </a:rPr>
                        <a:t>28</a:t>
                      </a:r>
                      <a:endParaRPr>
                        <a:solidFill>
                          <a:srgbClr val="F4CC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</a:rPr>
                        <a:t>29</a:t>
                      </a:r>
                      <a:endParaRPr>
                        <a:solidFill>
                          <a:srgbClr val="9E9E9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</a:rPr>
                        <a:t>30</a:t>
                      </a:r>
                      <a:endParaRPr>
                        <a:solidFill>
                          <a:srgbClr val="9E9E9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E9E9E"/>
                          </a:solidFill>
                        </a:rPr>
                        <a:t>31</a:t>
                      </a:r>
                      <a:endParaRPr>
                        <a:solidFill>
                          <a:srgbClr val="9E9E9E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3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73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17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73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86E8"/>
                          </a:solidFill>
                        </a:rPr>
                        <a:t>24</a:t>
                      </a:r>
                      <a:endParaRPr>
                        <a:solidFill>
                          <a:srgbClr val="4A86E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73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4"/>
                          </a:solidFill>
                        </a:rPr>
                        <a:t>29</a:t>
                      </a:r>
                      <a:endParaRPr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4"/>
                          </a:solidFill>
                        </a:rPr>
                        <a:t>30</a:t>
                      </a:r>
                      <a:endParaRPr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9DAF8"/>
                          </a:solidFill>
                        </a:rPr>
                        <a:t>1</a:t>
                      </a:r>
                      <a:endParaRPr>
                        <a:solidFill>
                          <a:srgbClr val="C9DAF8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357" name="Google Shape;357;p40"/>
          <p:cNvSpPr/>
          <p:nvPr/>
        </p:nvSpPr>
        <p:spPr>
          <a:xfrm>
            <a:off x="3965945" y="1826525"/>
            <a:ext cx="5107200" cy="339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코딩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8" name="Google Shape;358;p40"/>
          <p:cNvSpPr/>
          <p:nvPr/>
        </p:nvSpPr>
        <p:spPr>
          <a:xfrm>
            <a:off x="71038" y="2571750"/>
            <a:ext cx="9002100" cy="339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코딩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40"/>
          <p:cNvSpPr/>
          <p:nvPr/>
        </p:nvSpPr>
        <p:spPr>
          <a:xfrm>
            <a:off x="70960" y="3267450"/>
            <a:ext cx="9002100" cy="339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코딩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0" name="Google Shape;360;p40"/>
          <p:cNvSpPr/>
          <p:nvPr/>
        </p:nvSpPr>
        <p:spPr>
          <a:xfrm>
            <a:off x="1341151" y="4038300"/>
            <a:ext cx="3837000" cy="3396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프로젝트 정리, 발표 준비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0"/>
          <p:cNvSpPr/>
          <p:nvPr/>
        </p:nvSpPr>
        <p:spPr>
          <a:xfrm>
            <a:off x="108450" y="1826525"/>
            <a:ext cx="3731100" cy="3396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프로젝트 설계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0"/>
          <p:cNvSpPr/>
          <p:nvPr/>
        </p:nvSpPr>
        <p:spPr>
          <a:xfrm>
            <a:off x="36550" y="4038300"/>
            <a:ext cx="1194600" cy="339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코딩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type="ctrTitle"/>
          </p:nvPr>
        </p:nvSpPr>
        <p:spPr>
          <a:xfrm>
            <a:off x="3296900" y="1809150"/>
            <a:ext cx="2350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레이아웃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265500" y="14559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기획의도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4939500" y="876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개인이 상품이 되어 자신의 전문 지식을</a:t>
            </a:r>
            <a:r>
              <a:rPr lang="en"/>
              <a:t> 판매하고 LMS (학습관리시스템) 를 도입하여 편리한 학습진행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900" y="71375"/>
            <a:ext cx="1467775" cy="14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102" y="3136747"/>
            <a:ext cx="2463404" cy="184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598100" y="2152350"/>
            <a:ext cx="18219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3507950" y="710475"/>
            <a:ext cx="4934700" cy="340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172" y="2702925"/>
            <a:ext cx="1408184" cy="109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172" y="1163653"/>
            <a:ext cx="1408182" cy="14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2"/>
          <p:cNvSpPr txBox="1"/>
          <p:nvPr/>
        </p:nvSpPr>
        <p:spPr>
          <a:xfrm>
            <a:off x="4572000" y="763450"/>
            <a:ext cx="27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소셜 로그인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7" name="Google Shape;37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6750" y="2992988"/>
            <a:ext cx="25613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2"/>
          <p:cNvPicPr preferRelativeResize="0"/>
          <p:nvPr/>
        </p:nvPicPr>
        <p:blipFill rotWithShape="1">
          <a:blip r:embed="rId6">
            <a:alphaModFix/>
          </a:blip>
          <a:srcRect b="0" l="0" r="0" t="53447"/>
          <a:stretch/>
        </p:blipFill>
        <p:spPr>
          <a:xfrm>
            <a:off x="5782038" y="1636875"/>
            <a:ext cx="19907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회원가입</a:t>
            </a:r>
            <a:endParaRPr/>
          </a:p>
        </p:txBody>
      </p:sp>
      <p:sp>
        <p:nvSpPr>
          <p:cNvPr id="384" name="Google Shape;384;p43"/>
          <p:cNvSpPr/>
          <p:nvPr/>
        </p:nvSpPr>
        <p:spPr>
          <a:xfrm>
            <a:off x="3534350" y="710475"/>
            <a:ext cx="4934700" cy="430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172" y="3236325"/>
            <a:ext cx="1408184" cy="109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172" y="1163653"/>
            <a:ext cx="1408182" cy="14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3"/>
          <p:cNvSpPr txBox="1"/>
          <p:nvPr/>
        </p:nvSpPr>
        <p:spPr>
          <a:xfrm>
            <a:off x="3116738" y="819250"/>
            <a:ext cx="27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회원가입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8" name="Google Shape;38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5450" y="955022"/>
            <a:ext cx="1802416" cy="18475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5450" y="3067350"/>
            <a:ext cx="1802425" cy="16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3"/>
          <p:cNvSpPr txBox="1"/>
          <p:nvPr/>
        </p:nvSpPr>
        <p:spPr>
          <a:xfrm>
            <a:off x="6411225" y="3288150"/>
            <a:ext cx="303600" cy="9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type="title"/>
          </p:nvPr>
        </p:nvSpPr>
        <p:spPr>
          <a:xfrm>
            <a:off x="598100" y="1353550"/>
            <a:ext cx="2676000" cy="22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홈페이지</a:t>
            </a:r>
            <a:endParaRPr/>
          </a:p>
        </p:txBody>
      </p:sp>
      <p:sp>
        <p:nvSpPr>
          <p:cNvPr id="396" name="Google Shape;396;p44"/>
          <p:cNvSpPr/>
          <p:nvPr/>
        </p:nvSpPr>
        <p:spPr>
          <a:xfrm>
            <a:off x="3507950" y="710475"/>
            <a:ext cx="4934700" cy="340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4"/>
          <p:cNvSpPr/>
          <p:nvPr/>
        </p:nvSpPr>
        <p:spPr>
          <a:xfrm>
            <a:off x="3521900" y="710475"/>
            <a:ext cx="49347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알림 마이페이지 로그인정보</a:t>
            </a:r>
            <a:endParaRPr/>
          </a:p>
        </p:txBody>
      </p:sp>
      <p:sp>
        <p:nvSpPr>
          <p:cNvPr id="398" name="Google Shape;398;p44"/>
          <p:cNvSpPr/>
          <p:nvPr/>
        </p:nvSpPr>
        <p:spPr>
          <a:xfrm>
            <a:off x="3521900" y="1313476"/>
            <a:ext cx="4934700" cy="83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주력 상품</a:t>
            </a:r>
            <a:endParaRPr/>
          </a:p>
        </p:txBody>
      </p:sp>
      <p:sp>
        <p:nvSpPr>
          <p:cNvPr id="399" name="Google Shape;399;p44"/>
          <p:cNvSpPr/>
          <p:nvPr/>
        </p:nvSpPr>
        <p:spPr>
          <a:xfrm>
            <a:off x="3521909" y="2169375"/>
            <a:ext cx="4934700" cy="48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카테고리</a:t>
            </a:r>
            <a:endParaRPr/>
          </a:p>
        </p:txBody>
      </p:sp>
      <p:sp>
        <p:nvSpPr>
          <p:cNvPr id="400" name="Google Shape;400;p44"/>
          <p:cNvSpPr/>
          <p:nvPr/>
        </p:nvSpPr>
        <p:spPr>
          <a:xfrm>
            <a:off x="3521900" y="2903776"/>
            <a:ext cx="4934700" cy="83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상품리스트</a:t>
            </a:r>
            <a:endParaRPr/>
          </a:p>
        </p:txBody>
      </p:sp>
      <p:sp>
        <p:nvSpPr>
          <p:cNvPr id="401" name="Google Shape;401;p44"/>
          <p:cNvSpPr/>
          <p:nvPr/>
        </p:nvSpPr>
        <p:spPr>
          <a:xfrm>
            <a:off x="3521900" y="1096275"/>
            <a:ext cx="4934700" cy="2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네비게이션 메뉴 구매자 판매자 </a:t>
            </a:r>
            <a:endParaRPr/>
          </a:p>
        </p:txBody>
      </p:sp>
      <p:sp>
        <p:nvSpPr>
          <p:cNvPr id="402" name="Google Shape;402;p44"/>
          <p:cNvSpPr/>
          <p:nvPr/>
        </p:nvSpPr>
        <p:spPr>
          <a:xfrm>
            <a:off x="3521900" y="2669473"/>
            <a:ext cx="2374500" cy="2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필터</a:t>
            </a:r>
            <a:endParaRPr/>
          </a:p>
        </p:txBody>
      </p:sp>
      <p:sp>
        <p:nvSpPr>
          <p:cNvPr id="403" name="Google Shape;403;p44"/>
          <p:cNvSpPr/>
          <p:nvPr/>
        </p:nvSpPr>
        <p:spPr>
          <a:xfrm>
            <a:off x="3521900" y="3725477"/>
            <a:ext cx="49347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사이트 정보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type="title"/>
          </p:nvPr>
        </p:nvSpPr>
        <p:spPr>
          <a:xfrm>
            <a:off x="598100" y="2152350"/>
            <a:ext cx="29787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마이페이지</a:t>
            </a:r>
            <a:endParaRPr/>
          </a:p>
        </p:txBody>
      </p:sp>
      <p:sp>
        <p:nvSpPr>
          <p:cNvPr id="409" name="Google Shape;409;p45"/>
          <p:cNvSpPr/>
          <p:nvPr/>
        </p:nvSpPr>
        <p:spPr>
          <a:xfrm>
            <a:off x="3507950" y="710475"/>
            <a:ext cx="4934700" cy="340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5"/>
          <p:cNvSpPr/>
          <p:nvPr/>
        </p:nvSpPr>
        <p:spPr>
          <a:xfrm>
            <a:off x="3507950" y="710475"/>
            <a:ext cx="49347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알림 마이페이지 로그인정보</a:t>
            </a:r>
            <a:endParaRPr/>
          </a:p>
        </p:txBody>
      </p:sp>
      <p:sp>
        <p:nvSpPr>
          <p:cNvPr id="411" name="Google Shape;411;p45"/>
          <p:cNvSpPr/>
          <p:nvPr/>
        </p:nvSpPr>
        <p:spPr>
          <a:xfrm>
            <a:off x="4364750" y="1313475"/>
            <a:ext cx="4091700" cy="92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5"/>
          <p:cNvSpPr/>
          <p:nvPr/>
        </p:nvSpPr>
        <p:spPr>
          <a:xfrm>
            <a:off x="3521900" y="1096275"/>
            <a:ext cx="4934700" cy="2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네비게이션 메뉴</a:t>
            </a:r>
            <a:endParaRPr/>
          </a:p>
        </p:txBody>
      </p:sp>
      <p:sp>
        <p:nvSpPr>
          <p:cNvPr id="413" name="Google Shape;413;p45"/>
          <p:cNvSpPr/>
          <p:nvPr/>
        </p:nvSpPr>
        <p:spPr>
          <a:xfrm>
            <a:off x="3521900" y="1313475"/>
            <a:ext cx="862500" cy="279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계정 정보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계정 설정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조회 상품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주문 목록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찜한 목록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장바구니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내 클래스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계정 전환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마이샵</a:t>
            </a:r>
            <a:endParaRPr sz="1200"/>
          </a:p>
        </p:txBody>
      </p:sp>
      <p:sp>
        <p:nvSpPr>
          <p:cNvPr id="414" name="Google Shape;414;p45"/>
          <p:cNvSpPr/>
          <p:nvPr/>
        </p:nvSpPr>
        <p:spPr>
          <a:xfrm>
            <a:off x="4384400" y="2235375"/>
            <a:ext cx="4058100" cy="149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 클래스들</a:t>
            </a:r>
            <a:endParaRPr/>
          </a:p>
        </p:txBody>
      </p:sp>
      <p:sp>
        <p:nvSpPr>
          <p:cNvPr id="415" name="Google Shape;415;p45"/>
          <p:cNvSpPr/>
          <p:nvPr/>
        </p:nvSpPr>
        <p:spPr>
          <a:xfrm>
            <a:off x="4462825" y="2326575"/>
            <a:ext cx="7728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영어</a:t>
            </a:r>
            <a:endParaRPr/>
          </a:p>
        </p:txBody>
      </p:sp>
      <p:sp>
        <p:nvSpPr>
          <p:cNvPr id="416" name="Google Shape;416;p45"/>
          <p:cNvSpPr/>
          <p:nvPr/>
        </p:nvSpPr>
        <p:spPr>
          <a:xfrm>
            <a:off x="5347900" y="2326575"/>
            <a:ext cx="7728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볼링</a:t>
            </a:r>
            <a:endParaRPr/>
          </a:p>
        </p:txBody>
      </p:sp>
      <p:sp>
        <p:nvSpPr>
          <p:cNvPr id="417" name="Google Shape;417;p45"/>
          <p:cNvSpPr/>
          <p:nvPr/>
        </p:nvSpPr>
        <p:spPr>
          <a:xfrm>
            <a:off x="6311425" y="2298050"/>
            <a:ext cx="7728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바리스타</a:t>
            </a:r>
            <a:endParaRPr sz="800"/>
          </a:p>
        </p:txBody>
      </p:sp>
      <p:sp>
        <p:nvSpPr>
          <p:cNvPr id="418" name="Google Shape;418;p45"/>
          <p:cNvSpPr/>
          <p:nvPr/>
        </p:nvSpPr>
        <p:spPr>
          <a:xfrm>
            <a:off x="4541275" y="2571750"/>
            <a:ext cx="615900" cy="8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진척도</a:t>
            </a:r>
            <a:endParaRPr sz="700"/>
          </a:p>
        </p:txBody>
      </p:sp>
      <p:sp>
        <p:nvSpPr>
          <p:cNvPr id="419" name="Google Shape;419;p45"/>
          <p:cNvSpPr/>
          <p:nvPr/>
        </p:nvSpPr>
        <p:spPr>
          <a:xfrm>
            <a:off x="5387125" y="2571750"/>
            <a:ext cx="615900" cy="8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진척도</a:t>
            </a:r>
            <a:endParaRPr sz="700"/>
          </a:p>
        </p:txBody>
      </p:sp>
      <p:sp>
        <p:nvSpPr>
          <p:cNvPr id="420" name="Google Shape;420;p45"/>
          <p:cNvSpPr/>
          <p:nvPr/>
        </p:nvSpPr>
        <p:spPr>
          <a:xfrm>
            <a:off x="6311425" y="2571750"/>
            <a:ext cx="615900" cy="8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진척도</a:t>
            </a:r>
            <a:endParaRPr sz="700"/>
          </a:p>
        </p:txBody>
      </p:sp>
      <p:sp>
        <p:nvSpPr>
          <p:cNvPr id="421" name="Google Shape;421;p45"/>
          <p:cNvSpPr/>
          <p:nvPr/>
        </p:nvSpPr>
        <p:spPr>
          <a:xfrm>
            <a:off x="4541275" y="1456125"/>
            <a:ext cx="1461600" cy="69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내 캘린더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마이샵</a:t>
            </a:r>
            <a:endParaRPr/>
          </a:p>
        </p:txBody>
      </p:sp>
      <p:sp>
        <p:nvSpPr>
          <p:cNvPr id="427" name="Google Shape;427;p46"/>
          <p:cNvSpPr/>
          <p:nvPr/>
        </p:nvSpPr>
        <p:spPr>
          <a:xfrm>
            <a:off x="3507950" y="710475"/>
            <a:ext cx="4934700" cy="340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6"/>
          <p:cNvSpPr/>
          <p:nvPr/>
        </p:nvSpPr>
        <p:spPr>
          <a:xfrm>
            <a:off x="3521900" y="710475"/>
            <a:ext cx="49347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알림 마이페이지 로그인정보</a:t>
            </a:r>
            <a:endParaRPr/>
          </a:p>
        </p:txBody>
      </p:sp>
      <p:sp>
        <p:nvSpPr>
          <p:cNvPr id="429" name="Google Shape;429;p46"/>
          <p:cNvSpPr/>
          <p:nvPr/>
        </p:nvSpPr>
        <p:spPr>
          <a:xfrm>
            <a:off x="4364750" y="1313475"/>
            <a:ext cx="4091700" cy="92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3521900" y="1096275"/>
            <a:ext cx="4934700" cy="2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네비게이션 메뉴</a:t>
            </a: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3521900" y="1313475"/>
            <a:ext cx="862500" cy="279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상품 등록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상품 수정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상품 삭제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INNER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OUTER</a:t>
            </a:r>
            <a:endParaRPr sz="1200"/>
          </a:p>
        </p:txBody>
      </p:sp>
      <p:sp>
        <p:nvSpPr>
          <p:cNvPr id="432" name="Google Shape;432;p46"/>
          <p:cNvSpPr/>
          <p:nvPr/>
        </p:nvSpPr>
        <p:spPr>
          <a:xfrm>
            <a:off x="4384400" y="1568950"/>
            <a:ext cx="4058100" cy="215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상품 리스트</a:t>
            </a:r>
            <a:endParaRPr/>
          </a:p>
        </p:txBody>
      </p:sp>
      <p:sp>
        <p:nvSpPr>
          <p:cNvPr id="433" name="Google Shape;433;p46"/>
          <p:cNvSpPr/>
          <p:nvPr/>
        </p:nvSpPr>
        <p:spPr>
          <a:xfrm>
            <a:off x="4462825" y="2326575"/>
            <a:ext cx="7728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영어</a:t>
            </a:r>
            <a:endParaRPr/>
          </a:p>
        </p:txBody>
      </p:sp>
      <p:sp>
        <p:nvSpPr>
          <p:cNvPr id="434" name="Google Shape;434;p46"/>
          <p:cNvSpPr/>
          <p:nvPr/>
        </p:nvSpPr>
        <p:spPr>
          <a:xfrm>
            <a:off x="5347900" y="2326575"/>
            <a:ext cx="7728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볼링</a:t>
            </a:r>
            <a:endParaRPr/>
          </a:p>
        </p:txBody>
      </p:sp>
      <p:sp>
        <p:nvSpPr>
          <p:cNvPr id="435" name="Google Shape;435;p46"/>
          <p:cNvSpPr/>
          <p:nvPr/>
        </p:nvSpPr>
        <p:spPr>
          <a:xfrm>
            <a:off x="6232975" y="2326575"/>
            <a:ext cx="7728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바리스타</a:t>
            </a:r>
            <a:endParaRPr sz="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5" y="72797"/>
            <a:ext cx="8839199" cy="57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/>
          <p:nvPr>
            <p:ph type="title"/>
          </p:nvPr>
        </p:nvSpPr>
        <p:spPr>
          <a:xfrm>
            <a:off x="598100" y="2152350"/>
            <a:ext cx="29067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카테고리별 상품 리스트</a:t>
            </a:r>
            <a:endParaRPr/>
          </a:p>
        </p:txBody>
      </p:sp>
      <p:sp>
        <p:nvSpPr>
          <p:cNvPr id="447" name="Google Shape;447;p48"/>
          <p:cNvSpPr/>
          <p:nvPr/>
        </p:nvSpPr>
        <p:spPr>
          <a:xfrm>
            <a:off x="3507950" y="710475"/>
            <a:ext cx="4934700" cy="340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8"/>
          <p:cNvSpPr/>
          <p:nvPr/>
        </p:nvSpPr>
        <p:spPr>
          <a:xfrm>
            <a:off x="3507950" y="710475"/>
            <a:ext cx="49347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알림 마이페이지 로그인정보</a:t>
            </a:r>
            <a:endParaRPr/>
          </a:p>
        </p:txBody>
      </p:sp>
      <p:sp>
        <p:nvSpPr>
          <p:cNvPr id="449" name="Google Shape;449;p48"/>
          <p:cNvSpPr/>
          <p:nvPr/>
        </p:nvSpPr>
        <p:spPr>
          <a:xfrm>
            <a:off x="3521909" y="1347675"/>
            <a:ext cx="4934700" cy="48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카테고리</a:t>
            </a:r>
            <a:endParaRPr/>
          </a:p>
        </p:txBody>
      </p:sp>
      <p:sp>
        <p:nvSpPr>
          <p:cNvPr id="450" name="Google Shape;450;p48"/>
          <p:cNvSpPr/>
          <p:nvPr/>
        </p:nvSpPr>
        <p:spPr>
          <a:xfrm>
            <a:off x="3521900" y="2047874"/>
            <a:ext cx="4934700" cy="169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상품리스트</a:t>
            </a:r>
            <a:endParaRPr/>
          </a:p>
        </p:txBody>
      </p:sp>
      <p:sp>
        <p:nvSpPr>
          <p:cNvPr id="451" name="Google Shape;451;p48"/>
          <p:cNvSpPr/>
          <p:nvPr/>
        </p:nvSpPr>
        <p:spPr>
          <a:xfrm>
            <a:off x="3521900" y="1096275"/>
            <a:ext cx="4934700" cy="2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네비게이션 메뉴 구매자 판매자 </a:t>
            </a:r>
            <a:endParaRPr/>
          </a:p>
        </p:txBody>
      </p:sp>
      <p:sp>
        <p:nvSpPr>
          <p:cNvPr id="452" name="Google Shape;452;p48"/>
          <p:cNvSpPr/>
          <p:nvPr/>
        </p:nvSpPr>
        <p:spPr>
          <a:xfrm>
            <a:off x="3521900" y="1830673"/>
            <a:ext cx="2374500" cy="2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필터</a:t>
            </a:r>
            <a:endParaRPr/>
          </a:p>
        </p:txBody>
      </p:sp>
      <p:sp>
        <p:nvSpPr>
          <p:cNvPr id="453" name="Google Shape;453;p48"/>
          <p:cNvSpPr/>
          <p:nvPr/>
        </p:nvSpPr>
        <p:spPr>
          <a:xfrm>
            <a:off x="3521900" y="3725477"/>
            <a:ext cx="49347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사이트 정보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/>
          <p:nvPr>
            <p:ph type="title"/>
          </p:nvPr>
        </p:nvSpPr>
        <p:spPr>
          <a:xfrm>
            <a:off x="598100" y="2152350"/>
            <a:ext cx="25989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상품 상세</a:t>
            </a:r>
            <a:endParaRPr/>
          </a:p>
        </p:txBody>
      </p:sp>
      <p:sp>
        <p:nvSpPr>
          <p:cNvPr id="459" name="Google Shape;459;p49"/>
          <p:cNvSpPr/>
          <p:nvPr/>
        </p:nvSpPr>
        <p:spPr>
          <a:xfrm>
            <a:off x="3507950" y="710475"/>
            <a:ext cx="4934700" cy="340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9"/>
          <p:cNvSpPr/>
          <p:nvPr/>
        </p:nvSpPr>
        <p:spPr>
          <a:xfrm>
            <a:off x="3507950" y="710475"/>
            <a:ext cx="49347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알림 마이페이지 로그인정보</a:t>
            </a:r>
            <a:endParaRPr/>
          </a:p>
        </p:txBody>
      </p:sp>
      <p:sp>
        <p:nvSpPr>
          <p:cNvPr id="461" name="Google Shape;461;p49"/>
          <p:cNvSpPr/>
          <p:nvPr/>
        </p:nvSpPr>
        <p:spPr>
          <a:xfrm>
            <a:off x="3521909" y="1347675"/>
            <a:ext cx="4934700" cy="48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카테고리</a:t>
            </a:r>
            <a:endParaRPr/>
          </a:p>
        </p:txBody>
      </p:sp>
      <p:sp>
        <p:nvSpPr>
          <p:cNvPr id="462" name="Google Shape;462;p49"/>
          <p:cNvSpPr/>
          <p:nvPr/>
        </p:nvSpPr>
        <p:spPr>
          <a:xfrm>
            <a:off x="3521900" y="2047875"/>
            <a:ext cx="3353400" cy="169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종이 접기 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기간 2022.08.12 ~ 2022.08.30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재밌는 종이접기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9"/>
          <p:cNvSpPr/>
          <p:nvPr/>
        </p:nvSpPr>
        <p:spPr>
          <a:xfrm>
            <a:off x="3521900" y="1096275"/>
            <a:ext cx="4934700" cy="2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네비게이션 메뉴 구매자 판매자 </a:t>
            </a:r>
            <a:endParaRPr/>
          </a:p>
        </p:txBody>
      </p:sp>
      <p:sp>
        <p:nvSpPr>
          <p:cNvPr id="464" name="Google Shape;464;p49"/>
          <p:cNvSpPr/>
          <p:nvPr/>
        </p:nvSpPr>
        <p:spPr>
          <a:xfrm>
            <a:off x="3521900" y="1830675"/>
            <a:ext cx="49347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관련 상품</a:t>
            </a:r>
            <a:endParaRPr/>
          </a:p>
        </p:txBody>
      </p:sp>
      <p:sp>
        <p:nvSpPr>
          <p:cNvPr id="465" name="Google Shape;465;p49"/>
          <p:cNvSpPr/>
          <p:nvPr/>
        </p:nvSpPr>
        <p:spPr>
          <a:xfrm>
            <a:off x="3521900" y="3725477"/>
            <a:ext cx="49347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사이트 정보</a:t>
            </a:r>
            <a:endParaRPr/>
          </a:p>
        </p:txBody>
      </p:sp>
      <p:sp>
        <p:nvSpPr>
          <p:cNvPr id="466" name="Google Shape;466;p49"/>
          <p:cNvSpPr/>
          <p:nvPr/>
        </p:nvSpPr>
        <p:spPr>
          <a:xfrm>
            <a:off x="6875275" y="2216475"/>
            <a:ext cx="1567200" cy="15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종이접기 마스터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9"/>
          <p:cNvSpPr/>
          <p:nvPr/>
        </p:nvSpPr>
        <p:spPr>
          <a:xfrm>
            <a:off x="3637300" y="3204425"/>
            <a:ext cx="10473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바로구매</a:t>
            </a:r>
            <a:endParaRPr/>
          </a:p>
        </p:txBody>
      </p:sp>
      <p:sp>
        <p:nvSpPr>
          <p:cNvPr id="468" name="Google Shape;468;p49"/>
          <p:cNvSpPr/>
          <p:nvPr/>
        </p:nvSpPr>
        <p:spPr>
          <a:xfrm>
            <a:off x="4711088" y="3204425"/>
            <a:ext cx="10473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장바구니</a:t>
            </a:r>
            <a:endParaRPr/>
          </a:p>
        </p:txBody>
      </p:sp>
      <p:sp>
        <p:nvSpPr>
          <p:cNvPr id="469" name="Google Shape;469;p49"/>
          <p:cNvSpPr/>
          <p:nvPr/>
        </p:nvSpPr>
        <p:spPr>
          <a:xfrm>
            <a:off x="5784875" y="3204425"/>
            <a:ext cx="10473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찜하기</a:t>
            </a:r>
            <a:endParaRPr/>
          </a:p>
        </p:txBody>
      </p:sp>
      <p:sp>
        <p:nvSpPr>
          <p:cNvPr id="470" name="Google Shape;470;p49"/>
          <p:cNvSpPr/>
          <p:nvPr/>
        </p:nvSpPr>
        <p:spPr>
          <a:xfrm>
            <a:off x="6985150" y="3319100"/>
            <a:ext cx="10473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샵 방문</a:t>
            </a:r>
            <a:endParaRPr/>
          </a:p>
        </p:txBody>
      </p:sp>
      <p:sp>
        <p:nvSpPr>
          <p:cNvPr id="471" name="Google Shape;471;p49"/>
          <p:cNvSpPr/>
          <p:nvPr/>
        </p:nvSpPr>
        <p:spPr>
          <a:xfrm>
            <a:off x="6985150" y="2912725"/>
            <a:ext cx="10473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팔로우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0"/>
          <p:cNvSpPr txBox="1"/>
          <p:nvPr>
            <p:ph type="title"/>
          </p:nvPr>
        </p:nvSpPr>
        <p:spPr>
          <a:xfrm>
            <a:off x="284125" y="785475"/>
            <a:ext cx="2023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결제</a:t>
            </a:r>
            <a:endParaRPr/>
          </a:p>
        </p:txBody>
      </p:sp>
      <p:sp>
        <p:nvSpPr>
          <p:cNvPr id="477" name="Google Shape;477;p50"/>
          <p:cNvSpPr/>
          <p:nvPr/>
        </p:nvSpPr>
        <p:spPr>
          <a:xfrm>
            <a:off x="3507950" y="710475"/>
            <a:ext cx="4934700" cy="340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0"/>
          <p:cNvSpPr/>
          <p:nvPr/>
        </p:nvSpPr>
        <p:spPr>
          <a:xfrm>
            <a:off x="3507950" y="676275"/>
            <a:ext cx="49347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알림 마이페이지 로그인정보</a:t>
            </a:r>
            <a:endParaRPr/>
          </a:p>
        </p:txBody>
      </p:sp>
      <p:sp>
        <p:nvSpPr>
          <p:cNvPr id="479" name="Google Shape;479;p50"/>
          <p:cNvSpPr/>
          <p:nvPr/>
        </p:nvSpPr>
        <p:spPr>
          <a:xfrm>
            <a:off x="3521900" y="1347675"/>
            <a:ext cx="4934700" cy="25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주문/결제</a:t>
            </a:r>
            <a:endParaRPr/>
          </a:p>
        </p:txBody>
      </p:sp>
      <p:sp>
        <p:nvSpPr>
          <p:cNvPr id="480" name="Google Shape;480;p50"/>
          <p:cNvSpPr/>
          <p:nvPr/>
        </p:nvSpPr>
        <p:spPr>
          <a:xfrm>
            <a:off x="3521900" y="2233575"/>
            <a:ext cx="3353400" cy="7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결제정보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총상품가격 59,000원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할인쿠폰              0원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총결제금액 59,000원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결제방법 〇계좌이체 〇카카오페이 〇신용/체크카드</a:t>
            </a:r>
            <a:endParaRPr sz="800"/>
          </a:p>
        </p:txBody>
      </p:sp>
      <p:sp>
        <p:nvSpPr>
          <p:cNvPr id="481" name="Google Shape;481;p50"/>
          <p:cNvSpPr/>
          <p:nvPr/>
        </p:nvSpPr>
        <p:spPr>
          <a:xfrm>
            <a:off x="3521900" y="1096275"/>
            <a:ext cx="4934700" cy="21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네비게이션 메뉴 구매자 판매자 </a:t>
            </a:r>
            <a:endParaRPr/>
          </a:p>
        </p:txBody>
      </p:sp>
      <p:sp>
        <p:nvSpPr>
          <p:cNvPr id="482" name="Google Shape;482;p50"/>
          <p:cNvSpPr/>
          <p:nvPr/>
        </p:nvSpPr>
        <p:spPr>
          <a:xfrm>
            <a:off x="3507950" y="1637775"/>
            <a:ext cx="4934700" cy="59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구매자정보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이름 강한별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이메일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휴대폰번호</a:t>
            </a:r>
            <a:endParaRPr sz="700"/>
          </a:p>
        </p:txBody>
      </p:sp>
      <p:sp>
        <p:nvSpPr>
          <p:cNvPr id="483" name="Google Shape;483;p50"/>
          <p:cNvSpPr/>
          <p:nvPr/>
        </p:nvSpPr>
        <p:spPr>
          <a:xfrm>
            <a:off x="3521900" y="3725477"/>
            <a:ext cx="49347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사이트 정보</a:t>
            </a:r>
            <a:endParaRPr/>
          </a:p>
        </p:txBody>
      </p:sp>
      <p:sp>
        <p:nvSpPr>
          <p:cNvPr id="484" name="Google Shape;484;p50"/>
          <p:cNvSpPr/>
          <p:nvPr/>
        </p:nvSpPr>
        <p:spPr>
          <a:xfrm>
            <a:off x="6875275" y="2216475"/>
            <a:ext cx="1567200" cy="77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약관동의</a:t>
            </a:r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3521900" y="3311650"/>
            <a:ext cx="33534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현금영수증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휴대폰번호 : 01012341234 </a:t>
            </a:r>
            <a:endParaRPr sz="800"/>
          </a:p>
        </p:txBody>
      </p:sp>
      <p:sp>
        <p:nvSpPr>
          <p:cNvPr id="486" name="Google Shape;486;p50"/>
          <p:cNvSpPr/>
          <p:nvPr/>
        </p:nvSpPr>
        <p:spPr>
          <a:xfrm>
            <a:off x="4924850" y="3486238"/>
            <a:ext cx="547500" cy="17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정보변경</a:t>
            </a:r>
            <a:endParaRPr sz="1100"/>
          </a:p>
        </p:txBody>
      </p:sp>
      <p:sp>
        <p:nvSpPr>
          <p:cNvPr id="487" name="Google Shape;487;p50"/>
          <p:cNvSpPr/>
          <p:nvPr/>
        </p:nvSpPr>
        <p:spPr>
          <a:xfrm>
            <a:off x="7272025" y="3230350"/>
            <a:ext cx="773700" cy="25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결제하기</a:t>
            </a:r>
            <a:endParaRPr/>
          </a:p>
        </p:txBody>
      </p:sp>
      <p:sp>
        <p:nvSpPr>
          <p:cNvPr id="488" name="Google Shape;488;p50"/>
          <p:cNvSpPr/>
          <p:nvPr/>
        </p:nvSpPr>
        <p:spPr>
          <a:xfrm>
            <a:off x="7705950" y="2459927"/>
            <a:ext cx="272100" cy="28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</a:t>
            </a:r>
            <a:endParaRPr/>
          </a:p>
        </p:txBody>
      </p:sp>
      <p:sp>
        <p:nvSpPr>
          <p:cNvPr id="489" name="Google Shape;489;p50"/>
          <p:cNvSpPr txBox="1"/>
          <p:nvPr/>
        </p:nvSpPr>
        <p:spPr>
          <a:xfrm>
            <a:off x="308225" y="1736675"/>
            <a:ext cx="28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카카오,네이버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결제 API사용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1"/>
          <p:cNvSpPr txBox="1"/>
          <p:nvPr>
            <p:ph type="title"/>
          </p:nvPr>
        </p:nvSpPr>
        <p:spPr>
          <a:xfrm>
            <a:off x="314775" y="2358550"/>
            <a:ext cx="2365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클래스룸대시보드</a:t>
            </a:r>
            <a:endParaRPr/>
          </a:p>
        </p:txBody>
      </p:sp>
      <p:sp>
        <p:nvSpPr>
          <p:cNvPr id="495" name="Google Shape;495;p51"/>
          <p:cNvSpPr/>
          <p:nvPr/>
        </p:nvSpPr>
        <p:spPr>
          <a:xfrm>
            <a:off x="3377450" y="235950"/>
            <a:ext cx="5663100" cy="467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1"/>
          <p:cNvSpPr/>
          <p:nvPr/>
        </p:nvSpPr>
        <p:spPr>
          <a:xfrm>
            <a:off x="3727475" y="735475"/>
            <a:ext cx="5032500" cy="110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              </a:t>
            </a:r>
            <a:endParaRPr sz="1000"/>
          </a:p>
        </p:txBody>
      </p:sp>
      <p:sp>
        <p:nvSpPr>
          <p:cNvPr id="497" name="Google Shape;497;p51"/>
          <p:cNvSpPr/>
          <p:nvPr/>
        </p:nvSpPr>
        <p:spPr>
          <a:xfrm>
            <a:off x="3879875" y="1512875"/>
            <a:ext cx="4782900" cy="24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                                               현재진도</a:t>
            </a:r>
            <a:endParaRPr sz="1000"/>
          </a:p>
        </p:txBody>
      </p:sp>
      <p:sp>
        <p:nvSpPr>
          <p:cNvPr id="498" name="Google Shape;498;p51"/>
          <p:cNvSpPr/>
          <p:nvPr/>
        </p:nvSpPr>
        <p:spPr>
          <a:xfrm>
            <a:off x="5330900" y="1929500"/>
            <a:ext cx="3567900" cy="105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                                      스케쥴</a:t>
            </a:r>
            <a:r>
              <a:rPr lang="en" sz="1200"/>
              <a:t>                                                                 </a:t>
            </a:r>
            <a:endParaRPr sz="1000"/>
          </a:p>
        </p:txBody>
      </p:sp>
      <p:sp>
        <p:nvSpPr>
          <p:cNvPr id="499" name="Google Shape;499;p51"/>
          <p:cNvSpPr/>
          <p:nvPr/>
        </p:nvSpPr>
        <p:spPr>
          <a:xfrm>
            <a:off x="4227125" y="818200"/>
            <a:ext cx="4033200" cy="65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클래스 정보(이름,기간,..)</a:t>
            </a:r>
            <a:r>
              <a:rPr lang="en" sz="1200"/>
              <a:t>                                   </a:t>
            </a:r>
            <a:endParaRPr sz="1000"/>
          </a:p>
        </p:txBody>
      </p:sp>
      <p:sp>
        <p:nvSpPr>
          <p:cNvPr id="500" name="Google Shape;500;p51"/>
          <p:cNvSpPr/>
          <p:nvPr/>
        </p:nvSpPr>
        <p:spPr>
          <a:xfrm>
            <a:off x="3454350" y="1929500"/>
            <a:ext cx="1744800" cy="255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              </a:t>
            </a:r>
            <a:endParaRPr sz="1000"/>
          </a:p>
        </p:txBody>
      </p:sp>
      <p:sp>
        <p:nvSpPr>
          <p:cNvPr id="501" name="Google Shape;501;p51"/>
          <p:cNvSpPr/>
          <p:nvPr/>
        </p:nvSpPr>
        <p:spPr>
          <a:xfrm>
            <a:off x="3474275" y="4592525"/>
            <a:ext cx="5424600" cy="2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사이트 정보</a:t>
            </a:r>
            <a:endParaRPr/>
          </a:p>
        </p:txBody>
      </p:sp>
      <p:sp>
        <p:nvSpPr>
          <p:cNvPr id="502" name="Google Shape;502;p51"/>
          <p:cNvSpPr/>
          <p:nvPr/>
        </p:nvSpPr>
        <p:spPr>
          <a:xfrm>
            <a:off x="3527100" y="2221500"/>
            <a:ext cx="1599300" cy="4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커리큘럼</a:t>
            </a:r>
            <a:r>
              <a:rPr lang="en" sz="1200"/>
              <a:t>                                     </a:t>
            </a:r>
            <a:endParaRPr sz="1000"/>
          </a:p>
        </p:txBody>
      </p:sp>
      <p:sp>
        <p:nvSpPr>
          <p:cNvPr id="503" name="Google Shape;503;p51"/>
          <p:cNvSpPr/>
          <p:nvPr/>
        </p:nvSpPr>
        <p:spPr>
          <a:xfrm>
            <a:off x="5330900" y="3109225"/>
            <a:ext cx="1811700" cy="13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게시판</a:t>
            </a:r>
            <a:r>
              <a:rPr lang="en" sz="1200"/>
              <a:t>                                                                 </a:t>
            </a:r>
            <a:endParaRPr sz="1000"/>
          </a:p>
        </p:txBody>
      </p:sp>
      <p:sp>
        <p:nvSpPr>
          <p:cNvPr id="504" name="Google Shape;504;p51"/>
          <p:cNvSpPr/>
          <p:nvPr/>
        </p:nvSpPr>
        <p:spPr>
          <a:xfrm>
            <a:off x="3527100" y="2915825"/>
            <a:ext cx="1599300" cy="4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과제                                    </a:t>
            </a:r>
            <a:endParaRPr sz="1000"/>
          </a:p>
        </p:txBody>
      </p:sp>
      <p:sp>
        <p:nvSpPr>
          <p:cNvPr id="505" name="Google Shape;505;p51"/>
          <p:cNvSpPr/>
          <p:nvPr/>
        </p:nvSpPr>
        <p:spPr>
          <a:xfrm>
            <a:off x="7228850" y="3112213"/>
            <a:ext cx="1670100" cy="13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채팅</a:t>
            </a:r>
            <a:r>
              <a:rPr lang="en" sz="1200"/>
              <a:t>                                                               </a:t>
            </a:r>
            <a:endParaRPr sz="1000"/>
          </a:p>
        </p:txBody>
      </p:sp>
      <p:sp>
        <p:nvSpPr>
          <p:cNvPr id="506" name="Google Shape;506;p51"/>
          <p:cNvSpPr/>
          <p:nvPr/>
        </p:nvSpPr>
        <p:spPr>
          <a:xfrm>
            <a:off x="7274350" y="3158225"/>
            <a:ext cx="1548000" cy="2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채팅</a:t>
            </a:r>
            <a:r>
              <a:rPr lang="en" sz="1200"/>
              <a:t>                                                               </a:t>
            </a:r>
            <a:endParaRPr sz="1000"/>
          </a:p>
        </p:txBody>
      </p:sp>
      <p:sp>
        <p:nvSpPr>
          <p:cNvPr id="507" name="Google Shape;507;p51"/>
          <p:cNvSpPr/>
          <p:nvPr/>
        </p:nvSpPr>
        <p:spPr>
          <a:xfrm>
            <a:off x="5378950" y="3158225"/>
            <a:ext cx="1670100" cy="2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게시판</a:t>
            </a:r>
            <a:r>
              <a:rPr lang="en" sz="1200"/>
              <a:t>                                                              </a:t>
            </a:r>
            <a:endParaRPr sz="1000"/>
          </a:p>
        </p:txBody>
      </p:sp>
      <p:sp>
        <p:nvSpPr>
          <p:cNvPr id="508" name="Google Shape;508;p51"/>
          <p:cNvSpPr/>
          <p:nvPr/>
        </p:nvSpPr>
        <p:spPr>
          <a:xfrm>
            <a:off x="3454350" y="307200"/>
            <a:ext cx="5523900" cy="38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알림 마이페이지 로그인정보</a:t>
            </a:r>
            <a:endParaRPr/>
          </a:p>
        </p:txBody>
      </p:sp>
      <p:sp>
        <p:nvSpPr>
          <p:cNvPr id="509" name="Google Shape;509;p51"/>
          <p:cNvSpPr/>
          <p:nvPr/>
        </p:nvSpPr>
        <p:spPr>
          <a:xfrm>
            <a:off x="3527100" y="3677825"/>
            <a:ext cx="1599300" cy="45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지도                                   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3757750" y="1696375"/>
            <a:ext cx="1362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목표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650" y="577100"/>
            <a:ext cx="6315225" cy="39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4294967295" type="title"/>
          </p:nvPr>
        </p:nvSpPr>
        <p:spPr>
          <a:xfrm>
            <a:off x="228500" y="345800"/>
            <a:ext cx="18141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벤치마킹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66600" y="2255625"/>
            <a:ext cx="2346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전문 서비스 알선 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상품의 카테고리화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“서비스” 쇼핑몰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063" y="1074800"/>
            <a:ext cx="1008975" cy="10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119150" y="2152350"/>
            <a:ext cx="3559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클래스룸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</a:t>
            </a:r>
            <a:endParaRPr/>
          </a:p>
        </p:txBody>
      </p:sp>
      <p:sp>
        <p:nvSpPr>
          <p:cNvPr id="515" name="Google Shape;515;p52"/>
          <p:cNvSpPr/>
          <p:nvPr/>
        </p:nvSpPr>
        <p:spPr>
          <a:xfrm>
            <a:off x="3757850" y="271537"/>
            <a:ext cx="5285700" cy="46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2"/>
          <p:cNvSpPr/>
          <p:nvPr/>
        </p:nvSpPr>
        <p:spPr>
          <a:xfrm>
            <a:off x="3848275" y="925975"/>
            <a:ext cx="1337100" cy="3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2"/>
          <p:cNvSpPr/>
          <p:nvPr/>
        </p:nvSpPr>
        <p:spPr>
          <a:xfrm>
            <a:off x="3757842" y="542346"/>
            <a:ext cx="5285700" cy="29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판매자 정보             </a:t>
            </a:r>
            <a:endParaRPr/>
          </a:p>
        </p:txBody>
      </p:sp>
      <p:sp>
        <p:nvSpPr>
          <p:cNvPr id="518" name="Google Shape;518;p52"/>
          <p:cNvSpPr/>
          <p:nvPr/>
        </p:nvSpPr>
        <p:spPr>
          <a:xfrm>
            <a:off x="3757850" y="4585595"/>
            <a:ext cx="5285700" cy="2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사이트 정보</a:t>
            </a:r>
            <a:endParaRPr/>
          </a:p>
        </p:txBody>
      </p:sp>
      <p:sp>
        <p:nvSpPr>
          <p:cNvPr id="519" name="Google Shape;519;p52"/>
          <p:cNvSpPr/>
          <p:nvPr/>
        </p:nvSpPr>
        <p:spPr>
          <a:xfrm>
            <a:off x="3997075" y="1809213"/>
            <a:ext cx="1039500" cy="29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학생관리</a:t>
            </a:r>
            <a:endParaRPr sz="700"/>
          </a:p>
        </p:txBody>
      </p:sp>
      <p:sp>
        <p:nvSpPr>
          <p:cNvPr id="520" name="Google Shape;520;p52"/>
          <p:cNvSpPr/>
          <p:nvPr/>
        </p:nvSpPr>
        <p:spPr>
          <a:xfrm>
            <a:off x="5297000" y="925975"/>
            <a:ext cx="3699600" cy="3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2"/>
          <p:cNvSpPr/>
          <p:nvPr/>
        </p:nvSpPr>
        <p:spPr>
          <a:xfrm>
            <a:off x="3919225" y="971409"/>
            <a:ext cx="1195200" cy="43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수업 관리</a:t>
            </a:r>
            <a:endParaRPr sz="1000"/>
          </a:p>
        </p:txBody>
      </p:sp>
      <p:sp>
        <p:nvSpPr>
          <p:cNvPr id="522" name="Google Shape;522;p52"/>
          <p:cNvSpPr/>
          <p:nvPr/>
        </p:nvSpPr>
        <p:spPr>
          <a:xfrm>
            <a:off x="3997075" y="2898378"/>
            <a:ext cx="1039500" cy="29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공지 관리</a:t>
            </a:r>
            <a:endParaRPr sz="1000"/>
          </a:p>
        </p:txBody>
      </p:sp>
      <p:sp>
        <p:nvSpPr>
          <p:cNvPr id="523" name="Google Shape;523;p52"/>
          <p:cNvSpPr/>
          <p:nvPr/>
        </p:nvSpPr>
        <p:spPr>
          <a:xfrm>
            <a:off x="3997075" y="2172275"/>
            <a:ext cx="1039500" cy="29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과제관리</a:t>
            </a:r>
            <a:endParaRPr sz="700"/>
          </a:p>
        </p:txBody>
      </p:sp>
      <p:sp>
        <p:nvSpPr>
          <p:cNvPr id="524" name="Google Shape;524;p52"/>
          <p:cNvSpPr/>
          <p:nvPr/>
        </p:nvSpPr>
        <p:spPr>
          <a:xfrm>
            <a:off x="3997075" y="1446185"/>
            <a:ext cx="1039500" cy="29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</a:t>
            </a:r>
            <a:r>
              <a:rPr lang="en" sz="700"/>
              <a:t>커리큘럼 관리</a:t>
            </a:r>
            <a:endParaRPr sz="700"/>
          </a:p>
        </p:txBody>
      </p:sp>
      <p:sp>
        <p:nvSpPr>
          <p:cNvPr id="525" name="Google Shape;525;p52"/>
          <p:cNvSpPr/>
          <p:nvPr/>
        </p:nvSpPr>
        <p:spPr>
          <a:xfrm>
            <a:off x="3997075" y="2535313"/>
            <a:ext cx="1039500" cy="29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성적관리</a:t>
            </a:r>
            <a:endParaRPr sz="700"/>
          </a:p>
        </p:txBody>
      </p:sp>
      <p:sp>
        <p:nvSpPr>
          <p:cNvPr id="526" name="Google Shape;526;p52"/>
          <p:cNvSpPr/>
          <p:nvPr/>
        </p:nvSpPr>
        <p:spPr>
          <a:xfrm>
            <a:off x="3757850" y="271525"/>
            <a:ext cx="5238900" cy="2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알림 마이페이지 로그인정보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3"/>
          <p:cNvSpPr txBox="1"/>
          <p:nvPr>
            <p:ph type="title"/>
          </p:nvPr>
        </p:nvSpPr>
        <p:spPr>
          <a:xfrm>
            <a:off x="322175" y="2221247"/>
            <a:ext cx="82221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클래스룸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학생관리</a:t>
            </a:r>
            <a:endParaRPr/>
          </a:p>
        </p:txBody>
      </p:sp>
      <p:sp>
        <p:nvSpPr>
          <p:cNvPr id="532" name="Google Shape;532;p53"/>
          <p:cNvSpPr/>
          <p:nvPr/>
        </p:nvSpPr>
        <p:spPr>
          <a:xfrm>
            <a:off x="3677175" y="264162"/>
            <a:ext cx="5285700" cy="46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3"/>
          <p:cNvSpPr/>
          <p:nvPr/>
        </p:nvSpPr>
        <p:spPr>
          <a:xfrm>
            <a:off x="3678375" y="530825"/>
            <a:ext cx="5285700" cy="28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학생관리 </a:t>
            </a:r>
            <a:endParaRPr/>
          </a:p>
        </p:txBody>
      </p:sp>
      <p:graphicFrame>
        <p:nvGraphicFramePr>
          <p:cNvPr id="534" name="Google Shape;534;p53"/>
          <p:cNvGraphicFramePr/>
          <p:nvPr/>
        </p:nvGraphicFramePr>
        <p:xfrm>
          <a:off x="3713013" y="81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{CE1175C3-3F05-41C7-814B-9FAEDB8AC817}</a:tableStyleId>
              </a:tblPr>
              <a:tblGrid>
                <a:gridCol w="2328200"/>
                <a:gridCol w="2888175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신상정보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관리 이동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이름(UK), 연락처, 이메일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출석, 이메일전송, 성적관리, 권한제어, 상담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5" name="Google Shape;535;p53"/>
          <p:cNvSpPr/>
          <p:nvPr/>
        </p:nvSpPr>
        <p:spPr>
          <a:xfrm>
            <a:off x="3703125" y="1825025"/>
            <a:ext cx="2338200" cy="43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홍길동</a:t>
            </a:r>
            <a:endParaRPr sz="1000"/>
          </a:p>
        </p:txBody>
      </p:sp>
      <p:sp>
        <p:nvSpPr>
          <p:cNvPr id="536" name="Google Shape;536;p53"/>
          <p:cNvSpPr/>
          <p:nvPr/>
        </p:nvSpPr>
        <p:spPr>
          <a:xfrm>
            <a:off x="3701925" y="2256425"/>
            <a:ext cx="2338200" cy="43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 길홍동</a:t>
            </a:r>
            <a:endParaRPr sz="1000"/>
          </a:p>
        </p:txBody>
      </p:sp>
      <p:sp>
        <p:nvSpPr>
          <p:cNvPr id="537" name="Google Shape;537;p53"/>
          <p:cNvSpPr/>
          <p:nvPr/>
        </p:nvSpPr>
        <p:spPr>
          <a:xfrm>
            <a:off x="3703124" y="2687825"/>
            <a:ext cx="2338200" cy="43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 길동홍</a:t>
            </a:r>
            <a:endParaRPr sz="1000"/>
          </a:p>
        </p:txBody>
      </p:sp>
      <p:sp>
        <p:nvSpPr>
          <p:cNvPr id="538" name="Google Shape;538;p53"/>
          <p:cNvSpPr/>
          <p:nvPr/>
        </p:nvSpPr>
        <p:spPr>
          <a:xfrm>
            <a:off x="3701925" y="3119225"/>
            <a:ext cx="2338200" cy="43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 홍동길</a:t>
            </a:r>
            <a:endParaRPr sz="1000"/>
          </a:p>
        </p:txBody>
      </p:sp>
      <p:sp>
        <p:nvSpPr>
          <p:cNvPr id="539" name="Google Shape;539;p53"/>
          <p:cNvSpPr/>
          <p:nvPr/>
        </p:nvSpPr>
        <p:spPr>
          <a:xfrm>
            <a:off x="3701925" y="3550625"/>
            <a:ext cx="2338200" cy="43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동홍길</a:t>
            </a:r>
            <a:endParaRPr sz="1000"/>
          </a:p>
        </p:txBody>
      </p:sp>
      <p:graphicFrame>
        <p:nvGraphicFramePr>
          <p:cNvPr id="540" name="Google Shape;540;p53"/>
          <p:cNvGraphicFramePr/>
          <p:nvPr/>
        </p:nvGraphicFramePr>
        <p:xfrm>
          <a:off x="6041175" y="182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{CE1175C3-3F05-41C7-814B-9FAEDB8AC817}</a:tableStyleId>
              </a:tblPr>
              <a:tblGrid>
                <a:gridCol w="483000"/>
                <a:gridCol w="483000"/>
                <a:gridCol w="483000"/>
                <a:gridCol w="483000"/>
                <a:gridCol w="483000"/>
              </a:tblGrid>
              <a:tr h="4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출석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이메일전송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성적 관리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권한</a:t>
                      </a:r>
                      <a:endParaRPr b="1" sz="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제어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상담</a:t>
                      </a:r>
                      <a:endParaRPr b="1"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1" name="Google Shape;541;p53"/>
          <p:cNvSpPr/>
          <p:nvPr/>
        </p:nvSpPr>
        <p:spPr>
          <a:xfrm>
            <a:off x="3677175" y="286925"/>
            <a:ext cx="5285700" cy="24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알림 마이페이지 로그인정보</a:t>
            </a:r>
            <a:endParaRPr/>
          </a:p>
        </p:txBody>
      </p:sp>
      <p:graphicFrame>
        <p:nvGraphicFramePr>
          <p:cNvPr id="542" name="Google Shape;542;p53"/>
          <p:cNvGraphicFramePr/>
          <p:nvPr/>
        </p:nvGraphicFramePr>
        <p:xfrm>
          <a:off x="6041175" y="225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{CE1175C3-3F05-41C7-814B-9FAEDB8AC817}</a:tableStyleId>
              </a:tblPr>
              <a:tblGrid>
                <a:gridCol w="483000"/>
                <a:gridCol w="483000"/>
                <a:gridCol w="483000"/>
                <a:gridCol w="483000"/>
                <a:gridCol w="483000"/>
              </a:tblGrid>
              <a:tr h="4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출석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이메일전송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성적 관리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권한</a:t>
                      </a:r>
                      <a:endParaRPr b="1" sz="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제어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상담</a:t>
                      </a:r>
                      <a:endParaRPr b="1"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3" name="Google Shape;543;p53"/>
          <p:cNvGraphicFramePr/>
          <p:nvPr/>
        </p:nvGraphicFramePr>
        <p:xfrm>
          <a:off x="6041175" y="268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{CE1175C3-3F05-41C7-814B-9FAEDB8AC817}</a:tableStyleId>
              </a:tblPr>
              <a:tblGrid>
                <a:gridCol w="483000"/>
                <a:gridCol w="483000"/>
                <a:gridCol w="483000"/>
                <a:gridCol w="483000"/>
                <a:gridCol w="483000"/>
              </a:tblGrid>
              <a:tr h="4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출석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이메일전송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성적 관리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권한</a:t>
                      </a:r>
                      <a:endParaRPr b="1" sz="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제어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상담</a:t>
                      </a:r>
                      <a:endParaRPr b="1"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4" name="Google Shape;544;p53"/>
          <p:cNvGraphicFramePr/>
          <p:nvPr/>
        </p:nvGraphicFramePr>
        <p:xfrm>
          <a:off x="6041175" y="311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{CE1175C3-3F05-41C7-814B-9FAEDB8AC817}</a:tableStyleId>
              </a:tblPr>
              <a:tblGrid>
                <a:gridCol w="483000"/>
                <a:gridCol w="483000"/>
                <a:gridCol w="483000"/>
                <a:gridCol w="483000"/>
                <a:gridCol w="483000"/>
              </a:tblGrid>
              <a:tr h="4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출석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이메일전송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성적 관리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권한</a:t>
                      </a:r>
                      <a:endParaRPr b="1" sz="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제어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상담</a:t>
                      </a:r>
                      <a:endParaRPr b="1"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5" name="Google Shape;545;p53"/>
          <p:cNvGraphicFramePr/>
          <p:nvPr/>
        </p:nvGraphicFramePr>
        <p:xfrm>
          <a:off x="6041175" y="35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{CE1175C3-3F05-41C7-814B-9FAEDB8AC817}</a:tableStyleId>
              </a:tblPr>
              <a:tblGrid>
                <a:gridCol w="483000"/>
                <a:gridCol w="483000"/>
                <a:gridCol w="483000"/>
                <a:gridCol w="483000"/>
                <a:gridCol w="483000"/>
              </a:tblGrid>
              <a:tr h="43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출석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이메일전송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성적 관리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권한</a:t>
                      </a:r>
                      <a:endParaRPr b="1" sz="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제어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상담</a:t>
                      </a:r>
                      <a:endParaRPr b="1"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6" name="Google Shape;546;p53"/>
          <p:cNvGraphicFramePr/>
          <p:nvPr/>
        </p:nvGraphicFramePr>
        <p:xfrm>
          <a:off x="3711838" y="398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{CE1175C3-3F05-41C7-814B-9FAEDB8AC817}</a:tableStyleId>
              </a:tblPr>
              <a:tblGrid>
                <a:gridCol w="5216375"/>
              </a:tblGrid>
              <a:tr h="40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관리 이동 실행 (ajax)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4"/>
          <p:cNvSpPr txBox="1"/>
          <p:nvPr>
            <p:ph type="title"/>
          </p:nvPr>
        </p:nvSpPr>
        <p:spPr>
          <a:xfrm>
            <a:off x="598100" y="2152350"/>
            <a:ext cx="2529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클래스룸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과제 관리</a:t>
            </a:r>
            <a:endParaRPr/>
          </a:p>
        </p:txBody>
      </p:sp>
      <p:sp>
        <p:nvSpPr>
          <p:cNvPr id="552" name="Google Shape;552;p54"/>
          <p:cNvSpPr/>
          <p:nvPr/>
        </p:nvSpPr>
        <p:spPr>
          <a:xfrm>
            <a:off x="3242800" y="416637"/>
            <a:ext cx="5285700" cy="46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4"/>
          <p:cNvSpPr/>
          <p:nvPr/>
        </p:nvSpPr>
        <p:spPr>
          <a:xfrm>
            <a:off x="3250450" y="614125"/>
            <a:ext cx="5270400" cy="27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과제 관리</a:t>
            </a:r>
            <a:endParaRPr/>
          </a:p>
        </p:txBody>
      </p:sp>
      <p:sp>
        <p:nvSpPr>
          <p:cNvPr id="554" name="Google Shape;554;p54"/>
          <p:cNvSpPr/>
          <p:nvPr/>
        </p:nvSpPr>
        <p:spPr>
          <a:xfrm>
            <a:off x="3242800" y="2483557"/>
            <a:ext cx="3591900" cy="250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5" name="Google Shape;555;p54"/>
          <p:cNvSpPr/>
          <p:nvPr/>
        </p:nvSpPr>
        <p:spPr>
          <a:xfrm>
            <a:off x="3242800" y="1675050"/>
            <a:ext cx="5195400" cy="80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과제 설명</a:t>
            </a:r>
            <a:endParaRPr sz="1500"/>
          </a:p>
        </p:txBody>
      </p:sp>
      <p:sp>
        <p:nvSpPr>
          <p:cNvPr id="556" name="Google Shape;556;p54"/>
          <p:cNvSpPr/>
          <p:nvPr/>
        </p:nvSpPr>
        <p:spPr>
          <a:xfrm>
            <a:off x="6812075" y="893730"/>
            <a:ext cx="1678500" cy="40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4"/>
          <p:cNvSpPr/>
          <p:nvPr/>
        </p:nvSpPr>
        <p:spPr>
          <a:xfrm>
            <a:off x="3257750" y="2899500"/>
            <a:ext cx="1189200" cy="55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과제 썸네일1</a:t>
            </a:r>
            <a:endParaRPr/>
          </a:p>
        </p:txBody>
      </p:sp>
      <p:sp>
        <p:nvSpPr>
          <p:cNvPr id="558" name="Google Shape;558;p54"/>
          <p:cNvSpPr/>
          <p:nvPr/>
        </p:nvSpPr>
        <p:spPr>
          <a:xfrm>
            <a:off x="4446950" y="2899500"/>
            <a:ext cx="1944300" cy="5586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과제 이름 및 설명</a:t>
            </a:r>
            <a:endParaRPr/>
          </a:p>
        </p:txBody>
      </p:sp>
      <p:sp>
        <p:nvSpPr>
          <p:cNvPr id="559" name="Google Shape;559;p54"/>
          <p:cNvSpPr/>
          <p:nvPr/>
        </p:nvSpPr>
        <p:spPr>
          <a:xfrm>
            <a:off x="6473413" y="3071250"/>
            <a:ext cx="256500" cy="313500"/>
          </a:xfrm>
          <a:prstGeom prst="noSmoking">
            <a:avLst>
              <a:gd fmla="val 1875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4"/>
          <p:cNvSpPr txBox="1"/>
          <p:nvPr/>
        </p:nvSpPr>
        <p:spPr>
          <a:xfrm>
            <a:off x="3250450" y="893725"/>
            <a:ext cx="52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과제 타이틀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54"/>
          <p:cNvSpPr/>
          <p:nvPr/>
        </p:nvSpPr>
        <p:spPr>
          <a:xfrm>
            <a:off x="6792950" y="4173575"/>
            <a:ext cx="1678500" cy="7821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4"/>
          <p:cNvSpPr/>
          <p:nvPr/>
        </p:nvSpPr>
        <p:spPr>
          <a:xfrm>
            <a:off x="6877425" y="2313500"/>
            <a:ext cx="1458300" cy="40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첨부파일</a:t>
            </a:r>
            <a:endParaRPr/>
          </a:p>
        </p:txBody>
      </p:sp>
      <p:sp>
        <p:nvSpPr>
          <p:cNvPr id="563" name="Google Shape;563;p54"/>
          <p:cNvSpPr/>
          <p:nvPr/>
        </p:nvSpPr>
        <p:spPr>
          <a:xfrm>
            <a:off x="6906438" y="1675038"/>
            <a:ext cx="1400275" cy="449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마감날짜</a:t>
            </a:r>
            <a:endParaRPr/>
          </a:p>
        </p:txBody>
      </p:sp>
      <p:sp>
        <p:nvSpPr>
          <p:cNvPr id="564" name="Google Shape;564;p54"/>
          <p:cNvSpPr/>
          <p:nvPr/>
        </p:nvSpPr>
        <p:spPr>
          <a:xfrm>
            <a:off x="6906375" y="962900"/>
            <a:ext cx="1400400" cy="52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과목명</a:t>
            </a:r>
            <a:endParaRPr/>
          </a:p>
        </p:txBody>
      </p:sp>
      <p:sp>
        <p:nvSpPr>
          <p:cNvPr id="565" name="Google Shape;565;p54"/>
          <p:cNvSpPr/>
          <p:nvPr/>
        </p:nvSpPr>
        <p:spPr>
          <a:xfrm>
            <a:off x="6945350" y="2826150"/>
            <a:ext cx="1356600" cy="55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학생 지정</a:t>
            </a:r>
            <a:endParaRPr/>
          </a:p>
        </p:txBody>
      </p:sp>
      <p:sp>
        <p:nvSpPr>
          <p:cNvPr id="566" name="Google Shape;566;p54"/>
          <p:cNvSpPr/>
          <p:nvPr/>
        </p:nvSpPr>
        <p:spPr>
          <a:xfrm>
            <a:off x="3257750" y="3458100"/>
            <a:ext cx="1189200" cy="55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과제 썸네일2</a:t>
            </a:r>
            <a:endParaRPr/>
          </a:p>
        </p:txBody>
      </p:sp>
      <p:sp>
        <p:nvSpPr>
          <p:cNvPr id="567" name="Google Shape;567;p54"/>
          <p:cNvSpPr/>
          <p:nvPr/>
        </p:nvSpPr>
        <p:spPr>
          <a:xfrm>
            <a:off x="4446950" y="3458100"/>
            <a:ext cx="1944300" cy="5586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과제 이름 및 설명</a:t>
            </a:r>
            <a:endParaRPr/>
          </a:p>
        </p:txBody>
      </p:sp>
      <p:sp>
        <p:nvSpPr>
          <p:cNvPr id="568" name="Google Shape;568;p54"/>
          <p:cNvSpPr/>
          <p:nvPr/>
        </p:nvSpPr>
        <p:spPr>
          <a:xfrm>
            <a:off x="3257750" y="4016775"/>
            <a:ext cx="1189200" cy="55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과제 썸네일3</a:t>
            </a:r>
            <a:endParaRPr/>
          </a:p>
        </p:txBody>
      </p:sp>
      <p:sp>
        <p:nvSpPr>
          <p:cNvPr id="569" name="Google Shape;569;p54"/>
          <p:cNvSpPr/>
          <p:nvPr/>
        </p:nvSpPr>
        <p:spPr>
          <a:xfrm>
            <a:off x="4446950" y="4016775"/>
            <a:ext cx="1944300" cy="5586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과제 이름 및 설명</a:t>
            </a:r>
            <a:endParaRPr/>
          </a:p>
        </p:txBody>
      </p:sp>
      <p:graphicFrame>
        <p:nvGraphicFramePr>
          <p:cNvPr id="570" name="Google Shape;570;p54"/>
          <p:cNvGraphicFramePr/>
          <p:nvPr/>
        </p:nvGraphicFramePr>
        <p:xfrm>
          <a:off x="3257750" y="250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{CE1175C3-3F05-41C7-814B-9FAEDB8AC817}</a:tableStyleId>
              </a:tblPr>
              <a:tblGrid>
                <a:gridCol w="3472175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과목 - 과제 리스트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1" name="Google Shape;571;p54"/>
          <p:cNvSpPr/>
          <p:nvPr/>
        </p:nvSpPr>
        <p:spPr>
          <a:xfrm>
            <a:off x="6945350" y="3435750"/>
            <a:ext cx="1356600" cy="55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퀴즈 추가</a:t>
            </a:r>
            <a:endParaRPr/>
          </a:p>
        </p:txBody>
      </p:sp>
      <p:sp>
        <p:nvSpPr>
          <p:cNvPr id="572" name="Google Shape;572;p54"/>
          <p:cNvSpPr/>
          <p:nvPr/>
        </p:nvSpPr>
        <p:spPr>
          <a:xfrm>
            <a:off x="3242800" y="370225"/>
            <a:ext cx="5285700" cy="24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알림 마이페이지 로그인정보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ctrTitle"/>
          </p:nvPr>
        </p:nvSpPr>
        <p:spPr>
          <a:xfrm>
            <a:off x="187075" y="236725"/>
            <a:ext cx="3820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벤치마킹(Soomgo)</a:t>
            </a:r>
            <a:endParaRPr sz="3100"/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598094" y="2715925"/>
            <a:ext cx="3820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단순 학습목적 강의뿐만아니라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개인의 재능,노하우 판매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24" y="236725"/>
            <a:ext cx="4157675" cy="46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50" y="1183325"/>
            <a:ext cx="3034270" cy="1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ctrTitle"/>
          </p:nvPr>
        </p:nvSpPr>
        <p:spPr>
          <a:xfrm>
            <a:off x="3757750" y="1696375"/>
            <a:ext cx="1362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목표</a:t>
            </a:r>
            <a:endParaRPr/>
          </a:p>
        </p:txBody>
      </p:sp>
      <p:sp>
        <p:nvSpPr>
          <p:cNvPr id="128" name="Google Shape;128;p18"/>
          <p:cNvSpPr txBox="1"/>
          <p:nvPr>
            <p:ph idx="4294967295" type="title"/>
          </p:nvPr>
        </p:nvSpPr>
        <p:spPr>
          <a:xfrm>
            <a:off x="228500" y="345800"/>
            <a:ext cx="18141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벤치마킹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118400" y="2255625"/>
            <a:ext cx="3019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학습관리시스템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교사가 학생의 학습을 전산상으로 관리하는 시스템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출결관리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성적관리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과제부여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900" y="425150"/>
            <a:ext cx="5770875" cy="38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76" y="1093936"/>
            <a:ext cx="1412600" cy="10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ctrTitle"/>
          </p:nvPr>
        </p:nvSpPr>
        <p:spPr>
          <a:xfrm>
            <a:off x="168850" y="215450"/>
            <a:ext cx="1270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목차</a:t>
            </a:r>
            <a:endParaRPr/>
          </a:p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1439354" y="1214175"/>
            <a:ext cx="1660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목표</a:t>
            </a:r>
            <a:endParaRPr/>
          </a:p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1439352" y="1807000"/>
            <a:ext cx="1660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구현범위</a:t>
            </a:r>
            <a:endParaRPr/>
          </a:p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1439352" y="2371800"/>
            <a:ext cx="1660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개발도구</a:t>
            </a:r>
            <a:endParaRPr/>
          </a:p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1439352" y="3514300"/>
            <a:ext cx="1660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레이아웃</a:t>
            </a:r>
            <a:endParaRPr/>
          </a:p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1439352" y="2943050"/>
            <a:ext cx="1660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진행일정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ctrTitle"/>
          </p:nvPr>
        </p:nvSpPr>
        <p:spPr>
          <a:xfrm>
            <a:off x="3757750" y="1696375"/>
            <a:ext cx="1362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목표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목표 - 구현범위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전문 서비스 제공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1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구현범위 - 판매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판</a:t>
            </a:r>
            <a:r>
              <a:rPr lang="en" sz="1600"/>
              <a:t>매자 </a:t>
            </a:r>
            <a:endParaRPr sz="1600"/>
          </a:p>
        </p:txBody>
      </p:sp>
      <p:sp>
        <p:nvSpPr>
          <p:cNvPr id="155" name="Google Shape;155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전문 서비스 구매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3343284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구현범위 - 구매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구매자</a:t>
            </a:r>
            <a:endParaRPr sz="1600"/>
          </a:p>
        </p:txBody>
      </p:sp>
      <p:sp>
        <p:nvSpPr>
          <p:cNvPr id="158" name="Google Shape;158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학습관리서비스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0" name="Google Shape;160;p21"/>
          <p:cNvSpPr txBox="1"/>
          <p:nvPr>
            <p:ph idx="4294967295" type="body"/>
          </p:nvPr>
        </p:nvSpPr>
        <p:spPr>
          <a:xfrm>
            <a:off x="5876175" y="2070575"/>
            <a:ext cx="31158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구현범위 - 클래스룸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판매자 - 교사, 강사, 트레이너 등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구매자 - 학생, 트레이니 등</a:t>
            </a:r>
            <a:endParaRPr sz="1600"/>
          </a:p>
        </p:txBody>
      </p:sp>
      <p:sp>
        <p:nvSpPr>
          <p:cNvPr id="161" name="Google Shape;161;p21"/>
          <p:cNvSpPr txBox="1"/>
          <p:nvPr>
            <p:ph idx="4294967295" type="body"/>
          </p:nvPr>
        </p:nvSpPr>
        <p:spPr>
          <a:xfrm>
            <a:off x="1931675" y="3204550"/>
            <a:ext cx="2471700" cy="14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구현범위 - 공통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판매자, 구매자 공통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