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1"/>
  </p:sldMasterIdLst>
  <p:notesMasterIdLst>
    <p:notesMasterId r:id="rId12"/>
  </p:notesMasterIdLst>
  <p:handoutMasterIdLst>
    <p:handoutMasterId r:id="rId13"/>
  </p:handoutMasterIdLst>
  <p:sldIdLst>
    <p:sldId id="267" r:id="rId2"/>
    <p:sldId id="257" r:id="rId3"/>
    <p:sldId id="270" r:id="rId4"/>
    <p:sldId id="271" r:id="rId5"/>
    <p:sldId id="272" r:id="rId6"/>
    <p:sldId id="269" r:id="rId7"/>
    <p:sldId id="278" r:id="rId8"/>
    <p:sldId id="264" r:id="rId9"/>
    <p:sldId id="280" r:id="rId10"/>
    <p:sldId id="268" r:id="rId11"/>
  </p:sldIdLst>
  <p:sldSz cx="9144000" cy="6858000" type="screen4x3"/>
  <p:notesSz cx="6858000" cy="9144000"/>
  <p:defaultTextStyle>
    <a:defPPr>
      <a:defRPr lang="ko-KR"/>
    </a:defPPr>
    <a:lvl1pPr marL="0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1pPr>
    <a:lvl2pPr marL="400827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2pPr>
    <a:lvl3pPr marL="801654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3pPr>
    <a:lvl4pPr marL="1202482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4pPr>
    <a:lvl5pPr marL="1603309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5pPr>
    <a:lvl6pPr marL="2004136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6pPr>
    <a:lvl7pPr marL="2404963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7pPr>
    <a:lvl8pPr marL="2805791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8pPr>
    <a:lvl9pPr marL="3206618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0A14"/>
    <a:srgbClr val="CC0B16"/>
    <a:srgbClr val="D5D6D8"/>
    <a:srgbClr val="B00026"/>
    <a:srgbClr val="8E8E8E"/>
    <a:srgbClr val="D80C18"/>
    <a:srgbClr val="C60033"/>
    <a:srgbClr val="6C0017"/>
    <a:srgbClr val="CB0038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55" autoAdjust="0"/>
    <p:restoredTop sz="93457" autoAdjust="0"/>
  </p:normalViewPr>
  <p:slideViewPr>
    <p:cSldViewPr snapToGrid="0">
      <p:cViewPr varScale="1">
        <p:scale>
          <a:sx n="128" d="100"/>
          <a:sy n="128" d="100"/>
        </p:scale>
        <p:origin x="1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A5A22C1-1222-4ED7-978A-0AC049ACF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1F26EC-8859-450B-A9EB-AA2D8061C0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F7B12-431B-4C41-844D-2B0B7CAB733F}" type="datetimeFigureOut">
              <a:rPr lang="ko-KR" altLang="en-US" smtClean="0"/>
              <a:t>2020. 4. 20.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85DD4C-FD40-4162-B31B-3A18B03556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2818FF-446B-403C-ACD9-D71E39776A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43F2B-F20F-45E9-BF2F-6C09A5320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914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22EC-D584-400B-8F0E-4958D799F6E6}" type="datetimeFigureOut">
              <a:rPr lang="ko-KR" altLang="en-US" smtClean="0"/>
              <a:t>2020. 4. 20.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0D1EA-0D62-4E79-B1B0-DB8BAEEB3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595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0A5DDE0-F7BB-4509-A2FF-560F208D2F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 flipH="1" flipV="1">
            <a:off x="0" y="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87A1DC-0B8B-498C-A38C-78F4616672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5715000" y="3429000"/>
            <a:ext cx="3429000" cy="3429000"/>
          </a:xfrm>
          <a:prstGeom prst="rect">
            <a:avLst/>
          </a:prstGeom>
        </p:spPr>
      </p:pic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B8C01EC1-792A-433C-AD4B-A88436B328E8}"/>
              </a:ext>
            </a:extLst>
          </p:cNvPr>
          <p:cNvSpPr/>
          <p:nvPr userDrawn="1"/>
        </p:nvSpPr>
        <p:spPr>
          <a:xfrm>
            <a:off x="0" y="593387"/>
            <a:ext cx="9138744" cy="6858000"/>
          </a:xfrm>
          <a:custGeom>
            <a:avLst/>
            <a:gdLst>
              <a:gd name="connsiteX0" fmla="*/ 1955981 w 9138744"/>
              <a:gd name="connsiteY0" fmla="*/ 0 h 6858000"/>
              <a:gd name="connsiteX1" fmla="*/ 4493172 w 9138744"/>
              <a:gd name="connsiteY1" fmla="*/ 0 h 6858000"/>
              <a:gd name="connsiteX2" fmla="*/ 4645572 w 9138744"/>
              <a:gd name="connsiteY2" fmla="*/ 0 h 6858000"/>
              <a:gd name="connsiteX3" fmla="*/ 9138744 w 9138744"/>
              <a:gd name="connsiteY3" fmla="*/ 0 h 6858000"/>
              <a:gd name="connsiteX4" fmla="*/ 9138744 w 9138744"/>
              <a:gd name="connsiteY4" fmla="*/ 3025986 h 6858000"/>
              <a:gd name="connsiteX5" fmla="*/ 9138744 w 9138744"/>
              <a:gd name="connsiteY5" fmla="*/ 3494750 h 6858000"/>
              <a:gd name="connsiteX6" fmla="*/ 9128584 w 9138744"/>
              <a:gd name="connsiteY6" fmla="*/ 3505200 h 6858000"/>
              <a:gd name="connsiteX7" fmla="*/ 7182763 w 9138744"/>
              <a:gd name="connsiteY7" fmla="*/ 6858000 h 6858000"/>
              <a:gd name="connsiteX8" fmla="*/ 4645572 w 9138744"/>
              <a:gd name="connsiteY8" fmla="*/ 6858000 h 6858000"/>
              <a:gd name="connsiteX9" fmla="*/ 4493172 w 9138744"/>
              <a:gd name="connsiteY9" fmla="*/ 6858000 h 6858000"/>
              <a:gd name="connsiteX10" fmla="*/ 0 w 9138744"/>
              <a:gd name="connsiteY10" fmla="*/ 6858000 h 6858000"/>
              <a:gd name="connsiteX11" fmla="*/ 0 w 9138744"/>
              <a:gd name="connsiteY11" fmla="*/ 3832014 h 6858000"/>
              <a:gd name="connsiteX12" fmla="*/ 0 w 9138744"/>
              <a:gd name="connsiteY12" fmla="*/ 3363250 h 6858000"/>
              <a:gd name="connsiteX13" fmla="*/ 10160 w 9138744"/>
              <a:gd name="connsiteY13" fmla="*/ 3352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38744" h="6858000">
                <a:moveTo>
                  <a:pt x="1955981" y="0"/>
                </a:moveTo>
                <a:lnTo>
                  <a:pt x="4493172" y="0"/>
                </a:lnTo>
                <a:lnTo>
                  <a:pt x="4645572" y="0"/>
                </a:lnTo>
                <a:lnTo>
                  <a:pt x="9138744" y="0"/>
                </a:lnTo>
                <a:lnTo>
                  <a:pt x="9138744" y="3025986"/>
                </a:lnTo>
                <a:lnTo>
                  <a:pt x="9138744" y="3494750"/>
                </a:lnTo>
                <a:lnTo>
                  <a:pt x="9128584" y="3505200"/>
                </a:lnTo>
                <a:lnTo>
                  <a:pt x="7182763" y="6858000"/>
                </a:lnTo>
                <a:lnTo>
                  <a:pt x="4645572" y="6858000"/>
                </a:lnTo>
                <a:lnTo>
                  <a:pt x="4493172" y="6858000"/>
                </a:lnTo>
                <a:lnTo>
                  <a:pt x="0" y="6858000"/>
                </a:lnTo>
                <a:lnTo>
                  <a:pt x="0" y="3832014"/>
                </a:lnTo>
                <a:lnTo>
                  <a:pt x="0" y="3363250"/>
                </a:lnTo>
                <a:lnTo>
                  <a:pt x="10160" y="3352800"/>
                </a:lnTo>
                <a:close/>
              </a:path>
            </a:pathLst>
          </a:custGeom>
          <a:blipFill dpi="0" rotWithShape="1">
            <a:blip r:embed="rId3">
              <a:alphaModFix amt="24000"/>
            </a:blip>
            <a:srcRect/>
            <a:stretch>
              <a:fillRect l="-10000" t="-13000" r="-10000" b="-12000"/>
            </a:stretch>
          </a:blip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CFB93E4-30A6-43C1-81E2-0482DF54EC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6997" y="199763"/>
            <a:ext cx="2104313" cy="24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55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236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505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301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082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3842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762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671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975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1846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847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365AB1C-0B3D-47C0-9703-9EF36DB9AF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4572000" y="2286000"/>
            <a:ext cx="4572000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3AAE080-8D2A-4AD6-8DC0-F36EFD41B2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925" y="6536241"/>
            <a:ext cx="1740698" cy="19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08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6781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859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9362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6711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4B12545-5A08-4926-BB6A-77CC0A1E0F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 flipV="1">
            <a:off x="6600497" y="-2"/>
            <a:ext cx="2543503" cy="14924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2D5A2F5-D5C8-4020-874F-1207E88BFC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2320" y="6533829"/>
            <a:ext cx="1503680" cy="17269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074DFE2-6635-433E-829D-EFC75844BCB8}"/>
              </a:ext>
            </a:extLst>
          </p:cNvPr>
          <p:cNvCxnSpPr>
            <a:cxnSpLocks/>
          </p:cNvCxnSpPr>
          <p:nvPr userDrawn="1"/>
        </p:nvCxnSpPr>
        <p:spPr>
          <a:xfrm>
            <a:off x="216000" y="6422990"/>
            <a:ext cx="864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D977DE41-F078-4C3F-BC4F-2BA67BC1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501620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ADD5A9D-D08D-461C-9A50-E2568218B5D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7F1915-0ADB-4A32-9EB0-5200DA1D20D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5400000">
            <a:off x="4530333" y="-2406710"/>
            <a:ext cx="13039" cy="66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543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674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8765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408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95606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747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87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32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78" r:id="rId2"/>
    <p:sldLayoutId id="2147483979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  <p:sldLayoutId id="2147483972" r:id="rId18"/>
    <p:sldLayoutId id="2147483973" r:id="rId19"/>
    <p:sldLayoutId id="2147483974" r:id="rId20"/>
    <p:sldLayoutId id="2147483975" r:id="rId21"/>
    <p:sldLayoutId id="2147483976" r:id="rId22"/>
    <p:sldLayoutId id="2147483977" r:id="rId23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25213" rtl="0" eaLnBrk="1" latinLnBrk="1" hangingPunct="1">
        <a:lnSpc>
          <a:spcPct val="90000"/>
        </a:lnSpc>
        <a:spcBef>
          <a:spcPct val="0"/>
        </a:spcBef>
        <a:buNone/>
        <a:defRPr sz="2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304" indent="-106304" algn="l" defTabSz="425213" rtl="0" eaLnBrk="1" latinLnBrk="1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302" kern="1200">
          <a:solidFill>
            <a:schemeClr val="tx1"/>
          </a:solidFill>
          <a:latin typeface="+mn-lt"/>
          <a:ea typeface="+mn-ea"/>
          <a:cs typeface="+mn-cs"/>
        </a:defRPr>
      </a:lvl1pPr>
      <a:lvl2pPr marL="318910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31517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0" kern="1200">
          <a:solidFill>
            <a:schemeClr val="tx1"/>
          </a:solidFill>
          <a:latin typeface="+mn-lt"/>
          <a:ea typeface="+mn-ea"/>
          <a:cs typeface="+mn-cs"/>
        </a:defRPr>
      </a:lvl3pPr>
      <a:lvl4pPr marL="744123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4pPr>
      <a:lvl5pPr marL="956729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5pPr>
      <a:lvl6pPr marL="1169336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6pPr>
      <a:lvl7pPr marL="1381943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7pPr>
      <a:lvl8pPr marL="1594550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8pPr>
      <a:lvl9pPr marL="1807156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1pPr>
      <a:lvl2pPr marL="212606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2pPr>
      <a:lvl3pPr marL="425213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3pPr>
      <a:lvl4pPr marL="637820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4pPr>
      <a:lvl5pPr marL="850427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5pPr>
      <a:lvl6pPr marL="1063033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6pPr>
      <a:lvl7pPr marL="1275640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7pPr>
      <a:lvl8pPr marL="1488246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8pPr>
      <a:lvl9pPr marL="1700852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0.emf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3F6F5F92-85B8-4DCF-B6B2-E25531C615EE}"/>
              </a:ext>
            </a:extLst>
          </p:cNvPr>
          <p:cNvSpPr txBox="1"/>
          <p:nvPr/>
        </p:nvSpPr>
        <p:spPr>
          <a:xfrm>
            <a:off x="3517866" y="6397427"/>
            <a:ext cx="2108269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err="1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Kyungpook</a:t>
            </a:r>
            <a:r>
              <a:rPr lang="en-US" altLang="ko-KR" sz="1100" dirty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 National University</a:t>
            </a:r>
            <a:endParaRPr lang="ko-KR" altLang="en-US" sz="1100" dirty="0"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8213527-FEDC-4C85-8604-0512010739ED}"/>
              </a:ext>
            </a:extLst>
          </p:cNvPr>
          <p:cNvGrpSpPr/>
          <p:nvPr/>
        </p:nvGrpSpPr>
        <p:grpSpPr>
          <a:xfrm>
            <a:off x="2380298" y="4471200"/>
            <a:ext cx="6013007" cy="1619014"/>
            <a:chOff x="2380298" y="4181206"/>
            <a:chExt cx="6013007" cy="161901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D65B6F-BECE-4803-A0AB-F2D1839F4CEE}"/>
                </a:ext>
              </a:extLst>
            </p:cNvPr>
            <p:cNvSpPr txBox="1"/>
            <p:nvPr/>
          </p:nvSpPr>
          <p:spPr>
            <a:xfrm>
              <a:off x="3571577" y="4239757"/>
              <a:ext cx="2000869" cy="769441"/>
            </a:xfrm>
            <a:prstGeom prst="rect">
              <a:avLst/>
            </a:prstGeom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rgbClr val="C10A14"/>
                  </a:solidFill>
                  <a:latin typeface="Arial Black" panose="020B0A0402010202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KNUS</a:t>
              </a:r>
              <a:endParaRPr lang="ko-KR" altLang="en-US" sz="4400" b="1" dirty="0">
                <a:solidFill>
                  <a:srgbClr val="C10A14"/>
                </a:solidFill>
                <a:latin typeface="Arial Black" panose="020B0A040201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709D84-1A22-4279-8028-003D7339AA74}"/>
                </a:ext>
              </a:extLst>
            </p:cNvPr>
            <p:cNvSpPr txBox="1"/>
            <p:nvPr/>
          </p:nvSpPr>
          <p:spPr>
            <a:xfrm>
              <a:off x="5814267" y="5215445"/>
              <a:ext cx="2579038" cy="58477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2015114568 </a:t>
              </a:r>
              <a:r>
                <a:rPr lang="ko-KR" altLang="en-US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이상훈</a:t>
              </a:r>
              <a:endParaRPr lang="en-US" altLang="ko-KR" sz="16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2013097038</a:t>
              </a:r>
              <a:r>
                <a:rPr lang="ko-KR" altLang="en-US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 변상현</a:t>
              </a:r>
              <a:endParaRPr lang="en-US" altLang="ko-KR" sz="16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D352621C-97BE-486C-B91A-7CCD7412C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400000">
              <a:off x="4556758" y="2004746"/>
              <a:ext cx="30483" cy="438340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647798DB-5AE0-4CCF-9C1C-804F26DF5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400000">
              <a:off x="4556758" y="2793622"/>
              <a:ext cx="30483" cy="4383404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9730" y="1920697"/>
            <a:ext cx="2484537" cy="248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04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306" y="1488765"/>
            <a:ext cx="3675388" cy="368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41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4B82252-CA0F-4F52-BCCF-93884FF68E9E}"/>
              </a:ext>
            </a:extLst>
          </p:cNvPr>
          <p:cNvGrpSpPr/>
          <p:nvPr/>
        </p:nvGrpSpPr>
        <p:grpSpPr>
          <a:xfrm>
            <a:off x="1368589" y="892378"/>
            <a:ext cx="1748228" cy="769441"/>
            <a:chOff x="1214442" y="487035"/>
            <a:chExt cx="1748228" cy="7694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4DD856-5CAA-4528-AF73-23F84F0BF893}"/>
                </a:ext>
              </a:extLst>
            </p:cNvPr>
            <p:cNvSpPr txBox="1"/>
            <p:nvPr/>
          </p:nvSpPr>
          <p:spPr>
            <a:xfrm>
              <a:off x="1286442" y="487035"/>
              <a:ext cx="1676228" cy="769441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latin typeface="Arial" panose="020B060402020202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Index</a:t>
              </a:r>
              <a:endParaRPr lang="ko-KR" altLang="en-US" sz="44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AF66AE4-F95C-4F5B-9FBD-1475FC0C21FF}"/>
                </a:ext>
              </a:extLst>
            </p:cNvPr>
            <p:cNvSpPr/>
            <p:nvPr/>
          </p:nvSpPr>
          <p:spPr>
            <a:xfrm>
              <a:off x="1214442" y="589406"/>
              <a:ext cx="72000" cy="564701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9D00778-B9A3-44E8-87F7-8F2CC0D9F392}"/>
              </a:ext>
            </a:extLst>
          </p:cNvPr>
          <p:cNvSpPr txBox="1"/>
          <p:nvPr/>
        </p:nvSpPr>
        <p:spPr>
          <a:xfrm flipH="1">
            <a:off x="3842905" y="487457"/>
            <a:ext cx="4316367" cy="642169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FontTx/>
              <a:buAutoNum type="arabicPeriod"/>
            </a:pPr>
            <a:r>
              <a:rPr lang="ko-KR" altLang="en-US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작품개요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FontTx/>
              <a:buAutoNum type="arabicPeriod"/>
            </a:pPr>
            <a:r>
              <a:rPr lang="ko-KR" altLang="en-US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필요성 및 목적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FontTx/>
              <a:buAutoNum type="arabicPeriod"/>
            </a:pPr>
            <a:r>
              <a:rPr lang="ko-KR" altLang="en-US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앱 사용 대상 및 설치 목적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FontTx/>
              <a:buAutoNum type="arabicPeriod"/>
            </a:pPr>
            <a:r>
              <a:rPr lang="ko-KR" altLang="en-US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앱 사용 시나리오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FontTx/>
              <a:buAutoNum type="arabicPeriod"/>
            </a:pPr>
            <a:r>
              <a:rPr lang="ko-KR" altLang="en-US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기능소개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FontTx/>
              <a:buAutoNum type="arabicPeriod"/>
            </a:pPr>
            <a:r>
              <a:rPr lang="ko-KR" altLang="en-US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개발방향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FontTx/>
              <a:buAutoNum type="arabicPeriod"/>
            </a:pPr>
            <a:r>
              <a:rPr lang="ko-KR" altLang="en-US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개발 시스템 모형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FontTx/>
              <a:buAutoNum type="arabicPeriod"/>
            </a:pPr>
            <a:r>
              <a:rPr lang="ko-KR" altLang="en-US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주요 개발 내용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FontTx/>
              <a:buAutoNum type="arabicPeriod"/>
            </a:pPr>
            <a:r>
              <a:rPr lang="ko-KR" altLang="en-US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기대효과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FontTx/>
              <a:buAutoNum type="arabicPeriod"/>
            </a:pPr>
            <a:r>
              <a:rPr lang="ko-KR" altLang="en-US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일정계획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FontTx/>
              <a:buAutoNum type="arabicPeriod"/>
            </a:pPr>
            <a:r>
              <a:rPr lang="ko-KR" altLang="en-US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팀 구성 이유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FontTx/>
              <a:buAutoNum type="arabicPeriod"/>
            </a:pP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818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F716A26B-28B2-4B30-A913-0A45AE50A79D}"/>
              </a:ext>
            </a:extLst>
          </p:cNvPr>
          <p:cNvSpPr/>
          <p:nvPr/>
        </p:nvSpPr>
        <p:spPr>
          <a:xfrm>
            <a:off x="313996" y="1718006"/>
            <a:ext cx="7715205" cy="43681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523911-F9D3-4F33-9477-82840285067C}"/>
              </a:ext>
            </a:extLst>
          </p:cNvPr>
          <p:cNvSpPr txBox="1"/>
          <p:nvPr/>
        </p:nvSpPr>
        <p:spPr>
          <a:xfrm>
            <a:off x="883383" y="1668158"/>
            <a:ext cx="2258952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작품 명칭</a:t>
            </a:r>
            <a:r>
              <a:rPr lang="en-US" altLang="ko-KR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3200" b="1" dirty="0">
              <a:solidFill>
                <a:srgbClr val="AE17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35986CE-E722-4F78-8FDF-8FF1F1C1520B}"/>
              </a:ext>
            </a:extLst>
          </p:cNvPr>
          <p:cNvSpPr txBox="1"/>
          <p:nvPr/>
        </p:nvSpPr>
        <p:spPr>
          <a:xfrm>
            <a:off x="2868086" y="1649427"/>
            <a:ext cx="4963343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/>
                <a:ea typeface="나눔스퀘어 ExtraBold" panose="020B0600000101010101" pitchFamily="50" charset="-127"/>
              </a:rPr>
              <a:t> KNUS(                       )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나눔스퀘어"/>
              <a:ea typeface="나눔스퀘어 Bold" panose="020B0600000101010101" pitchFamily="50" charset="-127"/>
            </a:endParaRPr>
          </a:p>
        </p:txBody>
      </p:sp>
      <p:sp>
        <p:nvSpPr>
          <p:cNvPr id="173" name="슬라이드 번호 개체 틀 8">
            <a:extLst>
              <a:ext uri="{FF2B5EF4-FFF2-40B4-BE49-F238E27FC236}">
                <a16:creationId xmlns:a16="http://schemas.microsoft.com/office/drawing/2014/main" id="{32B3E28F-9F11-4F53-8883-BBDFCB49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353748-190C-4376-BB48-FD26D281FC4A}"/>
              </a:ext>
            </a:extLst>
          </p:cNvPr>
          <p:cNvSpPr txBox="1"/>
          <p:nvPr/>
        </p:nvSpPr>
        <p:spPr>
          <a:xfrm>
            <a:off x="313996" y="116799"/>
            <a:ext cx="699230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197041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개요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768D6-8843-47FA-BF9D-B5F0A725E8DF}"/>
              </a:ext>
            </a:extLst>
          </p:cNvPr>
          <p:cNvSpPr txBox="1"/>
          <p:nvPr/>
        </p:nvSpPr>
        <p:spPr>
          <a:xfrm>
            <a:off x="883382" y="2350919"/>
            <a:ext cx="2258953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작품 장르</a:t>
            </a:r>
            <a:r>
              <a:rPr lang="en-US" altLang="ko-KR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3200" b="1" dirty="0">
              <a:solidFill>
                <a:srgbClr val="AE17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1A2B9-6CC0-4916-89A6-81244FADF40F}"/>
              </a:ext>
            </a:extLst>
          </p:cNvPr>
          <p:cNvSpPr txBox="1"/>
          <p:nvPr/>
        </p:nvSpPr>
        <p:spPr>
          <a:xfrm>
            <a:off x="2924717" y="2398427"/>
            <a:ext cx="3857018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Android Application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A3FD45-E4F7-4359-8C2C-3FBF7BA302BF}"/>
              </a:ext>
            </a:extLst>
          </p:cNvPr>
          <p:cNvSpPr txBox="1"/>
          <p:nvPr/>
        </p:nvSpPr>
        <p:spPr>
          <a:xfrm>
            <a:off x="1027652" y="2991282"/>
            <a:ext cx="1970412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개요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0994D-DF5C-46E4-B34E-89D1056575B7}"/>
              </a:ext>
            </a:extLst>
          </p:cNvPr>
          <p:cNvSpPr txBox="1"/>
          <p:nvPr/>
        </p:nvSpPr>
        <p:spPr>
          <a:xfrm>
            <a:off x="1320820" y="3608077"/>
            <a:ext cx="6480941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학과 생활에 도움을 주는 어플리케이션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BD7CEE-5972-4BAD-AE8B-997D3B3B1B4E}"/>
              </a:ext>
            </a:extLst>
          </p:cNvPr>
          <p:cNvSpPr/>
          <p:nvPr/>
        </p:nvSpPr>
        <p:spPr>
          <a:xfrm>
            <a:off x="4342481" y="1718006"/>
            <a:ext cx="33009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나눔스퀘어"/>
              </a:rPr>
              <a:t>K</a:t>
            </a:r>
            <a:r>
              <a:rPr lang="en-US" altLang="ko-KR" sz="1400" dirty="0">
                <a:latin typeface="나눔스퀘어"/>
              </a:rPr>
              <a:t>YUNGPOOK </a:t>
            </a:r>
            <a:r>
              <a:rPr lang="en-US" altLang="ko-KR" sz="1400" b="1" dirty="0">
                <a:latin typeface="나눔스퀘어"/>
              </a:rPr>
              <a:t>N</a:t>
            </a:r>
            <a:r>
              <a:rPr lang="en-US" altLang="ko-KR" sz="1400" dirty="0">
                <a:latin typeface="나눔스퀘어"/>
              </a:rPr>
              <a:t>ATIONAL </a:t>
            </a:r>
            <a:r>
              <a:rPr lang="en-US" altLang="ko-KR" sz="1400" b="1" dirty="0">
                <a:latin typeface="나눔스퀘어"/>
              </a:rPr>
              <a:t>U</a:t>
            </a:r>
            <a:r>
              <a:rPr lang="en-US" altLang="ko-KR" sz="1400" dirty="0">
                <a:latin typeface="나눔스퀘어"/>
              </a:rPr>
              <a:t>NIVERSITY </a:t>
            </a:r>
          </a:p>
          <a:p>
            <a:r>
              <a:rPr lang="en-US" altLang="ko-KR" sz="1400" b="1" dirty="0">
                <a:latin typeface="나눔스퀘어"/>
              </a:rPr>
              <a:t>S</a:t>
            </a:r>
            <a:r>
              <a:rPr lang="en-US" altLang="ko-KR" sz="1400" dirty="0">
                <a:latin typeface="나눔스퀘어"/>
              </a:rPr>
              <a:t>OFTWARE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37018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F716A26B-28B2-4B30-A913-0A45AE50A79D}"/>
              </a:ext>
            </a:extLst>
          </p:cNvPr>
          <p:cNvSpPr/>
          <p:nvPr/>
        </p:nvSpPr>
        <p:spPr>
          <a:xfrm>
            <a:off x="479750" y="1610999"/>
            <a:ext cx="7715205" cy="27261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523911-F9D3-4F33-9477-82840285067C}"/>
              </a:ext>
            </a:extLst>
          </p:cNvPr>
          <p:cNvSpPr txBox="1"/>
          <p:nvPr/>
        </p:nvSpPr>
        <p:spPr>
          <a:xfrm>
            <a:off x="883383" y="1668158"/>
            <a:ext cx="2258952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작품 특징</a:t>
            </a:r>
            <a:r>
              <a:rPr lang="en-US" altLang="ko-KR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3200" b="1" dirty="0">
              <a:solidFill>
                <a:srgbClr val="AE17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3" name="슬라이드 번호 개체 틀 8">
            <a:extLst>
              <a:ext uri="{FF2B5EF4-FFF2-40B4-BE49-F238E27FC236}">
                <a16:creationId xmlns:a16="http://schemas.microsoft.com/office/drawing/2014/main" id="{32B3E28F-9F11-4F53-8883-BBDFCB49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353748-190C-4376-BB48-FD26D281FC4A}"/>
              </a:ext>
            </a:extLst>
          </p:cNvPr>
          <p:cNvSpPr txBox="1"/>
          <p:nvPr/>
        </p:nvSpPr>
        <p:spPr>
          <a:xfrm>
            <a:off x="313996" y="116799"/>
            <a:ext cx="699230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197041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개요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C2005E-911C-42F5-ACDB-5A502E5E37A7}"/>
              </a:ext>
            </a:extLst>
          </p:cNvPr>
          <p:cNvSpPr/>
          <p:nvPr/>
        </p:nvSpPr>
        <p:spPr>
          <a:xfrm>
            <a:off x="1027338" y="2252933"/>
            <a:ext cx="6620027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학년별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과별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단톡방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학년별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과별 공지사항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공모전 게시판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동아리 게시판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51851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F716A26B-28B2-4B30-A913-0A45AE50A79D}"/>
              </a:ext>
            </a:extLst>
          </p:cNvPr>
          <p:cNvSpPr/>
          <p:nvPr/>
        </p:nvSpPr>
        <p:spPr>
          <a:xfrm>
            <a:off x="714397" y="1483836"/>
            <a:ext cx="7528455" cy="31135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3D0EE6-9DF6-466E-822C-6715ED37C59A}"/>
              </a:ext>
            </a:extLst>
          </p:cNvPr>
          <p:cNvSpPr txBox="1"/>
          <p:nvPr/>
        </p:nvSpPr>
        <p:spPr>
          <a:xfrm>
            <a:off x="743861" y="2142617"/>
            <a:ext cx="7245911" cy="23411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>
                <a:latin typeface="나눔"/>
                <a:ea typeface="나눔스퀘어" panose="020B0600000101010101"/>
              </a:rPr>
              <a:t>신입생 입학</a:t>
            </a:r>
            <a:r>
              <a:rPr lang="en-US" altLang="ko-KR" sz="2000" dirty="0">
                <a:latin typeface="나눔"/>
                <a:ea typeface="나눔스퀘어" panose="020B0600000101010101"/>
              </a:rPr>
              <a:t>, </a:t>
            </a:r>
            <a:r>
              <a:rPr lang="ko-KR" altLang="en-US" sz="2000" dirty="0">
                <a:latin typeface="나눔"/>
                <a:ea typeface="나눔스퀘어" panose="020B0600000101010101"/>
              </a:rPr>
              <a:t>학년의 높아짐에 따라 매 학기 새로운 </a:t>
            </a:r>
            <a:r>
              <a:rPr lang="ko-KR" altLang="en-US" sz="2000" dirty="0" err="1">
                <a:latin typeface="나눔"/>
                <a:ea typeface="나눔스퀘어" panose="020B0600000101010101"/>
              </a:rPr>
              <a:t>단톡방</a:t>
            </a:r>
            <a:r>
              <a:rPr lang="ko-KR" altLang="en-US" sz="2000" dirty="0">
                <a:latin typeface="나눔"/>
                <a:ea typeface="나눔스퀘어" panose="020B0600000101010101"/>
              </a:rPr>
              <a:t> 개설이 필요</a:t>
            </a:r>
            <a:r>
              <a:rPr lang="en-US" altLang="ko-KR" sz="2000" dirty="0">
                <a:latin typeface="나눔"/>
                <a:ea typeface="나눔스퀘어" panose="020B0600000101010101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"/>
                <a:ea typeface="나눔스퀘어" panose="020B0600000101010101"/>
              </a:rPr>
              <a:t>소프트웨어 관련 공모전 실시간 검색하기 어렵다</a:t>
            </a:r>
            <a:r>
              <a:rPr lang="en-US" altLang="ko-KR" sz="2000" dirty="0">
                <a:latin typeface="나눔"/>
                <a:ea typeface="나눔스퀘어" panose="020B0600000101010101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"/>
                <a:ea typeface="나눔스퀘어" panose="020B0600000101010101"/>
              </a:rPr>
              <a:t>행정실</a:t>
            </a:r>
            <a:r>
              <a:rPr lang="en-US" altLang="ko-KR" sz="2000" dirty="0">
                <a:latin typeface="나눔"/>
                <a:ea typeface="나눔스퀘어" panose="020B0600000101010101"/>
              </a:rPr>
              <a:t>, </a:t>
            </a:r>
            <a:r>
              <a:rPr lang="ko-KR" altLang="en-US" sz="2000" dirty="0">
                <a:latin typeface="나눔"/>
                <a:ea typeface="나눔스퀘어" panose="020B0600000101010101"/>
              </a:rPr>
              <a:t>학생회 등에서 직각적으로 공지하기 어렵다</a:t>
            </a:r>
            <a:r>
              <a:rPr lang="en-US" altLang="ko-KR" sz="2000" dirty="0">
                <a:latin typeface="나눔"/>
                <a:ea typeface="나눔스퀘어" panose="020B0600000101010101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"/>
                <a:ea typeface="나눔스퀘어" panose="020B0600000101010101"/>
              </a:rPr>
              <a:t>학과 강의실마다 현재 진행중인 수업을 알기가 어려움</a:t>
            </a:r>
            <a:r>
              <a:rPr lang="en-US" altLang="ko-KR" sz="2000" dirty="0">
                <a:latin typeface="나눔"/>
                <a:ea typeface="나눔스퀘어" panose="020B0600000101010101"/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523911-F9D3-4F33-9477-82840285067C}"/>
              </a:ext>
            </a:extLst>
          </p:cNvPr>
          <p:cNvSpPr txBox="1"/>
          <p:nvPr/>
        </p:nvSpPr>
        <p:spPr>
          <a:xfrm>
            <a:off x="743861" y="1557842"/>
            <a:ext cx="1710725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필요성</a:t>
            </a:r>
            <a:r>
              <a:rPr lang="en-US" altLang="ko-KR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ko-KR" altLang="en-US" sz="3200" b="1" dirty="0">
              <a:solidFill>
                <a:srgbClr val="AE17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3" name="슬라이드 번호 개체 틀 8">
            <a:extLst>
              <a:ext uri="{FF2B5EF4-FFF2-40B4-BE49-F238E27FC236}">
                <a16:creationId xmlns:a16="http://schemas.microsoft.com/office/drawing/2014/main" id="{32B3E28F-9F11-4F53-8883-BBDFCB49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2935419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필요성 및 목적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353748-190C-4376-BB48-FD26D281FC4A}"/>
              </a:ext>
            </a:extLst>
          </p:cNvPr>
          <p:cNvSpPr txBox="1"/>
          <p:nvPr/>
        </p:nvSpPr>
        <p:spPr>
          <a:xfrm>
            <a:off x="278219" y="37285"/>
            <a:ext cx="872355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9508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F716A26B-28B2-4B30-A913-0A45AE50A79D}"/>
              </a:ext>
            </a:extLst>
          </p:cNvPr>
          <p:cNvSpPr/>
          <p:nvPr/>
        </p:nvSpPr>
        <p:spPr>
          <a:xfrm>
            <a:off x="714396" y="1514956"/>
            <a:ext cx="7715205" cy="33618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523911-F9D3-4F33-9477-82840285067C}"/>
              </a:ext>
            </a:extLst>
          </p:cNvPr>
          <p:cNvSpPr txBox="1"/>
          <p:nvPr/>
        </p:nvSpPr>
        <p:spPr>
          <a:xfrm>
            <a:off x="949045" y="1557842"/>
            <a:ext cx="130035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목적</a:t>
            </a:r>
            <a:r>
              <a:rPr lang="en-US" altLang="ko-KR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ko-KR" altLang="en-US" sz="3200" b="1" dirty="0">
              <a:solidFill>
                <a:srgbClr val="AE17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3" name="슬라이드 번호 개체 틀 8">
            <a:extLst>
              <a:ext uri="{FF2B5EF4-FFF2-40B4-BE49-F238E27FC236}">
                <a16:creationId xmlns:a16="http://schemas.microsoft.com/office/drawing/2014/main" id="{32B3E28F-9F11-4F53-8883-BBDFCB49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2935419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필요성 및 목적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353748-190C-4376-BB48-FD26D281FC4A}"/>
              </a:ext>
            </a:extLst>
          </p:cNvPr>
          <p:cNvSpPr txBox="1"/>
          <p:nvPr/>
        </p:nvSpPr>
        <p:spPr>
          <a:xfrm>
            <a:off x="278219" y="37285"/>
            <a:ext cx="872355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DA703-58F9-4129-A1D0-E824F4F0207C}"/>
              </a:ext>
            </a:extLst>
          </p:cNvPr>
          <p:cNvSpPr txBox="1"/>
          <p:nvPr/>
        </p:nvSpPr>
        <p:spPr>
          <a:xfrm>
            <a:off x="949042" y="2185503"/>
            <a:ext cx="7245911" cy="23411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>
                <a:latin typeface="나눔"/>
                <a:ea typeface="나눔스퀘어" panose="020B0600000101010101"/>
              </a:rPr>
              <a:t>매 학기 각각 학년에 맞는 새로운 대화방 개설</a:t>
            </a:r>
            <a:r>
              <a:rPr lang="en-US" altLang="ko-KR" sz="2000" dirty="0">
                <a:latin typeface="나눔"/>
                <a:ea typeface="나눔스퀘어" panose="020B0600000101010101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"/>
                <a:ea typeface="나눔스퀘어" panose="020B0600000101010101"/>
              </a:rPr>
              <a:t>공지를 받는 게시판과 대화를 할 수 있는 대화방 분리</a:t>
            </a:r>
            <a:r>
              <a:rPr lang="en-US" altLang="ko-KR" sz="2000" dirty="0">
                <a:latin typeface="나눔"/>
                <a:ea typeface="나눔스퀘어" panose="020B0600000101010101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"/>
                <a:ea typeface="나눔스퀘어" panose="020B0600000101010101"/>
              </a:rPr>
              <a:t>대외활동</a:t>
            </a:r>
            <a:r>
              <a:rPr lang="en-US" altLang="ko-KR" sz="2000" dirty="0">
                <a:latin typeface="나눔"/>
                <a:ea typeface="나눔스퀘어" panose="020B0600000101010101"/>
              </a:rPr>
              <a:t>(</a:t>
            </a:r>
            <a:r>
              <a:rPr lang="ko-KR" altLang="en-US" sz="2000" dirty="0">
                <a:latin typeface="나눔"/>
                <a:ea typeface="나눔스퀘어" panose="020B0600000101010101"/>
              </a:rPr>
              <a:t>공모전 등</a:t>
            </a:r>
            <a:r>
              <a:rPr lang="en-US" altLang="ko-KR" sz="2000" dirty="0">
                <a:latin typeface="나눔"/>
                <a:ea typeface="나눔스퀘어" panose="020B0600000101010101"/>
              </a:rPr>
              <a:t>)</a:t>
            </a:r>
            <a:r>
              <a:rPr lang="ko-KR" altLang="en-US" sz="2000" dirty="0">
                <a:latin typeface="나눔"/>
                <a:ea typeface="나눔스퀘어" panose="020B0600000101010101"/>
              </a:rPr>
              <a:t> 도움</a:t>
            </a:r>
            <a:endParaRPr lang="en-US" altLang="ko-KR" sz="2000" dirty="0">
              <a:latin typeface="나눔"/>
              <a:ea typeface="나눔스퀘어" panose="020B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"/>
                <a:ea typeface="나눔스퀘어" panose="020B0600000101010101"/>
              </a:rPr>
              <a:t>학교</a:t>
            </a:r>
            <a:r>
              <a:rPr lang="en-US" altLang="ko-KR" sz="2000" dirty="0">
                <a:latin typeface="나눔"/>
                <a:ea typeface="나눔스퀘어" panose="020B0600000101010101"/>
              </a:rPr>
              <a:t>, </a:t>
            </a:r>
            <a:r>
              <a:rPr lang="ko-KR" altLang="en-US" sz="2000" dirty="0">
                <a:latin typeface="나눔"/>
                <a:ea typeface="나눔스퀘어" panose="020B0600000101010101"/>
              </a:rPr>
              <a:t>학생 양쪽의 입장에서 현 상황보다 공지가 </a:t>
            </a:r>
            <a:r>
              <a:rPr lang="ko-KR" altLang="en-US" sz="2000" dirty="0" err="1">
                <a:latin typeface="나눔"/>
                <a:ea typeface="나눔스퀘어" panose="020B0600000101010101"/>
              </a:rPr>
              <a:t>편해짐</a:t>
            </a:r>
            <a:endParaRPr lang="en-US" altLang="ko-KR" sz="2000" dirty="0">
              <a:latin typeface="나눔"/>
              <a:ea typeface="나눔스퀘어" panose="020B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"/>
                <a:ea typeface="나눔스퀘어" panose="020B0600000101010101"/>
              </a:rPr>
              <a:t>학과 시간표를 알 수 있음</a:t>
            </a:r>
            <a:r>
              <a:rPr lang="en-US" altLang="ko-KR" sz="2000" dirty="0">
                <a:latin typeface="나눔"/>
                <a:ea typeface="나눔스퀘어" panose="020B0600000101010101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8982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D451C9-B116-4F2B-B321-68509711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12E2764-E373-4611-9689-2AC98D8F1CAB}"/>
              </a:ext>
            </a:extLst>
          </p:cNvPr>
          <p:cNvSpPr/>
          <p:nvPr/>
        </p:nvSpPr>
        <p:spPr>
          <a:xfrm>
            <a:off x="1123928" y="318902"/>
            <a:ext cx="197041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소개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353748-190C-4376-BB48-FD26D281FC4A}"/>
              </a:ext>
            </a:extLst>
          </p:cNvPr>
          <p:cNvSpPr txBox="1"/>
          <p:nvPr/>
        </p:nvSpPr>
        <p:spPr>
          <a:xfrm>
            <a:off x="317296" y="41089"/>
            <a:ext cx="806631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7817913-44E3-4E4A-9CEF-F1FEC58CEE35}"/>
              </a:ext>
            </a:extLst>
          </p:cNvPr>
          <p:cNvSpPr/>
          <p:nvPr/>
        </p:nvSpPr>
        <p:spPr>
          <a:xfrm>
            <a:off x="610990" y="1663149"/>
            <a:ext cx="1736035" cy="3382618"/>
          </a:xfrm>
          <a:prstGeom prst="roundRect">
            <a:avLst/>
          </a:prstGeom>
          <a:solidFill>
            <a:srgbClr val="B10F1B"/>
          </a:solidFill>
          <a:ln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A29AE76-F1A8-4A8A-AC86-CCD9071DC8E9}"/>
              </a:ext>
            </a:extLst>
          </p:cNvPr>
          <p:cNvSpPr/>
          <p:nvPr/>
        </p:nvSpPr>
        <p:spPr>
          <a:xfrm>
            <a:off x="3543300" y="1666461"/>
            <a:ext cx="1736035" cy="3379306"/>
          </a:xfrm>
          <a:prstGeom prst="roundRect">
            <a:avLst/>
          </a:prstGeom>
          <a:solidFill>
            <a:srgbClr val="B10F1B"/>
          </a:solidFill>
          <a:ln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987FCF6-1C0F-4BC4-8D63-2A92760932FB}"/>
              </a:ext>
            </a:extLst>
          </p:cNvPr>
          <p:cNvSpPr/>
          <p:nvPr/>
        </p:nvSpPr>
        <p:spPr>
          <a:xfrm>
            <a:off x="6358916" y="1666461"/>
            <a:ext cx="1736035" cy="3379306"/>
          </a:xfrm>
          <a:prstGeom prst="roundRect">
            <a:avLst/>
          </a:prstGeom>
          <a:solidFill>
            <a:srgbClr val="B10F1B"/>
          </a:solidFill>
          <a:ln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BFA8E00-0EE2-47CB-9C68-730D4982BAA9}"/>
              </a:ext>
            </a:extLst>
          </p:cNvPr>
          <p:cNvSpPr txBox="1"/>
          <p:nvPr/>
        </p:nvSpPr>
        <p:spPr>
          <a:xfrm>
            <a:off x="832516" y="1721251"/>
            <a:ext cx="1419237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ea typeface="+mj-ea"/>
              </a:rPr>
              <a:t>운영자</a:t>
            </a:r>
            <a:endParaRPr lang="ko-KR" altLang="en-US" sz="11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+mj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1A4778-90AE-42EF-826E-7FAA72F9AC0C}"/>
              </a:ext>
            </a:extLst>
          </p:cNvPr>
          <p:cNvSpPr txBox="1"/>
          <p:nvPr/>
        </p:nvSpPr>
        <p:spPr>
          <a:xfrm>
            <a:off x="3939298" y="1727876"/>
            <a:ext cx="1419237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ea typeface="+mj-ea"/>
              </a:rPr>
              <a:t>서버</a:t>
            </a:r>
            <a:endParaRPr lang="ko-KR" altLang="en-US" sz="11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0EDCB9-F951-42C2-8184-44802490A7E1}"/>
              </a:ext>
            </a:extLst>
          </p:cNvPr>
          <p:cNvSpPr txBox="1"/>
          <p:nvPr/>
        </p:nvSpPr>
        <p:spPr>
          <a:xfrm>
            <a:off x="6330464" y="1732969"/>
            <a:ext cx="2004213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ea typeface="+mj-ea"/>
              </a:rPr>
              <a:t>클라이언트</a:t>
            </a:r>
            <a:endParaRPr lang="ko-KR" altLang="en-US" sz="11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+mj-ea"/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0E4C17C6-7545-4061-B459-7838EC6230B3}"/>
              </a:ext>
            </a:extLst>
          </p:cNvPr>
          <p:cNvSpPr/>
          <p:nvPr/>
        </p:nvSpPr>
        <p:spPr>
          <a:xfrm>
            <a:off x="2493469" y="3041375"/>
            <a:ext cx="945829" cy="689113"/>
          </a:xfrm>
          <a:prstGeom prst="rightArrow">
            <a:avLst/>
          </a:prstGeom>
          <a:solidFill>
            <a:srgbClr val="B10F1B"/>
          </a:solidFill>
          <a:ln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3C0BF086-025D-4EEA-9E5E-E3B5E2699C3B}"/>
              </a:ext>
            </a:extLst>
          </p:cNvPr>
          <p:cNvSpPr/>
          <p:nvPr/>
        </p:nvSpPr>
        <p:spPr>
          <a:xfrm rot="10800000">
            <a:off x="5361512" y="2339012"/>
            <a:ext cx="945829" cy="689113"/>
          </a:xfrm>
          <a:prstGeom prst="rightArrow">
            <a:avLst/>
          </a:prstGeom>
          <a:solidFill>
            <a:srgbClr val="B10F1B"/>
          </a:solidFill>
          <a:ln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D6624184-5F49-4649-A984-C4B8012E7C86}"/>
              </a:ext>
            </a:extLst>
          </p:cNvPr>
          <p:cNvSpPr/>
          <p:nvPr/>
        </p:nvSpPr>
        <p:spPr>
          <a:xfrm>
            <a:off x="5429700" y="4035501"/>
            <a:ext cx="945829" cy="689113"/>
          </a:xfrm>
          <a:prstGeom prst="rightArrow">
            <a:avLst/>
          </a:prstGeom>
          <a:solidFill>
            <a:srgbClr val="B10F1B"/>
          </a:solidFill>
          <a:ln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3BDADF-9B90-4D65-94EA-5D77595BDB01}"/>
              </a:ext>
            </a:extLst>
          </p:cNvPr>
          <p:cNvSpPr txBox="1"/>
          <p:nvPr/>
        </p:nvSpPr>
        <p:spPr>
          <a:xfrm>
            <a:off x="2405649" y="2757455"/>
            <a:ext cx="1082066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rgbClr val="3C3B39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B0604020202020204" pitchFamily="2" charset="-79"/>
              </a:rPr>
              <a:t>업그레이드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F3189B-A413-4265-B594-F4FEEF9E8985}"/>
              </a:ext>
            </a:extLst>
          </p:cNvPr>
          <p:cNvSpPr txBox="1"/>
          <p:nvPr/>
        </p:nvSpPr>
        <p:spPr>
          <a:xfrm>
            <a:off x="5413425" y="2049509"/>
            <a:ext cx="1082066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rgbClr val="3C3B39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B0604020202020204" pitchFamily="2" charset="-79"/>
              </a:rPr>
              <a:t>기능요구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3CE687-8C5A-4371-8579-6BBCEB5A96F7}"/>
              </a:ext>
            </a:extLst>
          </p:cNvPr>
          <p:cNvSpPr txBox="1"/>
          <p:nvPr/>
        </p:nvSpPr>
        <p:spPr>
          <a:xfrm>
            <a:off x="5429700" y="3740424"/>
            <a:ext cx="1082066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rgbClr val="3C3B39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B0604020202020204" pitchFamily="2" charset="-79"/>
              </a:rPr>
              <a:t>기능 제공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F858F7D-1FD7-44DE-9556-F0E5AA3F9C1D}"/>
              </a:ext>
            </a:extLst>
          </p:cNvPr>
          <p:cNvSpPr/>
          <p:nvPr/>
        </p:nvSpPr>
        <p:spPr>
          <a:xfrm>
            <a:off x="6617800" y="3793039"/>
            <a:ext cx="1270061" cy="35912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대화 참여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E8CB44B-3D2C-401F-9C30-BBA296AE1558}"/>
              </a:ext>
            </a:extLst>
          </p:cNvPr>
          <p:cNvSpPr/>
          <p:nvPr/>
        </p:nvSpPr>
        <p:spPr>
          <a:xfrm>
            <a:off x="3701697" y="2305797"/>
            <a:ext cx="1380880" cy="35912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공모전 게시판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666C461-4C6D-4A2B-AE4F-FE3C6C5CB8A4}"/>
              </a:ext>
            </a:extLst>
          </p:cNvPr>
          <p:cNvSpPr/>
          <p:nvPr/>
        </p:nvSpPr>
        <p:spPr>
          <a:xfrm>
            <a:off x="3711743" y="2859298"/>
            <a:ext cx="1372015" cy="3376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학과 게시판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B10FCD6-935B-4EEB-927A-21630EAA6A3B}"/>
              </a:ext>
            </a:extLst>
          </p:cNvPr>
          <p:cNvSpPr/>
          <p:nvPr/>
        </p:nvSpPr>
        <p:spPr>
          <a:xfrm>
            <a:off x="6617801" y="2339011"/>
            <a:ext cx="1270061" cy="3376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 등록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B08DF189-6767-45AA-AF67-F3EE40C8B29A}"/>
              </a:ext>
            </a:extLst>
          </p:cNvPr>
          <p:cNvSpPr/>
          <p:nvPr/>
        </p:nvSpPr>
        <p:spPr>
          <a:xfrm>
            <a:off x="3701698" y="4334989"/>
            <a:ext cx="1380879" cy="3376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동아리 게시판</a:t>
            </a:r>
          </a:p>
        </p:txBody>
      </p:sp>
      <p:sp>
        <p:nvSpPr>
          <p:cNvPr id="58" name="순서도: 자기 디스크 57">
            <a:extLst>
              <a:ext uri="{FF2B5EF4-FFF2-40B4-BE49-F238E27FC236}">
                <a16:creationId xmlns:a16="http://schemas.microsoft.com/office/drawing/2014/main" id="{8227AFA0-65CF-40C4-A21E-B433AD28F224}"/>
              </a:ext>
            </a:extLst>
          </p:cNvPr>
          <p:cNvSpPr/>
          <p:nvPr/>
        </p:nvSpPr>
        <p:spPr>
          <a:xfrm>
            <a:off x="3023130" y="5189680"/>
            <a:ext cx="2776374" cy="1062176"/>
          </a:xfrm>
          <a:prstGeom prst="flowChartMagneticDisk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3756A79-DE3E-47AD-9DA9-FB32120E8AE5}"/>
              </a:ext>
            </a:extLst>
          </p:cNvPr>
          <p:cNvSpPr/>
          <p:nvPr/>
        </p:nvSpPr>
        <p:spPr>
          <a:xfrm>
            <a:off x="3321140" y="5611000"/>
            <a:ext cx="2200444" cy="51554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 정보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회원 정보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대화방 정보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477F6B0-68DB-4302-A5A4-9F9673A43290}"/>
              </a:ext>
            </a:extLst>
          </p:cNvPr>
          <p:cNvCxnSpPr>
            <a:stCxn id="42" idx="2"/>
            <a:endCxn id="58" idx="1"/>
          </p:cNvCxnSpPr>
          <p:nvPr/>
        </p:nvCxnSpPr>
        <p:spPr>
          <a:xfrm flipH="1">
            <a:off x="4411317" y="5045767"/>
            <a:ext cx="1" cy="143913"/>
          </a:xfrm>
          <a:prstGeom prst="line">
            <a:avLst/>
          </a:prstGeom>
          <a:ln w="28575">
            <a:solidFill>
              <a:srgbClr val="3C3B3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2FB9501-0C9A-49CF-BEAD-748305FDADC0}"/>
              </a:ext>
            </a:extLst>
          </p:cNvPr>
          <p:cNvSpPr/>
          <p:nvPr/>
        </p:nvSpPr>
        <p:spPr>
          <a:xfrm>
            <a:off x="647634" y="2299262"/>
            <a:ext cx="1604119" cy="35912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관한 부여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A887E86-A7F3-4F82-9ABD-5679C17CA649}"/>
              </a:ext>
            </a:extLst>
          </p:cNvPr>
          <p:cNvSpPr/>
          <p:nvPr/>
        </p:nvSpPr>
        <p:spPr>
          <a:xfrm>
            <a:off x="651165" y="2900186"/>
            <a:ext cx="1604119" cy="35912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제재 관리 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3624F5D-631D-4B28-A469-DB326A8594FF}"/>
              </a:ext>
            </a:extLst>
          </p:cNvPr>
          <p:cNvSpPr/>
          <p:nvPr/>
        </p:nvSpPr>
        <p:spPr>
          <a:xfrm>
            <a:off x="3711744" y="3346259"/>
            <a:ext cx="1370833" cy="3376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학년 게시판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94144EDF-9B48-427A-AEDD-3F9FFA509D2A}"/>
              </a:ext>
            </a:extLst>
          </p:cNvPr>
          <p:cNvSpPr/>
          <p:nvPr/>
        </p:nvSpPr>
        <p:spPr>
          <a:xfrm>
            <a:off x="647633" y="3484796"/>
            <a:ext cx="1604119" cy="35912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 관리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514562-E6F3-4AB1-814A-54AE35367F37}"/>
              </a:ext>
            </a:extLst>
          </p:cNvPr>
          <p:cNvSpPr txBox="1"/>
          <p:nvPr/>
        </p:nvSpPr>
        <p:spPr>
          <a:xfrm>
            <a:off x="4113074" y="5134800"/>
            <a:ext cx="61961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ea typeface="+mj-ea"/>
              </a:rPr>
              <a:t>DB</a:t>
            </a:r>
            <a:endParaRPr lang="ko-KR" altLang="en-US" sz="11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+mj-ea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DDA1E91-9553-45AD-816A-AED1F11B64E8}"/>
              </a:ext>
            </a:extLst>
          </p:cNvPr>
          <p:cNvSpPr/>
          <p:nvPr/>
        </p:nvSpPr>
        <p:spPr>
          <a:xfrm>
            <a:off x="3701698" y="3836767"/>
            <a:ext cx="1380880" cy="3376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학년  대화방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C741C5C2-CA43-4ED8-9CE4-0EC0B9102535}"/>
              </a:ext>
            </a:extLst>
          </p:cNvPr>
          <p:cNvSpPr/>
          <p:nvPr/>
        </p:nvSpPr>
        <p:spPr>
          <a:xfrm>
            <a:off x="6601525" y="2839084"/>
            <a:ext cx="1270061" cy="3376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 삭제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DBA85CAA-11CB-4839-88B7-A45F04EC6383}"/>
              </a:ext>
            </a:extLst>
          </p:cNvPr>
          <p:cNvSpPr/>
          <p:nvPr/>
        </p:nvSpPr>
        <p:spPr>
          <a:xfrm>
            <a:off x="6617800" y="3292966"/>
            <a:ext cx="1270061" cy="35912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 확인</a:t>
            </a:r>
          </a:p>
        </p:txBody>
      </p:sp>
    </p:spTree>
    <p:extLst>
      <p:ext uri="{BB962C8B-B14F-4D97-AF65-F5344CB8AC3E}">
        <p14:creationId xmlns:p14="http://schemas.microsoft.com/office/powerpoint/2010/main" val="2119465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D451C9-B116-4F2B-B321-68509711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5A9D-D08D-461C-9A50-E2568218B5D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ABCC1-226D-463C-A13A-AA1F9731C224}"/>
              </a:ext>
            </a:extLst>
          </p:cNvPr>
          <p:cNvSpPr txBox="1"/>
          <p:nvPr/>
        </p:nvSpPr>
        <p:spPr>
          <a:xfrm>
            <a:off x="143125" y="0"/>
            <a:ext cx="750526" cy="132343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80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0490C1-DDA0-4FCF-9D9E-9E47A264E12B}"/>
              </a:ext>
            </a:extLst>
          </p:cNvPr>
          <p:cNvSpPr/>
          <p:nvPr/>
        </p:nvSpPr>
        <p:spPr>
          <a:xfrm>
            <a:off x="1176581" y="285151"/>
            <a:ext cx="182614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일정계획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7689F6-1672-4377-B56F-07561105F5F1}"/>
              </a:ext>
            </a:extLst>
          </p:cNvPr>
          <p:cNvSpPr txBox="1"/>
          <p:nvPr/>
        </p:nvSpPr>
        <p:spPr>
          <a:xfrm>
            <a:off x="2918966" y="3410252"/>
            <a:ext cx="1189749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설계 단계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F66B88-AF0B-427A-A1FC-D4CDE5A2E55D}"/>
              </a:ext>
            </a:extLst>
          </p:cNvPr>
          <p:cNvSpPr txBox="1"/>
          <p:nvPr/>
        </p:nvSpPr>
        <p:spPr>
          <a:xfrm>
            <a:off x="2780151" y="3767771"/>
            <a:ext cx="1643399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 모델링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기능 설계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F48324-FC64-4307-B77F-7325FF606DD2}"/>
              </a:ext>
            </a:extLst>
          </p:cNvPr>
          <p:cNvSpPr txBox="1"/>
          <p:nvPr/>
        </p:nvSpPr>
        <p:spPr>
          <a:xfrm>
            <a:off x="4760498" y="3410252"/>
            <a:ext cx="1189749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단계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29962B-3919-441A-A7C8-D8486C6CC1B8}"/>
              </a:ext>
            </a:extLst>
          </p:cNvPr>
          <p:cNvSpPr txBox="1"/>
          <p:nvPr/>
        </p:nvSpPr>
        <p:spPr>
          <a:xfrm>
            <a:off x="4538360" y="3779584"/>
            <a:ext cx="1625766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r>
              <a:rPr lang="ko-KR" altLang="en-US" dirty="0">
                <a:latin typeface="Walbaum Heading" panose="020B0604020202020204" pitchFamily="18" charset="0"/>
                <a:ea typeface="나눔스퀘어" panose="020B0600000101010101"/>
              </a:rPr>
              <a:t>데이터베이스 구현</a:t>
            </a:r>
            <a:endParaRPr lang="en-US" altLang="ko-KR" dirty="0">
              <a:latin typeface="Walbaum Heading" panose="020B0604020202020204" pitchFamily="18" charset="0"/>
              <a:ea typeface="나눔스퀘어" panose="020B0600000101010101"/>
            </a:endParaRPr>
          </a:p>
          <a:p>
            <a:r>
              <a:rPr lang="ko-KR" altLang="en-US" dirty="0">
                <a:latin typeface="Walbaum Heading" panose="020B0604020202020204" pitchFamily="18" charset="0"/>
                <a:ea typeface="나눔스퀘어" panose="020B0600000101010101"/>
              </a:rPr>
              <a:t>기능 구현</a:t>
            </a:r>
            <a:endParaRPr lang="en-US" altLang="ko-KR" dirty="0">
              <a:latin typeface="Walbaum Heading" panose="020B0604020202020204" pitchFamily="18" charset="0"/>
              <a:ea typeface="나눔스퀘어" panose="020B0600000101010101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ECF321-7657-4C0E-BC05-A268895921BB}"/>
              </a:ext>
            </a:extLst>
          </p:cNvPr>
          <p:cNvSpPr txBox="1"/>
          <p:nvPr/>
        </p:nvSpPr>
        <p:spPr>
          <a:xfrm>
            <a:off x="6602030" y="3410252"/>
            <a:ext cx="1189749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추후 개발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27F466-B028-4A68-BE06-0189B7EE9502}"/>
              </a:ext>
            </a:extLst>
          </p:cNvPr>
          <p:cNvSpPr txBox="1"/>
          <p:nvPr/>
        </p:nvSpPr>
        <p:spPr>
          <a:xfrm>
            <a:off x="6501074" y="3779584"/>
            <a:ext cx="1390124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학과 추가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추가 기능 확장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1B8579-965E-45EE-B5FB-2D54EBED7D3F}"/>
              </a:ext>
            </a:extLst>
          </p:cNvPr>
          <p:cNvSpPr txBox="1"/>
          <p:nvPr/>
        </p:nvSpPr>
        <p:spPr>
          <a:xfrm>
            <a:off x="1077434" y="3410252"/>
            <a:ext cx="1189749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구상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C359CA-97E3-42A5-AD07-7A5B345242C8}"/>
              </a:ext>
            </a:extLst>
          </p:cNvPr>
          <p:cNvSpPr txBox="1"/>
          <p:nvPr/>
        </p:nvSpPr>
        <p:spPr>
          <a:xfrm>
            <a:off x="1000526" y="3779584"/>
            <a:ext cx="1335622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아이디어 구상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2446989-78B6-465D-A686-07DAA16A2167}"/>
              </a:ext>
            </a:extLst>
          </p:cNvPr>
          <p:cNvGrpSpPr/>
          <p:nvPr/>
        </p:nvGrpSpPr>
        <p:grpSpPr>
          <a:xfrm>
            <a:off x="866903" y="2002620"/>
            <a:ext cx="7589488" cy="1325880"/>
            <a:chOff x="723932" y="2926080"/>
            <a:chExt cx="7589488" cy="1325880"/>
          </a:xfrm>
        </p:grpSpPr>
        <p:sp>
          <p:nvSpPr>
            <p:cNvPr id="28" name="화살표: 갈매기형 수장 27">
              <a:extLst>
                <a:ext uri="{FF2B5EF4-FFF2-40B4-BE49-F238E27FC236}">
                  <a16:creationId xmlns:a16="http://schemas.microsoft.com/office/drawing/2014/main" id="{A3313B0A-7C81-4894-A00B-0239548F3EB3}"/>
                </a:ext>
              </a:extLst>
            </p:cNvPr>
            <p:cNvSpPr/>
            <p:nvPr/>
          </p:nvSpPr>
          <p:spPr>
            <a:xfrm>
              <a:off x="2515138" y="2926080"/>
              <a:ext cx="2215869" cy="1325880"/>
            </a:xfrm>
            <a:prstGeom prst="chevron">
              <a:avLst/>
            </a:prstGeom>
            <a:solidFill>
              <a:srgbClr val="C0C0C0"/>
            </a:solidFill>
            <a:ln>
              <a:noFill/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9" name="화살표: 갈매기형 수장 28">
              <a:extLst>
                <a:ext uri="{FF2B5EF4-FFF2-40B4-BE49-F238E27FC236}">
                  <a16:creationId xmlns:a16="http://schemas.microsoft.com/office/drawing/2014/main" id="{EE914211-933C-4094-B5B5-916621BF17FA}"/>
                </a:ext>
              </a:extLst>
            </p:cNvPr>
            <p:cNvSpPr/>
            <p:nvPr/>
          </p:nvSpPr>
          <p:spPr>
            <a:xfrm>
              <a:off x="4306344" y="2926080"/>
              <a:ext cx="2215869" cy="1325880"/>
            </a:xfrm>
            <a:prstGeom prst="chevron">
              <a:avLst/>
            </a:prstGeom>
            <a:solidFill>
              <a:srgbClr val="B10F1B"/>
            </a:solidFill>
            <a:ln>
              <a:noFill/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0" name="화살표: 갈매기형 수장 29">
              <a:extLst>
                <a:ext uri="{FF2B5EF4-FFF2-40B4-BE49-F238E27FC236}">
                  <a16:creationId xmlns:a16="http://schemas.microsoft.com/office/drawing/2014/main" id="{CE74DC52-C3A7-4C4E-B5CA-4A530DF1A1C1}"/>
                </a:ext>
              </a:extLst>
            </p:cNvPr>
            <p:cNvSpPr/>
            <p:nvPr/>
          </p:nvSpPr>
          <p:spPr>
            <a:xfrm>
              <a:off x="6097551" y="2926080"/>
              <a:ext cx="2215869" cy="1325880"/>
            </a:xfrm>
            <a:prstGeom prst="chevron">
              <a:avLst/>
            </a:prstGeom>
            <a:solidFill>
              <a:srgbClr val="C0C0C0"/>
            </a:solidFill>
            <a:ln>
              <a:noFill/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1" name="화살표: 갈매기형 수장 30">
              <a:extLst>
                <a:ext uri="{FF2B5EF4-FFF2-40B4-BE49-F238E27FC236}">
                  <a16:creationId xmlns:a16="http://schemas.microsoft.com/office/drawing/2014/main" id="{184AC09E-FDBF-4926-A044-9431E39297BE}"/>
                </a:ext>
              </a:extLst>
            </p:cNvPr>
            <p:cNvSpPr/>
            <p:nvPr/>
          </p:nvSpPr>
          <p:spPr>
            <a:xfrm>
              <a:off x="723932" y="2926080"/>
              <a:ext cx="2215869" cy="1325880"/>
            </a:xfrm>
            <a:prstGeom prst="chevron">
              <a:avLst/>
            </a:prstGeom>
            <a:solidFill>
              <a:srgbClr val="B10F1B"/>
            </a:solidFill>
            <a:ln>
              <a:noFill/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3C4F5A3-8753-4AA7-9019-C0927179DCE4}"/>
              </a:ext>
            </a:extLst>
          </p:cNvPr>
          <p:cNvSpPr txBox="1"/>
          <p:nvPr/>
        </p:nvSpPr>
        <p:spPr>
          <a:xfrm>
            <a:off x="1667113" y="2372669"/>
            <a:ext cx="829073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~2020.</a:t>
            </a:r>
          </a:p>
          <a:p>
            <a:pPr algn="l"/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04.18</a:t>
            </a:r>
            <a:endParaRPr lang="ko-KR" altLang="en-US" sz="1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55E077-5CF5-4676-AE3A-520947362BEB}"/>
              </a:ext>
            </a:extLst>
          </p:cNvPr>
          <p:cNvSpPr txBox="1"/>
          <p:nvPr/>
        </p:nvSpPr>
        <p:spPr>
          <a:xfrm>
            <a:off x="3376057" y="2372669"/>
            <a:ext cx="973343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~2020.</a:t>
            </a:r>
          </a:p>
          <a:p>
            <a:pPr algn="l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04.30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8214EF-6D72-4AC1-8D9A-FC0CB469CCA6}"/>
              </a:ext>
            </a:extLst>
          </p:cNvPr>
          <p:cNvSpPr txBox="1"/>
          <p:nvPr/>
        </p:nvSpPr>
        <p:spPr>
          <a:xfrm>
            <a:off x="5262057" y="2372669"/>
            <a:ext cx="829073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~2020.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06.30</a:t>
            </a:r>
            <a:endParaRPr lang="ko-KR" altLang="en-US" sz="1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708015-2535-46C9-8B9A-78097E532A0B}"/>
              </a:ext>
            </a:extLst>
          </p:cNvPr>
          <p:cNvSpPr txBox="1"/>
          <p:nvPr/>
        </p:nvSpPr>
        <p:spPr>
          <a:xfrm>
            <a:off x="7059528" y="2372669"/>
            <a:ext cx="829073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2020.</a:t>
            </a:r>
          </a:p>
          <a:p>
            <a:pPr algn="l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06.15~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8600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F716A26B-28B2-4B30-A913-0A45AE50A79D}"/>
              </a:ext>
            </a:extLst>
          </p:cNvPr>
          <p:cNvSpPr/>
          <p:nvPr/>
        </p:nvSpPr>
        <p:spPr>
          <a:xfrm>
            <a:off x="714396" y="1514956"/>
            <a:ext cx="7715205" cy="33618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523911-F9D3-4F33-9477-82840285067C}"/>
              </a:ext>
            </a:extLst>
          </p:cNvPr>
          <p:cNvSpPr txBox="1"/>
          <p:nvPr/>
        </p:nvSpPr>
        <p:spPr>
          <a:xfrm>
            <a:off x="960267" y="1557842"/>
            <a:ext cx="1277914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이유</a:t>
            </a:r>
            <a:r>
              <a:rPr lang="en-US" altLang="ko-KR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ko-KR" altLang="en-US" sz="3200" b="1" dirty="0">
              <a:solidFill>
                <a:srgbClr val="AE17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3" name="슬라이드 번호 개체 틀 8">
            <a:extLst>
              <a:ext uri="{FF2B5EF4-FFF2-40B4-BE49-F238E27FC236}">
                <a16:creationId xmlns:a16="http://schemas.microsoft.com/office/drawing/2014/main" id="{32B3E28F-9F11-4F53-8883-BBDFCB49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1407758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구성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353748-190C-4376-BB48-FD26D281FC4A}"/>
              </a:ext>
            </a:extLst>
          </p:cNvPr>
          <p:cNvSpPr txBox="1"/>
          <p:nvPr/>
        </p:nvSpPr>
        <p:spPr>
          <a:xfrm>
            <a:off x="278219" y="37285"/>
            <a:ext cx="872355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DA703-58F9-4129-A1D0-E824F4F0207C}"/>
              </a:ext>
            </a:extLst>
          </p:cNvPr>
          <p:cNvSpPr txBox="1"/>
          <p:nvPr/>
        </p:nvSpPr>
        <p:spPr>
          <a:xfrm>
            <a:off x="949042" y="2185503"/>
            <a:ext cx="7245911" cy="141782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>
                <a:latin typeface="나눔"/>
                <a:ea typeface="나눔스퀘어" panose="020B0600000101010101"/>
              </a:rPr>
              <a:t>대다수의 프로젝트는 </a:t>
            </a:r>
            <a:r>
              <a:rPr lang="ko-KR" altLang="en-US" sz="2000" dirty="0" err="1">
                <a:latin typeface="나눔"/>
                <a:ea typeface="나눔스퀘어" panose="020B0600000101010101"/>
              </a:rPr>
              <a:t>팀단위</a:t>
            </a:r>
            <a:r>
              <a:rPr lang="ko-KR" altLang="en-US" sz="2000" dirty="0">
                <a:latin typeface="나눔"/>
                <a:ea typeface="나눔스퀘어" panose="020B0600000101010101"/>
              </a:rPr>
              <a:t> 프로젝트</a:t>
            </a:r>
            <a:endParaRPr lang="en-US" altLang="ko-KR" sz="2000" dirty="0">
              <a:latin typeface="나눔"/>
              <a:ea typeface="나눔스퀘어" panose="020B0600000101010101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나눔"/>
                <a:ea typeface="나눔스퀘어" panose="020B0600000101010101"/>
              </a:rPr>
              <a:t>Github</a:t>
            </a:r>
            <a:r>
              <a:rPr lang="ko-KR" altLang="en-US" sz="2000" dirty="0">
                <a:latin typeface="나눔"/>
                <a:ea typeface="나눔스퀘어" panose="020B0600000101010101"/>
              </a:rPr>
              <a:t>와 같은 관리도구 숙련도 상승</a:t>
            </a:r>
            <a:endParaRPr lang="en-US" altLang="ko-KR" sz="2000" dirty="0">
              <a:latin typeface="나눔"/>
              <a:ea typeface="나눔스퀘어" panose="020B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"/>
                <a:ea typeface="나눔스퀘어" panose="020B0600000101010101"/>
              </a:rPr>
              <a:t>궁극적으로 팀 단위 활동에 익숙해지기 위함</a:t>
            </a:r>
            <a:endParaRPr lang="en-US" altLang="ko-KR" sz="2000" dirty="0">
              <a:latin typeface="나눔"/>
              <a:ea typeface="나눔스퀘어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7596377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1513"/>
      </a:accent1>
      <a:accent2>
        <a:srgbClr val="ED7D31"/>
      </a:accent2>
      <a:accent3>
        <a:srgbClr val="E6B729"/>
      </a:accent3>
      <a:accent4>
        <a:srgbClr val="6AAC90"/>
      </a:accent4>
      <a:accent5>
        <a:srgbClr val="55859B"/>
      </a:accent5>
      <a:accent6>
        <a:srgbClr val="9E5D9D"/>
      </a:accent6>
      <a:hlink>
        <a:srgbClr val="0563C1"/>
      </a:hlink>
      <a:folHlink>
        <a:srgbClr val="9E5D9D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10F1B"/>
        </a:solidFill>
        <a:ln>
          <a:noFill/>
        </a:ln>
        <a:scene3d>
          <a:camera prst="obliqueBottomLeft"/>
          <a:lightRig rig="threePt" dir="t"/>
        </a:scene3d>
      </a:spPr>
      <a:bodyPr rtlCol="0" anchor="ctr">
        <a:noAutofit/>
      </a:bodyPr>
      <a:lstStyle>
        <a:defPPr algn="ctr">
          <a:defRPr spc="-150">
            <a:solidFill>
              <a:schemeClr val="tx1">
                <a:lumMod val="75000"/>
                <a:lumOff val="25000"/>
              </a:schemeClr>
            </a:solidFill>
            <a:latin typeface="+mj-ea"/>
            <a:ea typeface="+mj-ea"/>
          </a:defRPr>
        </a:defPPr>
      </a:lstStyle>
    </a:spDef>
    <a:lnDef>
      <a:spPr>
        <a:ln w="28575">
          <a:solidFill>
            <a:srgbClr val="3C3B39"/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scene3d>
          <a:camera prst="obliqueBottomLeft"/>
          <a:lightRig rig="threePt" dir="t"/>
        </a:scene3d>
      </a:spPr>
      <a:bodyPr wrap="none" rtlCol="0">
        <a:spAutoFit/>
      </a:bodyPr>
      <a:lstStyle>
        <a:defPPr algn="l">
          <a:defRPr sz="1100" dirty="0" smtClean="0">
            <a:solidFill>
              <a:srgbClr val="3C3B39"/>
            </a:solidFill>
            <a:ea typeface="+mj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32B4583A-F2D6-4868-A147-15DC1A640FDA}" vid="{B08A216D-AA0A-4C47-A5EE-EB5C01FD0BB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B01513"/>
    </a:accent1>
    <a:accent2>
      <a:srgbClr val="ED7D31"/>
    </a:accent2>
    <a:accent3>
      <a:srgbClr val="E6B729"/>
    </a:accent3>
    <a:accent4>
      <a:srgbClr val="6AAC90"/>
    </a:accent4>
    <a:accent5>
      <a:srgbClr val="55859B"/>
    </a:accent5>
    <a:accent6>
      <a:srgbClr val="9E5D9D"/>
    </a:accent6>
    <a:hlink>
      <a:srgbClr val="0563C1"/>
    </a:hlink>
    <a:folHlink>
      <a:srgbClr val="9E5D9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1035</TotalTime>
  <Words>286</Words>
  <Application>Microsoft Macintosh PowerPoint</Application>
  <PresentationFormat>화면 슬라이드 쇼(4:3)</PresentationFormat>
  <Paragraphs>104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나눔</vt:lpstr>
      <vt:lpstr>나눔바른고딕</vt:lpstr>
      <vt:lpstr>나눔스퀘어</vt:lpstr>
      <vt:lpstr>나눔스퀘어 Bold</vt:lpstr>
      <vt:lpstr>나눔스퀘어 ExtraBold</vt:lpstr>
      <vt:lpstr>HY헤드라인M</vt:lpstr>
      <vt:lpstr>맑은 고딕</vt:lpstr>
      <vt:lpstr>Arial</vt:lpstr>
      <vt:lpstr>Arial Black</vt:lpstr>
      <vt:lpstr>Calibri</vt:lpstr>
      <vt:lpstr>Walbaum Heading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변상현</cp:lastModifiedBy>
  <cp:revision>170</cp:revision>
  <dcterms:created xsi:type="dcterms:W3CDTF">2018-05-27T11:49:32Z</dcterms:created>
  <dcterms:modified xsi:type="dcterms:W3CDTF">2020-04-20T11:47:45Z</dcterms:modified>
</cp:coreProperties>
</file>