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embeddedFontLst>
    <p:embeddedFont>
      <p:font typeface="맑은 고딕" pitchFamily="50" charset="-127"/>
      <p:regular r:id="rId8"/>
      <p:bold r:id="rId9"/>
    </p:embeddedFont>
    <p:embeddedFont>
      <p:font typeface="Arial Unicode MS" pitchFamily="50" charset="-127"/>
      <p:regular r:id="rId10"/>
    </p:embeddedFont>
    <p:embeddedFont>
      <p:font typeface="HY견고딕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1D"/>
    <a:srgbClr val="4D4D4D"/>
    <a:srgbClr val="FDFDFD"/>
    <a:srgbClr val="333333"/>
    <a:srgbClr val="111111"/>
    <a:srgbClr val="FFFFFF"/>
    <a:srgbClr val="000000"/>
    <a:srgbClr val="080808"/>
    <a:srgbClr val="494949"/>
    <a:srgbClr val="F24B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ppt메인.jpg"/>
          <p:cNvPicPr>
            <a:picLocks noChangeAspect="1"/>
          </p:cNvPicPr>
          <p:nvPr userDrawn="1"/>
        </p:nvPicPr>
        <p:blipFill>
          <a:blip r:embed="rId2" cstate="print"/>
          <a:srcRect t="4316" b="3624"/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1928794" y="1571612"/>
            <a:ext cx="5284455" cy="2722337"/>
          </a:xfrm>
          <a:prstGeom prst="rect">
            <a:avLst/>
          </a:prstGeom>
          <a:solidFill>
            <a:srgbClr val="FFFFFF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2000232" y="1643050"/>
            <a:ext cx="5143536" cy="2571768"/>
          </a:xfrm>
          <a:prstGeom prst="rect">
            <a:avLst/>
          </a:prstGeom>
          <a:solidFill>
            <a:srgbClr val="FFFFFF">
              <a:alpha val="2392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25447" y="3500438"/>
            <a:ext cx="189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BYUN EUN JIN 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7554" y="2285992"/>
            <a:ext cx="242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itchFamily="34" charset="-128"/>
                <a:ea typeface="Adobe Fan Heiti Std B" pitchFamily="34" charset="-128"/>
              </a:rPr>
              <a:t>eSpoir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itchFamily="34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메인.jpg"/>
          <p:cNvPicPr>
            <a:picLocks noChangeAspect="1"/>
          </p:cNvPicPr>
          <p:nvPr userDrawn="1"/>
        </p:nvPicPr>
        <p:blipFill>
          <a:blip r:embed="rId2" cstate="print"/>
          <a:srcRect t="4316" b="3624"/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42844" y="142852"/>
            <a:ext cx="8858312" cy="65722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000100" y="928670"/>
            <a:ext cx="178595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42844" y="142852"/>
            <a:ext cx="157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blipFill>
                  <a:blip r:embed="rId2"/>
                  <a:stretch>
                    <a:fillRect/>
                  </a:stretch>
                </a:blipFill>
                <a:latin typeface="HY견고딕" pitchFamily="18" charset="-127"/>
                <a:ea typeface="HY견고딕" pitchFamily="18" charset="-127"/>
              </a:rPr>
              <a:t>01</a:t>
            </a:r>
            <a:endParaRPr lang="ko-KR" altLang="en-US" sz="6000" dirty="0">
              <a:blipFill>
                <a:blip r:embed="rId2"/>
                <a:stretch>
                  <a:fillRect/>
                </a:stretch>
              </a:blip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logo_espoir.gif"/>
          <p:cNvPicPr>
            <a:picLocks noChangeAspect="1"/>
          </p:cNvPicPr>
          <p:nvPr userDrawn="1"/>
        </p:nvPicPr>
        <p:blipFill>
          <a:blip r:embed="rId3"/>
          <a:srcRect t="21135" r="6667" b="26028"/>
          <a:stretch>
            <a:fillRect/>
          </a:stretch>
        </p:blipFill>
        <p:spPr>
          <a:xfrm>
            <a:off x="7858148" y="285728"/>
            <a:ext cx="1000132" cy="35719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252589" y="42860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PLAN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메인.jpg"/>
          <p:cNvPicPr>
            <a:picLocks noChangeAspect="1"/>
          </p:cNvPicPr>
          <p:nvPr userDrawn="1"/>
        </p:nvPicPr>
        <p:blipFill>
          <a:blip r:embed="rId2" cstate="print"/>
          <a:srcRect t="4316" b="3624"/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42844" y="142852"/>
            <a:ext cx="8858312" cy="6572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000100" y="928670"/>
            <a:ext cx="250033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42844" y="142852"/>
            <a:ext cx="157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blipFill>
                  <a:blip r:embed="rId2"/>
                  <a:stretch>
                    <a:fillRect/>
                  </a:stretch>
                </a:blipFill>
                <a:latin typeface="HY견고딕" pitchFamily="18" charset="-127"/>
                <a:ea typeface="HY견고딕" pitchFamily="18" charset="-127"/>
              </a:rPr>
              <a:t>02</a:t>
            </a:r>
            <a:endParaRPr lang="ko-KR" altLang="en-US" sz="6000" dirty="0">
              <a:blipFill>
                <a:blip r:embed="rId2"/>
                <a:stretch>
                  <a:fillRect/>
                </a:stretch>
              </a:blip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logo_espoir.gif"/>
          <p:cNvPicPr>
            <a:picLocks noChangeAspect="1"/>
          </p:cNvPicPr>
          <p:nvPr userDrawn="1"/>
        </p:nvPicPr>
        <p:blipFill>
          <a:blip r:embed="rId3"/>
          <a:srcRect t="21135" r="6667" b="26028"/>
          <a:stretch>
            <a:fillRect/>
          </a:stretch>
        </p:blipFill>
        <p:spPr>
          <a:xfrm>
            <a:off x="7858148" y="285728"/>
            <a:ext cx="1000132" cy="35719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252589" y="42860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PLAN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메인.jpg"/>
          <p:cNvPicPr>
            <a:picLocks noChangeAspect="1"/>
          </p:cNvPicPr>
          <p:nvPr userDrawn="1"/>
        </p:nvPicPr>
        <p:blipFill>
          <a:blip r:embed="rId2" cstate="print"/>
          <a:srcRect t="4316" b="3624"/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42844" y="142852"/>
            <a:ext cx="8858312" cy="6572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000100" y="928670"/>
            <a:ext cx="178595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42844" y="142852"/>
            <a:ext cx="157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blipFill>
                  <a:blip r:embed="rId2"/>
                  <a:stretch>
                    <a:fillRect/>
                  </a:stretch>
                </a:blipFill>
                <a:latin typeface="HY견고딕" pitchFamily="18" charset="-127"/>
                <a:ea typeface="HY견고딕" pitchFamily="18" charset="-127"/>
              </a:rPr>
              <a:t>03</a:t>
            </a:r>
            <a:endParaRPr lang="ko-KR" altLang="en-US" sz="6000" dirty="0">
              <a:blipFill>
                <a:blip r:embed="rId2"/>
                <a:stretch>
                  <a:fillRect/>
                </a:stretch>
              </a:blip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logo_espoir.gif"/>
          <p:cNvPicPr>
            <a:picLocks noChangeAspect="1"/>
          </p:cNvPicPr>
          <p:nvPr userDrawn="1"/>
        </p:nvPicPr>
        <p:blipFill>
          <a:blip r:embed="rId3"/>
          <a:srcRect t="21135" r="6667" b="26028"/>
          <a:stretch>
            <a:fillRect/>
          </a:stretch>
        </p:blipFill>
        <p:spPr>
          <a:xfrm>
            <a:off x="7858148" y="285728"/>
            <a:ext cx="1000132" cy="35719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252589" y="42860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PLAN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메인.jpg"/>
          <p:cNvPicPr>
            <a:picLocks noChangeAspect="1"/>
          </p:cNvPicPr>
          <p:nvPr userDrawn="1"/>
        </p:nvPicPr>
        <p:blipFill>
          <a:blip r:embed="rId2" cstate="print"/>
          <a:srcRect t="4316" b="3624"/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42844" y="142852"/>
            <a:ext cx="8858312" cy="6572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000100" y="928670"/>
            <a:ext cx="178595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42844" y="142852"/>
            <a:ext cx="157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blipFill>
                  <a:blip r:embed="rId2"/>
                  <a:stretch>
                    <a:fillRect/>
                  </a:stretch>
                </a:blipFill>
                <a:latin typeface="HY견고딕" pitchFamily="18" charset="-127"/>
                <a:ea typeface="HY견고딕" pitchFamily="18" charset="-127"/>
              </a:rPr>
              <a:t>04</a:t>
            </a:r>
            <a:endParaRPr lang="ko-KR" altLang="en-US" sz="6000" dirty="0">
              <a:blipFill>
                <a:blip r:embed="rId2"/>
                <a:stretch>
                  <a:fillRect/>
                </a:stretch>
              </a:blip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logo_espoir.gif"/>
          <p:cNvPicPr>
            <a:picLocks noChangeAspect="1"/>
          </p:cNvPicPr>
          <p:nvPr userDrawn="1"/>
        </p:nvPicPr>
        <p:blipFill>
          <a:blip r:embed="rId3"/>
          <a:srcRect t="21135" r="6667" b="26028"/>
          <a:stretch>
            <a:fillRect/>
          </a:stretch>
        </p:blipFill>
        <p:spPr>
          <a:xfrm>
            <a:off x="7858148" y="285728"/>
            <a:ext cx="1000132" cy="35719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252589" y="42860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PLAN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메인.jpg"/>
          <p:cNvPicPr>
            <a:picLocks noChangeAspect="1"/>
          </p:cNvPicPr>
          <p:nvPr userDrawn="1"/>
        </p:nvPicPr>
        <p:blipFill>
          <a:blip r:embed="rId2" cstate="print"/>
          <a:srcRect t="4316" b="3624"/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142844" y="142852"/>
            <a:ext cx="8858312" cy="6572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000100" y="928670"/>
            <a:ext cx="1785950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42844" y="142852"/>
            <a:ext cx="1571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blipFill>
                  <a:blip r:embed="rId2"/>
                  <a:stretch>
                    <a:fillRect/>
                  </a:stretch>
                </a:blipFill>
                <a:latin typeface="HY견고딕" pitchFamily="18" charset="-127"/>
                <a:ea typeface="HY견고딕" pitchFamily="18" charset="-127"/>
              </a:rPr>
              <a:t>05</a:t>
            </a:r>
            <a:endParaRPr lang="ko-KR" altLang="en-US" sz="6000" dirty="0">
              <a:blipFill>
                <a:blip r:embed="rId2"/>
                <a:stretch>
                  <a:fillRect/>
                </a:stretch>
              </a:blip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6" name="그림 5" descr="logo_espoir.gif"/>
          <p:cNvPicPr>
            <a:picLocks noChangeAspect="1"/>
          </p:cNvPicPr>
          <p:nvPr userDrawn="1"/>
        </p:nvPicPr>
        <p:blipFill>
          <a:blip r:embed="rId3"/>
          <a:srcRect t="21135" r="6667" b="26028"/>
          <a:stretch>
            <a:fillRect/>
          </a:stretch>
        </p:blipFill>
        <p:spPr>
          <a:xfrm>
            <a:off x="7858148" y="285728"/>
            <a:ext cx="1000132" cy="35719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252589" y="42860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THE정고딕130" pitchFamily="18" charset="-127"/>
                <a:ea typeface="THE정고딕130" pitchFamily="18" charset="-127"/>
              </a:rPr>
              <a:t>PLAN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THE정고딕130" pitchFamily="18" charset="-127"/>
              <a:ea typeface="THE정고딕130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0E87-2296-4AE1-83FF-836BB203B05F}" type="datetimeFigureOut">
              <a:rPr lang="ko-KR" altLang="en-US" smtClean="0"/>
              <a:pPr/>
              <a:t>2016-10-11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696C3-0258-46B2-BA95-D51A4B88009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ppt메인.jpg"/>
          <p:cNvPicPr>
            <a:picLocks noChangeAspect="1"/>
          </p:cNvPicPr>
          <p:nvPr/>
        </p:nvPicPr>
        <p:blipFill>
          <a:blip r:embed="rId2" cstate="print"/>
          <a:srcRect t="4316" b="3624"/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29773" y="2067832"/>
            <a:ext cx="5284455" cy="2722337"/>
            <a:chOff x="1928794" y="1571612"/>
            <a:chExt cx="5284455" cy="2722337"/>
          </a:xfrm>
        </p:grpSpPr>
        <p:sp>
          <p:nvSpPr>
            <p:cNvPr id="9" name="직사각형 8"/>
            <p:cNvSpPr/>
            <p:nvPr/>
          </p:nvSpPr>
          <p:spPr>
            <a:xfrm>
              <a:off x="1928794" y="1571612"/>
              <a:ext cx="5284455" cy="2722337"/>
            </a:xfrm>
            <a:prstGeom prst="rect">
              <a:avLst/>
            </a:prstGeom>
            <a:solidFill>
              <a:srgbClr val="FFFFFF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00232" y="1643050"/>
              <a:ext cx="5143536" cy="2571768"/>
            </a:xfrm>
            <a:prstGeom prst="rect">
              <a:avLst/>
            </a:prstGeom>
            <a:solidFill>
              <a:srgbClr val="FFFFFF">
                <a:alpha val="23922"/>
              </a:srgb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5447" y="3500438"/>
              <a:ext cx="1893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85000"/>
                    </a:schemeClr>
                  </a:solidFill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BYUN EUN JIN 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57554" y="2285992"/>
              <a:ext cx="24288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dobe Fan Heiti Std B" pitchFamily="34" charset="-128"/>
                  <a:ea typeface="Adobe Fan Heiti Std B" pitchFamily="34" charset="-128"/>
                </a:rPr>
                <a:t>eSpoir</a:t>
              </a:r>
              <a:endPara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itchFamily="34" charset="-12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571480"/>
            <a:ext cx="171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CONCEPT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5735" y="2500306"/>
            <a:ext cx="2786082" cy="35719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28926" y="2500306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감각</a:t>
            </a:r>
            <a:r>
              <a:rPr lang="ko-KR" altLang="en-US" sz="2000" dirty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7620" y="2500306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모던</a:t>
            </a:r>
            <a:r>
              <a:rPr lang="ko-KR" altLang="en-US" sz="2000" dirty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8794" y="2500306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균형적</a:t>
            </a:r>
            <a:endParaRPr lang="ko-KR" altLang="en-US" sz="2000" dirty="0">
              <a:solidFill>
                <a:schemeClr val="bg1"/>
              </a:solidFill>
              <a:latin typeface="THE정고딕150" pitchFamily="18" charset="-127"/>
              <a:ea typeface="THE정고딕150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42844" y="3571876"/>
            <a:ext cx="3929090" cy="1309697"/>
            <a:chOff x="5072066" y="3071810"/>
            <a:chExt cx="3929090" cy="1309697"/>
          </a:xfrm>
        </p:grpSpPr>
        <p:pic>
          <p:nvPicPr>
            <p:cNvPr id="14" name="그림 13" descr="대리석.jpg"/>
            <p:cNvPicPr>
              <a:picLocks noChangeAspect="1"/>
            </p:cNvPicPr>
            <p:nvPr/>
          </p:nvPicPr>
          <p:blipFill>
            <a:blip r:embed="rId2" cstate="print"/>
            <a:srcRect r="28124" b="76041"/>
            <a:stretch>
              <a:fillRect/>
            </a:stretch>
          </p:blipFill>
          <p:spPr>
            <a:xfrm>
              <a:off x="5072066" y="3071810"/>
              <a:ext cx="3929090" cy="130969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14942" y="3643314"/>
              <a:ext cx="206338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 smtClean="0">
                  <a:solidFill>
                    <a:schemeClr val="bg1"/>
                  </a:solidFill>
                  <a:latin typeface="THE정고딕110" pitchFamily="18" charset="-127"/>
                  <a:ea typeface="THE정고딕110" pitchFamily="18" charset="-127"/>
                </a:rPr>
                <a:t>Texture</a:t>
              </a:r>
              <a:endParaRPr lang="ko-KR" altLang="en-US" sz="4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072066" y="1928802"/>
            <a:ext cx="3932901" cy="1309697"/>
            <a:chOff x="142844" y="1500174"/>
            <a:chExt cx="3932901" cy="1309697"/>
          </a:xfrm>
        </p:grpSpPr>
        <p:pic>
          <p:nvPicPr>
            <p:cNvPr id="9" name="그림 8" descr="20160302111721909.jpg"/>
            <p:cNvPicPr>
              <a:picLocks noChangeAspect="1"/>
            </p:cNvPicPr>
            <p:nvPr/>
          </p:nvPicPr>
          <p:blipFill>
            <a:blip r:embed="rId3" cstate="print"/>
            <a:srcRect l="1250" t="26818" r="312" b="25454"/>
            <a:stretch>
              <a:fillRect/>
            </a:stretch>
          </p:blipFill>
          <p:spPr>
            <a:xfrm>
              <a:off x="142844" y="1500174"/>
              <a:ext cx="3929090" cy="1309697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42844" y="1500174"/>
              <a:ext cx="3929090" cy="1309697"/>
            </a:xfrm>
            <a:prstGeom prst="rect">
              <a:avLst/>
            </a:prstGeom>
            <a:solidFill>
              <a:srgbClr val="08080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71670" y="2000240"/>
              <a:ext cx="200407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500" dirty="0" smtClean="0">
                  <a:solidFill>
                    <a:schemeClr val="bg1"/>
                  </a:solidFill>
                  <a:latin typeface="THE정고딕110" pitchFamily="18" charset="-127"/>
                  <a:ea typeface="THE정고딕110" pitchFamily="18" charset="-127"/>
                </a:rPr>
                <a:t>Keyword</a:t>
              </a:r>
              <a:endParaRPr lang="ko-KR" altLang="en-US" sz="35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5214910" y="5286388"/>
            <a:ext cx="3929090" cy="1285884"/>
            <a:chOff x="4929158" y="5000635"/>
            <a:chExt cx="3929090" cy="1285884"/>
          </a:xfrm>
        </p:grpSpPr>
        <p:pic>
          <p:nvPicPr>
            <p:cNvPr id="17" name="그림 16" descr="w600.jpg"/>
            <p:cNvPicPr>
              <a:picLocks noChangeAspect="1"/>
            </p:cNvPicPr>
            <p:nvPr/>
          </p:nvPicPr>
          <p:blipFill>
            <a:blip r:embed="rId4" cstate="print"/>
            <a:srcRect l="10000" t="13092" r="23749" b="53242"/>
            <a:stretch>
              <a:fillRect/>
            </a:stretch>
          </p:blipFill>
          <p:spPr>
            <a:xfrm>
              <a:off x="4929158" y="5000635"/>
              <a:ext cx="3786214" cy="1285884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4929190" y="5000636"/>
              <a:ext cx="3929058" cy="1285883"/>
            </a:xfrm>
            <a:prstGeom prst="rect">
              <a:avLst/>
            </a:prstGeom>
            <a:solidFill>
              <a:srgbClr val="08080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72298" y="5643577"/>
              <a:ext cx="1659429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500" dirty="0" smtClean="0">
                  <a:solidFill>
                    <a:schemeClr val="bg1"/>
                  </a:solidFill>
                  <a:latin typeface="THE정고딕110" pitchFamily="18" charset="-127"/>
                  <a:ea typeface="THE정고딕110" pitchFamily="18" charset="-127"/>
                </a:rPr>
                <a:t>Target</a:t>
              </a:r>
              <a:endParaRPr lang="ko-KR" altLang="en-US" sz="35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357686" y="4143380"/>
            <a:ext cx="1928826" cy="35719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57686" y="414338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대리석</a:t>
            </a:r>
            <a:endParaRPr lang="ko-KR" altLang="en-US" dirty="0">
              <a:solidFill>
                <a:schemeClr val="bg1"/>
              </a:solidFill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3011" y="414338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차가움</a:t>
            </a:r>
            <a:endParaRPr lang="ko-KR" altLang="en-US" dirty="0">
              <a:solidFill>
                <a:schemeClr val="bg1"/>
              </a:solidFill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857356" y="5715016"/>
            <a:ext cx="3000396" cy="357190"/>
          </a:xfrm>
          <a:prstGeom prst="rect">
            <a:avLst/>
          </a:prstGeom>
          <a:solidFill>
            <a:srgbClr val="000000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928794" y="5715016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세련된 </a:t>
            </a:r>
            <a:r>
              <a:rPr lang="en-US" altLang="ko-KR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20-30 </a:t>
            </a:r>
            <a:r>
              <a:rPr lang="ko-KR" altLang="en-US" dirty="0" smtClean="0">
                <a:solidFill>
                  <a:schemeClr val="bg1"/>
                </a:solidFill>
                <a:latin typeface="THE정고딕150" pitchFamily="18" charset="-127"/>
                <a:ea typeface="THE정고딕150" pitchFamily="18" charset="-127"/>
              </a:rPr>
              <a:t>초반의 여성 </a:t>
            </a:r>
            <a:endParaRPr lang="ko-KR" altLang="en-US" dirty="0">
              <a:solidFill>
                <a:schemeClr val="bg1"/>
              </a:solidFill>
              <a:latin typeface="THE정고딕150" pitchFamily="18" charset="-127"/>
              <a:ea typeface="THE정고딕15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571480"/>
            <a:ext cx="235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COLOR&amp;FONT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857224" y="3071810"/>
            <a:ext cx="275375" cy="275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타원 3"/>
          <p:cNvSpPr/>
          <p:nvPr/>
        </p:nvSpPr>
        <p:spPr>
          <a:xfrm>
            <a:off x="857224" y="2000240"/>
            <a:ext cx="275375" cy="27537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타원 4"/>
          <p:cNvSpPr/>
          <p:nvPr/>
        </p:nvSpPr>
        <p:spPr>
          <a:xfrm>
            <a:off x="857224" y="2500306"/>
            <a:ext cx="275375" cy="275375"/>
          </a:xfrm>
          <a:prstGeom prst="ellipse">
            <a:avLst/>
          </a:prstGeom>
          <a:solidFill>
            <a:srgbClr val="EE4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500166" y="1500174"/>
            <a:ext cx="100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#111111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500166" y="2000240"/>
            <a:ext cx="100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#333333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2500306"/>
            <a:ext cx="1006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#ee401d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6929454" y="1500174"/>
            <a:ext cx="275375" cy="275375"/>
          </a:xfrm>
          <a:prstGeom prst="ellipse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타원 9"/>
          <p:cNvSpPr/>
          <p:nvPr/>
        </p:nvSpPr>
        <p:spPr>
          <a:xfrm>
            <a:off x="7725649" y="1500174"/>
            <a:ext cx="275375" cy="275375"/>
          </a:xfrm>
          <a:prstGeom prst="ellipse">
            <a:avLst/>
          </a:prstGeom>
          <a:solidFill>
            <a:srgbClr val="EE4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7286644" y="2071678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4.8:1</a:t>
            </a:r>
            <a:endParaRPr lang="ko-KR" altLang="en-US" sz="1200" dirty="0"/>
          </a:p>
        </p:txBody>
      </p:sp>
      <p:sp>
        <p:nvSpPr>
          <p:cNvPr id="12" name="타원 11"/>
          <p:cNvSpPr/>
          <p:nvPr/>
        </p:nvSpPr>
        <p:spPr>
          <a:xfrm>
            <a:off x="6929454" y="2937687"/>
            <a:ext cx="275375" cy="27537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" name="타원 12"/>
          <p:cNvSpPr/>
          <p:nvPr/>
        </p:nvSpPr>
        <p:spPr>
          <a:xfrm>
            <a:off x="7725649" y="2937687"/>
            <a:ext cx="275375" cy="275375"/>
          </a:xfrm>
          <a:prstGeom prst="ellipse">
            <a:avLst/>
          </a:prstGeom>
          <a:solidFill>
            <a:srgbClr val="EE4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7286644" y="3366315"/>
            <a:ext cx="785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3.2:1</a:t>
            </a:r>
            <a:endParaRPr lang="ko-KR" altLang="en-US" sz="1200" dirty="0"/>
          </a:p>
        </p:txBody>
      </p:sp>
      <p:sp>
        <p:nvSpPr>
          <p:cNvPr id="15" name="타원 14"/>
          <p:cNvSpPr/>
          <p:nvPr/>
        </p:nvSpPr>
        <p:spPr>
          <a:xfrm>
            <a:off x="857224" y="1500174"/>
            <a:ext cx="275375" cy="275375"/>
          </a:xfrm>
          <a:prstGeom prst="ellipse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1500166" y="3080563"/>
            <a:ext cx="70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en-US" altLang="ko-KR" sz="1200" dirty="0" err="1" smtClean="0"/>
              <a:t>ffffff</a:t>
            </a:r>
            <a:endParaRPr lang="ko-KR" altLang="en-US" sz="1200" dirty="0"/>
          </a:p>
        </p:txBody>
      </p:sp>
      <p:sp>
        <p:nvSpPr>
          <p:cNvPr id="17" name="타원 16"/>
          <p:cNvSpPr/>
          <p:nvPr/>
        </p:nvSpPr>
        <p:spPr>
          <a:xfrm>
            <a:off x="3214678" y="2357430"/>
            <a:ext cx="275375" cy="2753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타원 17"/>
          <p:cNvSpPr/>
          <p:nvPr/>
        </p:nvSpPr>
        <p:spPr>
          <a:xfrm>
            <a:off x="4357686" y="1500174"/>
            <a:ext cx="275375" cy="275375"/>
          </a:xfrm>
          <a:prstGeom prst="ellipse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타원 18"/>
          <p:cNvSpPr/>
          <p:nvPr/>
        </p:nvSpPr>
        <p:spPr>
          <a:xfrm>
            <a:off x="4357686" y="3143248"/>
            <a:ext cx="275375" cy="275375"/>
          </a:xfrm>
          <a:prstGeom prst="ellipse">
            <a:avLst/>
          </a:prstGeom>
          <a:solidFill>
            <a:srgbClr val="EE40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타원 19"/>
          <p:cNvSpPr/>
          <p:nvPr/>
        </p:nvSpPr>
        <p:spPr>
          <a:xfrm>
            <a:off x="4357686" y="2357430"/>
            <a:ext cx="275375" cy="27537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TextBox 20"/>
          <p:cNvSpPr txBox="1"/>
          <p:nvPr/>
        </p:nvSpPr>
        <p:spPr>
          <a:xfrm>
            <a:off x="5190713" y="3202544"/>
            <a:ext cx="90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3.9:1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143504" y="155947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18.9:1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143504" y="235743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12.6:1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857620" y="2357430"/>
            <a:ext cx="151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407872" y="1500174"/>
            <a:ext cx="151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07872" y="2937687"/>
            <a:ext cx="151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600096" y="5822173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THE정고딕150" pitchFamily="18" charset="-127"/>
                <a:ea typeface="THE정고딕150" pitchFamily="18" charset="-127"/>
              </a:rPr>
              <a:t>Florencesans</a:t>
            </a:r>
            <a:r>
              <a:rPr lang="en-US" altLang="ko-KR" sz="1400" dirty="0" smtClean="0">
                <a:latin typeface="THE정고딕150" pitchFamily="18" charset="-127"/>
                <a:ea typeface="THE정고딕150" pitchFamily="18" charset="-127"/>
              </a:rPr>
              <a:t> SC</a:t>
            </a:r>
            <a:endParaRPr lang="ko-KR" altLang="en-US" sz="14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79177" y="5822173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latin typeface="THE정고딕150" pitchFamily="18" charset="-127"/>
                <a:ea typeface="THE정고딕150" pitchFamily="18" charset="-127"/>
              </a:rPr>
              <a:t>BebasNeue</a:t>
            </a:r>
            <a:endParaRPr lang="ko-KR" altLang="en-US" sz="1400" dirty="0">
              <a:latin typeface="THE정고딕150" pitchFamily="18" charset="-127"/>
              <a:ea typeface="THE정고딕15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71604" y="5822173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>
                <a:latin typeface="THE정고딕150" pitchFamily="18" charset="-127"/>
                <a:ea typeface="THE정고딕150" pitchFamily="18" charset="-127"/>
              </a:rPr>
              <a:t>나눔고딕</a:t>
            </a:r>
            <a:r>
              <a:rPr lang="ko-KR" altLang="en-US" sz="1400" dirty="0" smtClean="0">
                <a:latin typeface="THE정고딕150" pitchFamily="18" charset="-127"/>
                <a:ea typeface="THE정고딕150" pitchFamily="18" charset="-127"/>
              </a:rPr>
              <a:t> </a:t>
            </a:r>
            <a:r>
              <a:rPr lang="en-US" altLang="ko-KR" sz="1400" dirty="0" smtClean="0">
                <a:latin typeface="THE정고딕150" pitchFamily="18" charset="-127"/>
                <a:ea typeface="THE정고딕150" pitchFamily="18" charset="-127"/>
              </a:rPr>
              <a:t>2.0</a:t>
            </a:r>
            <a:endParaRPr lang="ko-KR" altLang="en-US" sz="14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 rot="5400000">
            <a:off x="2100655" y="2471321"/>
            <a:ext cx="1514234" cy="5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5672555" y="2542759"/>
            <a:ext cx="1514234" cy="56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 descr="나눔고딕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4786284"/>
            <a:ext cx="1257476" cy="419159"/>
          </a:xfrm>
          <a:prstGeom prst="rect">
            <a:avLst/>
          </a:prstGeom>
        </p:spPr>
      </p:pic>
      <p:pic>
        <p:nvPicPr>
          <p:cNvPr id="36" name="그림 35" descr="20161007_16501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36335" y="4786322"/>
            <a:ext cx="933580" cy="314369"/>
          </a:xfrm>
          <a:prstGeom prst="rect">
            <a:avLst/>
          </a:prstGeom>
        </p:spPr>
      </p:pic>
      <p:pic>
        <p:nvPicPr>
          <p:cNvPr id="37" name="그림 36" descr="20161007_16505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6189" y="4786322"/>
            <a:ext cx="1202667" cy="357228"/>
          </a:xfrm>
          <a:prstGeom prst="rect">
            <a:avLst/>
          </a:prstGeom>
        </p:spPr>
      </p:pic>
      <p:pic>
        <p:nvPicPr>
          <p:cNvPr id="38" name="그림 37" descr="20161007_16522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46416" y="5143512"/>
            <a:ext cx="1162212" cy="276264"/>
          </a:xfrm>
          <a:prstGeom prst="rect">
            <a:avLst/>
          </a:prstGeom>
        </p:spPr>
      </p:pic>
      <p:pic>
        <p:nvPicPr>
          <p:cNvPr id="39" name="그림 38" descr="20161007_165330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9177" y="5143512"/>
            <a:ext cx="1047896" cy="390580"/>
          </a:xfrm>
          <a:prstGeom prst="rect">
            <a:avLst/>
          </a:prstGeom>
        </p:spPr>
      </p:pic>
      <p:pic>
        <p:nvPicPr>
          <p:cNvPr id="40" name="그림 39" descr="20161007_16541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0100" y="5243453"/>
            <a:ext cx="1009791" cy="257211"/>
          </a:xfrm>
          <a:prstGeom prst="rect">
            <a:avLst/>
          </a:prstGeom>
        </p:spPr>
      </p:pic>
      <p:pic>
        <p:nvPicPr>
          <p:cNvPr id="41" name="그림 40" descr="20161007_165513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57272" y="4867258"/>
            <a:ext cx="1028844" cy="257211"/>
          </a:xfrm>
          <a:prstGeom prst="rect">
            <a:avLst/>
          </a:prstGeom>
        </p:spPr>
      </p:pic>
      <p:pic>
        <p:nvPicPr>
          <p:cNvPr id="42" name="그림 41" descr="20161007_165617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343028" y="5214912"/>
            <a:ext cx="800212" cy="285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571480"/>
            <a:ext cx="171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ORIGIN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pic>
        <p:nvPicPr>
          <p:cNvPr id="7" name="그림 6" descr="에스쁘아_메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1142984"/>
            <a:ext cx="4929222" cy="5388969"/>
          </a:xfrm>
          <a:prstGeom prst="rect">
            <a:avLst/>
          </a:prstGeom>
        </p:spPr>
      </p:pic>
      <p:cxnSp>
        <p:nvCxnSpPr>
          <p:cNvPr id="16" name="꺾인 연결선 15"/>
          <p:cNvCxnSpPr/>
          <p:nvPr/>
        </p:nvCxnSpPr>
        <p:spPr>
          <a:xfrm flipV="1">
            <a:off x="1928794" y="1857364"/>
            <a:ext cx="714380" cy="42862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EE401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85786" y="2143116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THE정고딕150" pitchFamily="18" charset="-127"/>
                <a:ea typeface="THE정고딕150" pitchFamily="18" charset="-127"/>
              </a:rPr>
              <a:t>다중 </a:t>
            </a:r>
            <a:r>
              <a:rPr lang="ko-KR" altLang="en-US" sz="1000" dirty="0" err="1" smtClean="0">
                <a:latin typeface="THE정고딕150" pitchFamily="18" charset="-127"/>
                <a:ea typeface="THE정고딕150" pitchFamily="18" charset="-127"/>
              </a:rPr>
              <a:t>내비게이션</a:t>
            </a:r>
            <a:endParaRPr lang="ko-KR" altLang="en-US" sz="10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27" name="꺾인 연결선 26"/>
          <p:cNvCxnSpPr/>
          <p:nvPr/>
        </p:nvCxnSpPr>
        <p:spPr>
          <a:xfrm>
            <a:off x="5429256" y="2786058"/>
            <a:ext cx="1500198" cy="857256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EE401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29454" y="3500438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THE정고딕150" pitchFamily="18" charset="-127"/>
                <a:ea typeface="THE정고딕150" pitchFamily="18" charset="-127"/>
              </a:rPr>
              <a:t>단조로운 메뉴 구성</a:t>
            </a:r>
            <a:endParaRPr lang="ko-KR" altLang="en-US" sz="10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6200000" flipV="1">
            <a:off x="1571604" y="4286256"/>
            <a:ext cx="1285884" cy="1143008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EE401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5786" y="3714752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THE정고딕150" pitchFamily="18" charset="-127"/>
                <a:ea typeface="THE정고딕150" pitchFamily="18" charset="-127"/>
              </a:rPr>
              <a:t>페이지 왼쪽 정렬로 인한 </a:t>
            </a:r>
            <a:endParaRPr lang="en-US" altLang="ko-KR" sz="1000" dirty="0" smtClean="0">
              <a:latin typeface="THE정고딕150" pitchFamily="18" charset="-127"/>
              <a:ea typeface="THE정고딕150" pitchFamily="18" charset="-127"/>
            </a:endParaRPr>
          </a:p>
          <a:p>
            <a:pPr algn="ctr"/>
            <a:r>
              <a:rPr lang="ko-KR" altLang="en-US" sz="1000" dirty="0" smtClean="0">
                <a:latin typeface="THE정고딕150" pitchFamily="18" charset="-127"/>
                <a:ea typeface="THE정고딕150" pitchFamily="18" charset="-127"/>
              </a:rPr>
              <a:t>불안한 구성</a:t>
            </a:r>
            <a:endParaRPr lang="ko-KR" altLang="en-US" sz="10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37" name="꺾인 연결선 36"/>
          <p:cNvCxnSpPr/>
          <p:nvPr/>
        </p:nvCxnSpPr>
        <p:spPr>
          <a:xfrm flipV="1">
            <a:off x="4857752" y="4786322"/>
            <a:ext cx="1643074" cy="500066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EE401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0826" y="4643446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latin typeface="THE정고딕150" pitchFamily="18" charset="-127"/>
                <a:ea typeface="THE정고딕150" pitchFamily="18" charset="-127"/>
              </a:rPr>
              <a:t>신제품 광고가 가장 하단에 있음</a:t>
            </a:r>
            <a:endParaRPr lang="ko-KR" altLang="en-US" sz="1000" dirty="0">
              <a:latin typeface="THE정고딕150" pitchFamily="18" charset="-127"/>
              <a:ea typeface="THE정고딕150" pitchFamily="18" charset="-127"/>
            </a:endParaRPr>
          </a:p>
        </p:txBody>
      </p:sp>
      <p:cxnSp>
        <p:nvCxnSpPr>
          <p:cNvPr id="40" name="꺾인 연결선 39"/>
          <p:cNvCxnSpPr/>
          <p:nvPr/>
        </p:nvCxnSpPr>
        <p:spPr>
          <a:xfrm rot="10800000" flipV="1">
            <a:off x="2643174" y="1214422"/>
            <a:ext cx="714380" cy="642942"/>
          </a:xfrm>
          <a:prstGeom prst="bentConnector3">
            <a:avLst>
              <a:gd name="adj1" fmla="val 50000"/>
            </a:avLst>
          </a:prstGeom>
          <a:ln w="12700" cmpd="sng">
            <a:solidFill>
              <a:srgbClr val="EE401D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onver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357298"/>
            <a:ext cx="1785840" cy="4816697"/>
          </a:xfrm>
          <a:prstGeom prst="rect">
            <a:avLst/>
          </a:prstGeom>
        </p:spPr>
      </p:pic>
      <p:pic>
        <p:nvPicPr>
          <p:cNvPr id="3" name="그림 2" descr="크레신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1500174"/>
            <a:ext cx="4643470" cy="2373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4414" y="57148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HE정고딕110" pitchFamily="18" charset="-127"/>
                <a:ea typeface="THE정고딕110" pitchFamily="18" charset="-127"/>
              </a:rPr>
              <a:t>REFERENCE</a:t>
            </a:r>
            <a:r>
              <a:rPr lang="en-US" sz="2000" dirty="0" smtClean="0"/>
              <a:t>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71926" y="4038616"/>
            <a:ext cx="264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http://www.cresyn.com/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0364" y="5786454"/>
            <a:ext cx="305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https://www.converse.co.kr/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571480"/>
            <a:ext cx="171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HE정고딕110" pitchFamily="18" charset="-127"/>
                <a:ea typeface="THE정고딕110" pitchFamily="18" charset="-127"/>
              </a:rPr>
              <a:t>SKETCH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pic>
        <p:nvPicPr>
          <p:cNvPr id="6" name="그림 5" descr="KakaoTalk_20161010_09462925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1428736"/>
            <a:ext cx="2322632" cy="3096843"/>
          </a:xfrm>
          <a:prstGeom prst="rect">
            <a:avLst/>
          </a:prstGeom>
        </p:spPr>
      </p:pic>
      <p:pic>
        <p:nvPicPr>
          <p:cNvPr id="7" name="그림 6" descr="KakaoTalk_20161011_0956434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00364" y="2857496"/>
            <a:ext cx="4129124" cy="3096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3372" y="1428736"/>
            <a:ext cx="923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THE정고딕130" pitchFamily="18" charset="-127"/>
                <a:ea typeface="THE정고딕130" pitchFamily="18" charset="-127"/>
              </a:rPr>
              <a:t>모바일</a:t>
            </a:r>
            <a:endParaRPr lang="en-US" altLang="ko-KR" sz="1200" dirty="0" smtClean="0"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sz="1200" dirty="0" smtClean="0"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sz="1200" dirty="0" err="1" smtClean="0">
                <a:latin typeface="THE정고딕130" pitchFamily="18" charset="-127"/>
                <a:ea typeface="THE정고딕130" pitchFamily="18" charset="-127"/>
              </a:rPr>
              <a:t>타블렛</a:t>
            </a:r>
            <a:endParaRPr lang="en-US" altLang="ko-KR" sz="1200" dirty="0" smtClean="0">
              <a:latin typeface="THE정고딕130" pitchFamily="18" charset="-127"/>
              <a:ea typeface="THE정고딕130" pitchFamily="18" charset="-127"/>
            </a:endParaRPr>
          </a:p>
          <a:p>
            <a:endParaRPr lang="en-US" altLang="ko-KR" sz="1200" dirty="0" smtClean="0">
              <a:latin typeface="THE정고딕130" pitchFamily="18" charset="-127"/>
              <a:ea typeface="THE정고딕130" pitchFamily="18" charset="-127"/>
            </a:endParaRPr>
          </a:p>
          <a:p>
            <a:r>
              <a:rPr lang="ko-KR" altLang="en-US" sz="1200" dirty="0" smtClean="0">
                <a:latin typeface="THE정고딕130" pitchFamily="18" charset="-127"/>
                <a:ea typeface="THE정고딕130" pitchFamily="18" charset="-127"/>
              </a:rPr>
              <a:t>노트북</a:t>
            </a:r>
            <a:r>
              <a:rPr lang="en-US" altLang="ko-KR" sz="1200" dirty="0" smtClean="0">
                <a:latin typeface="THE정고딕130" pitchFamily="18" charset="-127"/>
                <a:ea typeface="THE정고딕130" pitchFamily="18" charset="-127"/>
              </a:rPr>
              <a:t>+PC</a:t>
            </a:r>
            <a:endParaRPr lang="ko-KR" altLang="en-US" sz="1200" dirty="0"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14942" y="1428736"/>
            <a:ext cx="2286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THE정고딕130" pitchFamily="18" charset="-127"/>
                <a:ea typeface="THE정고딕130" pitchFamily="18" charset="-127"/>
              </a:rPr>
              <a:t>320-414        480-736</a:t>
            </a:r>
          </a:p>
          <a:p>
            <a:endParaRPr lang="en-US" altLang="ko-KR" sz="1200" dirty="0" smtClean="0"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sz="1200" dirty="0" smtClean="0">
                <a:latin typeface="THE정고딕130" pitchFamily="18" charset="-127"/>
                <a:ea typeface="THE정고딕130" pitchFamily="18" charset="-127"/>
              </a:rPr>
              <a:t>600-800       960-1280</a:t>
            </a:r>
          </a:p>
          <a:p>
            <a:endParaRPr lang="en-US" altLang="ko-KR" sz="1200" dirty="0" smtClean="0">
              <a:latin typeface="THE정고딕130" pitchFamily="18" charset="-127"/>
              <a:ea typeface="THE정고딕130" pitchFamily="18" charset="-127"/>
            </a:endParaRPr>
          </a:p>
          <a:p>
            <a:r>
              <a:rPr lang="en-US" altLang="ko-KR" sz="1200" dirty="0" smtClean="0">
                <a:latin typeface="THE정고딕130" pitchFamily="18" charset="-127"/>
                <a:ea typeface="THE정고딕130" pitchFamily="18" charset="-127"/>
              </a:rPr>
              <a:t>800-1920</a:t>
            </a:r>
            <a:endParaRPr lang="ko-KR" altLang="en-US" sz="1200" dirty="0">
              <a:latin typeface="THE정고딕130" pitchFamily="18" charset="-127"/>
              <a:ea typeface="THE정고딕1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57818" y="1142984"/>
            <a:ext cx="2143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THE정고딕130" pitchFamily="18" charset="-127"/>
                <a:ea typeface="THE정고딕130" pitchFamily="18" charset="-127"/>
              </a:rPr>
              <a:t>가로                세로</a:t>
            </a:r>
            <a:endParaRPr lang="ko-KR" altLang="en-US" sz="1100" dirty="0">
              <a:latin typeface="THE정고딕130" pitchFamily="18" charset="-127"/>
              <a:ea typeface="THE정고딕130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 cmpd="sng">
          <a:solidFill>
            <a:srgbClr val="EE401D"/>
          </a:solidFill>
          <a:headEnd type="oval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78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굴림</vt:lpstr>
      <vt:lpstr>Arial</vt:lpstr>
      <vt:lpstr>맑은 고딕</vt:lpstr>
      <vt:lpstr>Arial Unicode MS</vt:lpstr>
      <vt:lpstr>Adobe Fan Heiti Std B</vt:lpstr>
      <vt:lpstr>THE정고딕110</vt:lpstr>
      <vt:lpstr>THE정고딕150</vt:lpstr>
      <vt:lpstr>THE정고딕130</vt:lpstr>
      <vt:lpstr>HY견고딕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301</dc:creator>
  <cp:lastModifiedBy>301</cp:lastModifiedBy>
  <cp:revision>55</cp:revision>
  <dcterms:created xsi:type="dcterms:W3CDTF">2016-10-07T01:02:38Z</dcterms:created>
  <dcterms:modified xsi:type="dcterms:W3CDTF">2016-10-11T04:45:36Z</dcterms:modified>
</cp:coreProperties>
</file>