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732" r:id="rId2"/>
    <p:sldId id="748" r:id="rId3"/>
    <p:sldId id="749" r:id="rId4"/>
    <p:sldId id="750" r:id="rId5"/>
    <p:sldId id="770" r:id="rId6"/>
    <p:sldId id="751" r:id="rId7"/>
    <p:sldId id="752" r:id="rId8"/>
    <p:sldId id="753" r:id="rId9"/>
    <p:sldId id="754" r:id="rId10"/>
    <p:sldId id="755" r:id="rId11"/>
    <p:sldId id="756" r:id="rId12"/>
    <p:sldId id="757" r:id="rId13"/>
    <p:sldId id="758" r:id="rId14"/>
    <p:sldId id="759" r:id="rId15"/>
    <p:sldId id="760" r:id="rId16"/>
    <p:sldId id="761" r:id="rId17"/>
    <p:sldId id="762" r:id="rId18"/>
    <p:sldId id="763" r:id="rId19"/>
    <p:sldId id="764" r:id="rId20"/>
    <p:sldId id="765" r:id="rId21"/>
    <p:sldId id="766" r:id="rId22"/>
    <p:sldId id="767" r:id="rId23"/>
    <p:sldId id="768" r:id="rId24"/>
    <p:sldId id="769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14"/>
    <a:srgbClr val="9A7500"/>
    <a:srgbClr val="0301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4861" autoAdjust="0"/>
    <p:restoredTop sz="94660"/>
  </p:normalViewPr>
  <p:slideViewPr>
    <p:cSldViewPr>
      <p:cViewPr>
        <p:scale>
          <a:sx n="143" d="100"/>
          <a:sy n="143" d="100"/>
        </p:scale>
        <p:origin x="-480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3C4D8-71B7-4F13-BD2E-CFE11C36E193}" type="datetimeFigureOut">
              <a:rPr lang="ko-KR" altLang="en-US" smtClean="0"/>
              <a:pPr/>
              <a:t>2020-12-18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DC60C-CF20-4A62-910F-221DAF4415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785800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4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OOP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클래스의 상속을 코드로 구현해보시오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OOP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문법에서 </a:t>
            </a:r>
            <a:r>
              <a:rPr lang="ko-KR" altLang="en-US" sz="1000" dirty="0" smtClean="0">
                <a:sym typeface="Wingdings" pitchFamily="2" charset="2"/>
              </a:rPr>
              <a:t>상속에 대한 개념과 그것을 코드로 구현할 수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3265591"/>
            <a:ext cx="6804656" cy="152073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[ </a:t>
            </a:r>
            <a:r>
              <a:rPr lang="ko-KR" altLang="en-US" sz="900" dirty="0" smtClean="0"/>
              <a:t>결과 출력</a:t>
            </a:r>
            <a:r>
              <a:rPr lang="en-US" altLang="ko-KR" sz="900" dirty="0" smtClean="0"/>
              <a:t> 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부모 클래스 </a:t>
            </a:r>
            <a:r>
              <a:rPr lang="en-US" altLang="ko-KR" sz="900" dirty="0" smtClean="0">
                <a:sym typeface="Wingdings" pitchFamily="2" charset="2"/>
              </a:rPr>
              <a:t> </a:t>
            </a:r>
            <a:r>
              <a:rPr lang="ko-KR" altLang="en-US" sz="900" dirty="0" smtClean="0"/>
              <a:t>걸어가고 있어요</a:t>
            </a:r>
            <a:r>
              <a:rPr lang="en-US" altLang="ko-KR" sz="900" dirty="0" smtClean="0"/>
              <a:t>~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이름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슈퍼맨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나이 </a:t>
            </a:r>
            <a:r>
              <a:rPr lang="en-US" altLang="ko-KR" sz="900" dirty="0" smtClean="0"/>
              <a:t>: 20, </a:t>
            </a:r>
            <a:r>
              <a:rPr lang="ko-KR" altLang="en-US" sz="900" dirty="0" smtClean="0"/>
              <a:t>성별 </a:t>
            </a:r>
            <a:r>
              <a:rPr lang="en-US" altLang="ko-KR" sz="900" dirty="0" smtClean="0"/>
              <a:t>: 1, </a:t>
            </a:r>
            <a:r>
              <a:rPr lang="ko-KR" altLang="en-US" sz="900" dirty="0" smtClean="0"/>
              <a:t>파워 </a:t>
            </a:r>
            <a:r>
              <a:rPr lang="en-US" altLang="ko-KR" sz="900" dirty="0" smtClean="0"/>
              <a:t>: 100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이름 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원더우먼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나이 </a:t>
            </a:r>
            <a:r>
              <a:rPr lang="en-US" altLang="ko-KR" sz="900" dirty="0" smtClean="0"/>
              <a:t>: 30, </a:t>
            </a:r>
            <a:r>
              <a:rPr lang="ko-KR" altLang="en-US" sz="900" dirty="0" smtClean="0"/>
              <a:t>성별 </a:t>
            </a:r>
            <a:r>
              <a:rPr lang="en-US" altLang="ko-KR" sz="900" dirty="0" smtClean="0"/>
              <a:t>: 1, </a:t>
            </a:r>
            <a:r>
              <a:rPr lang="ko-KR" altLang="en-US" sz="900" dirty="0" smtClean="0"/>
              <a:t>파워 </a:t>
            </a:r>
            <a:r>
              <a:rPr lang="en-US" altLang="ko-KR" sz="900" dirty="0" smtClean="0"/>
              <a:t>: 100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이름 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원더우먼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나이 </a:t>
            </a:r>
            <a:r>
              <a:rPr lang="en-US" altLang="ko-KR" sz="900" dirty="0" smtClean="0"/>
              <a:t>: 30, </a:t>
            </a:r>
            <a:r>
              <a:rPr lang="ko-KR" altLang="en-US" sz="900" dirty="0" smtClean="0"/>
              <a:t>성별 </a:t>
            </a:r>
            <a:r>
              <a:rPr lang="en-US" altLang="ko-KR" sz="900" dirty="0" smtClean="0"/>
              <a:t>: 2, </a:t>
            </a:r>
            <a:r>
              <a:rPr lang="ko-KR" altLang="en-US" sz="900" dirty="0" smtClean="0"/>
              <a:t>파워 </a:t>
            </a:r>
            <a:r>
              <a:rPr lang="en-US" altLang="ko-KR" sz="900" dirty="0" smtClean="0"/>
              <a:t>: 300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자식 클래스 </a:t>
            </a:r>
            <a:r>
              <a:rPr lang="en-US" altLang="ko-KR" sz="900" dirty="0" smtClean="0">
                <a:sym typeface="Wingdings" pitchFamily="2" charset="2"/>
              </a:rPr>
              <a:t>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배로 빨리 걸어가고 있어요</a:t>
            </a:r>
            <a:r>
              <a:rPr lang="en-US" altLang="ko-KR" sz="900" dirty="0" smtClean="0"/>
              <a:t>~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OOP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클래스 상속에서 </a:t>
            </a:r>
            <a:r>
              <a:rPr lang="ko-KR" altLang="en-US" sz="1000" dirty="0" err="1" smtClean="0">
                <a:sym typeface="Wingdings" pitchFamily="2" charset="2"/>
              </a:rPr>
              <a:t>메서드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r>
              <a:rPr lang="ko-KR" altLang="en-US" sz="1000" dirty="0" err="1" smtClean="0">
                <a:sym typeface="Wingdings" pitchFamily="2" charset="2"/>
              </a:rPr>
              <a:t>오버라이딩에</a:t>
            </a:r>
            <a:r>
              <a:rPr lang="ko-KR" altLang="en-US" sz="1000" dirty="0" smtClean="0">
                <a:sym typeface="Wingdings" pitchFamily="2" charset="2"/>
              </a:rPr>
              <a:t> 대해서 설명하고 구현해보시오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</a:t>
            </a:r>
            <a:r>
              <a:rPr lang="ko-KR" altLang="en-US" sz="1000" dirty="0" smtClean="0">
                <a:sym typeface="Wingdings" pitchFamily="2" charset="2"/>
              </a:rPr>
              <a:t>상속에서 부모 클래스의 메서드를 자식이 </a:t>
            </a:r>
            <a:r>
              <a:rPr lang="ko-KR" altLang="en-US" sz="1000" dirty="0" err="1" smtClean="0">
                <a:sym typeface="Wingdings" pitchFamily="2" charset="2"/>
              </a:rPr>
              <a:t>오버라이딩해서</a:t>
            </a:r>
            <a:r>
              <a:rPr lang="ko-KR" altLang="en-US" sz="1000" dirty="0" smtClean="0">
                <a:sym typeface="Wingdings" pitchFamily="2" charset="2"/>
              </a:rPr>
              <a:t> 구현할 수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3265591"/>
            <a:ext cx="6804656" cy="152073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[ </a:t>
            </a:r>
            <a:r>
              <a:rPr lang="ko-KR" altLang="en-US" sz="900" dirty="0" smtClean="0"/>
              <a:t>결과 출력</a:t>
            </a:r>
            <a:r>
              <a:rPr lang="en-US" altLang="ko-KR" sz="900" dirty="0" smtClean="0"/>
              <a:t> 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부모 클래스 </a:t>
            </a:r>
            <a:r>
              <a:rPr lang="en-US" altLang="ko-KR" sz="900" dirty="0" smtClean="0">
                <a:sym typeface="Wingdings" pitchFamily="2" charset="2"/>
              </a:rPr>
              <a:t> </a:t>
            </a:r>
            <a:r>
              <a:rPr lang="ko-KR" altLang="en-US" sz="900" dirty="0" smtClean="0"/>
              <a:t>걸어가고 있어요</a:t>
            </a:r>
            <a:r>
              <a:rPr lang="en-US" altLang="ko-KR" sz="900" dirty="0" smtClean="0"/>
              <a:t>~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이름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슈퍼맨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나이 </a:t>
            </a:r>
            <a:r>
              <a:rPr lang="en-US" altLang="ko-KR" sz="900" dirty="0" smtClean="0"/>
              <a:t>: 20, </a:t>
            </a:r>
            <a:r>
              <a:rPr lang="ko-KR" altLang="en-US" sz="900" dirty="0" smtClean="0"/>
              <a:t>성별 </a:t>
            </a:r>
            <a:r>
              <a:rPr lang="en-US" altLang="ko-KR" sz="900" dirty="0" smtClean="0"/>
              <a:t>: 1, </a:t>
            </a:r>
            <a:r>
              <a:rPr lang="ko-KR" altLang="en-US" sz="900" dirty="0" smtClean="0"/>
              <a:t>파워 </a:t>
            </a:r>
            <a:r>
              <a:rPr lang="en-US" altLang="ko-KR" sz="900" dirty="0" smtClean="0"/>
              <a:t>: 100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이름 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원더우먼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나이 </a:t>
            </a:r>
            <a:r>
              <a:rPr lang="en-US" altLang="ko-KR" sz="900" dirty="0" smtClean="0"/>
              <a:t>: 30, </a:t>
            </a:r>
            <a:r>
              <a:rPr lang="ko-KR" altLang="en-US" sz="900" dirty="0" smtClean="0"/>
              <a:t>성별 </a:t>
            </a:r>
            <a:r>
              <a:rPr lang="en-US" altLang="ko-KR" sz="900" dirty="0" smtClean="0"/>
              <a:t>: 1, </a:t>
            </a:r>
            <a:r>
              <a:rPr lang="ko-KR" altLang="en-US" sz="900" dirty="0" smtClean="0"/>
              <a:t>파워 </a:t>
            </a:r>
            <a:r>
              <a:rPr lang="en-US" altLang="ko-KR" sz="900" dirty="0" smtClean="0"/>
              <a:t>: 100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이름 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원더우먼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나이 </a:t>
            </a:r>
            <a:r>
              <a:rPr lang="en-US" altLang="ko-KR" sz="900" dirty="0" smtClean="0"/>
              <a:t>: 30, </a:t>
            </a:r>
            <a:r>
              <a:rPr lang="ko-KR" altLang="en-US" sz="900" dirty="0" smtClean="0"/>
              <a:t>성별 </a:t>
            </a:r>
            <a:r>
              <a:rPr lang="en-US" altLang="ko-KR" sz="900" dirty="0" smtClean="0"/>
              <a:t>: 2, </a:t>
            </a:r>
            <a:r>
              <a:rPr lang="ko-KR" altLang="en-US" sz="900" dirty="0" smtClean="0"/>
              <a:t>파워 </a:t>
            </a:r>
            <a:r>
              <a:rPr lang="en-US" altLang="ko-KR" sz="900" dirty="0" smtClean="0"/>
              <a:t>: 300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자식 클래스 </a:t>
            </a:r>
            <a:r>
              <a:rPr lang="en-US" altLang="ko-KR" sz="900" dirty="0" smtClean="0">
                <a:sym typeface="Wingdings" pitchFamily="2" charset="2"/>
              </a:rPr>
              <a:t>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배로 빨리 걸어가고 있어요</a:t>
            </a:r>
            <a:r>
              <a:rPr lang="en-US" altLang="ko-KR" sz="900" dirty="0" smtClean="0"/>
              <a:t>~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OOP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7848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en-US" altLang="ko-KR" sz="1000" dirty="0" smtClean="0">
                <a:sym typeface="Wingdings" pitchFamily="2" charset="2"/>
              </a:rPr>
              <a:t>getter, setter</a:t>
            </a:r>
            <a:r>
              <a:rPr lang="ko-KR" altLang="en-US" sz="1000" dirty="0" smtClean="0">
                <a:sym typeface="Wingdings" pitchFamily="2" charset="2"/>
              </a:rPr>
              <a:t>가 포함된 클래스의 상속을 코드로 구현해보시오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클래스의 상속을 구현시 </a:t>
            </a:r>
            <a:r>
              <a:rPr lang="en-US" altLang="ko-KR" sz="1000" dirty="0" smtClean="0">
                <a:sym typeface="Wingdings" pitchFamily="2" charset="2"/>
              </a:rPr>
              <a:t>getter, setter</a:t>
            </a:r>
            <a:r>
              <a:rPr lang="ko-KR" altLang="en-US" sz="1000" dirty="0" smtClean="0">
                <a:sym typeface="Wingdings" pitchFamily="2" charset="2"/>
              </a:rPr>
              <a:t>의 개념과 용도를 알고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부모 클래스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--&gt; </a:t>
            </a:r>
            <a:r>
              <a:rPr lang="en-US" altLang="ko-KR" sz="1000" dirty="0" smtClean="0">
                <a:sym typeface="Wingdings" pitchFamily="2" charset="2"/>
              </a:rPr>
              <a:t>Person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자식 클래스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--&gt; </a:t>
            </a:r>
            <a:r>
              <a:rPr lang="en-US" altLang="ko-KR" sz="1000" dirty="0" smtClean="0">
                <a:sym typeface="Wingdings" pitchFamily="2" charset="2"/>
              </a:rPr>
              <a:t>Villain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Hero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2714626"/>
            <a:ext cx="6804656" cy="2169825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악당 이름 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좀비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악당 나이 </a:t>
            </a:r>
            <a:r>
              <a:rPr lang="en-US" altLang="ko-KR" sz="900" dirty="0" smtClean="0"/>
              <a:t>: 20 </a:t>
            </a:r>
            <a:r>
              <a:rPr lang="ko-KR" altLang="en-US" sz="900" dirty="0" smtClean="0"/>
              <a:t>살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악당의 키 </a:t>
            </a:r>
            <a:r>
              <a:rPr lang="en-US" altLang="ko-KR" sz="900" dirty="0" smtClean="0"/>
              <a:t>: 180 Cm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악당 체중 </a:t>
            </a:r>
            <a:r>
              <a:rPr lang="en-US" altLang="ko-KR" sz="900" dirty="0" smtClean="0"/>
              <a:t>: 80 Kg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악당 넘버 </a:t>
            </a:r>
            <a:r>
              <a:rPr lang="en-US" altLang="ko-KR" sz="900" dirty="0" smtClean="0"/>
              <a:t>: 15001231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악당 무기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창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악당 파워 </a:t>
            </a:r>
            <a:r>
              <a:rPr lang="en-US" altLang="ko-KR" sz="900" dirty="0" smtClean="0"/>
              <a:t>: 99.5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 smtClean="0"/>
              <a:t>좀비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이동중</a:t>
            </a:r>
            <a:r>
              <a:rPr lang="en-US" altLang="ko-KR" sz="900" dirty="0" smtClean="0"/>
              <a:t>..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악당 이름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도깨비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악당 나이 </a:t>
            </a:r>
            <a:r>
              <a:rPr lang="en-US" altLang="ko-KR" sz="900" dirty="0" smtClean="0"/>
              <a:t>: 30 </a:t>
            </a:r>
            <a:r>
              <a:rPr lang="ko-KR" altLang="en-US" sz="900" dirty="0" smtClean="0"/>
              <a:t>살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악당의 키 </a:t>
            </a:r>
            <a:r>
              <a:rPr lang="en-US" altLang="ko-KR" sz="900" dirty="0" smtClean="0"/>
              <a:t>: 175 Cm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악당 체중 </a:t>
            </a:r>
            <a:r>
              <a:rPr lang="en-US" altLang="ko-KR" sz="900" dirty="0" smtClean="0"/>
              <a:t>: 70 Kg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악당 넘버 </a:t>
            </a:r>
            <a:r>
              <a:rPr lang="en-US" altLang="ko-KR" sz="900" dirty="0" smtClean="0"/>
              <a:t>: 11001121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악당 무기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방패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악당 파워 </a:t>
            </a:r>
            <a:r>
              <a:rPr lang="en-US" altLang="ko-KR" sz="900" dirty="0" smtClean="0"/>
              <a:t>: 140.5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도깨비 </a:t>
            </a:r>
            <a:r>
              <a:rPr lang="ko-KR" altLang="en-US" sz="900" dirty="0" err="1" smtClean="0"/>
              <a:t>이동중</a:t>
            </a:r>
            <a:r>
              <a:rPr lang="en-US" altLang="ko-KR" sz="900" dirty="0" smtClean="0"/>
              <a:t>..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악당 이름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몽달귀신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악당 나이 </a:t>
            </a:r>
            <a:r>
              <a:rPr lang="en-US" altLang="ko-KR" sz="900" dirty="0" smtClean="0"/>
              <a:t>: 40 </a:t>
            </a:r>
            <a:r>
              <a:rPr lang="ko-KR" altLang="en-US" sz="900" dirty="0" smtClean="0"/>
              <a:t>살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악당의 키 </a:t>
            </a:r>
            <a:r>
              <a:rPr lang="en-US" altLang="ko-KR" sz="900" dirty="0" smtClean="0"/>
              <a:t>: 150 Cm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악당 체중 </a:t>
            </a:r>
            <a:r>
              <a:rPr lang="en-US" altLang="ko-KR" sz="900" dirty="0" smtClean="0"/>
              <a:t>: 40 Kg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악당 넘버 </a:t>
            </a:r>
            <a:r>
              <a:rPr lang="en-US" altLang="ko-KR" sz="900" dirty="0" smtClean="0"/>
              <a:t>: 14001011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악당 무기 </a:t>
            </a:r>
            <a:r>
              <a:rPr lang="en-US" altLang="ko-KR" sz="900" dirty="0" smtClean="0"/>
              <a:t>: ---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악당 파워 </a:t>
            </a:r>
            <a:r>
              <a:rPr lang="en-US" altLang="ko-KR" sz="900" dirty="0" smtClean="0"/>
              <a:t>: 11.5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몽달귀신 </a:t>
            </a:r>
            <a:r>
              <a:rPr lang="ko-KR" altLang="en-US" sz="900" dirty="0" err="1" smtClean="0"/>
              <a:t>이동중</a:t>
            </a:r>
            <a:r>
              <a:rPr lang="en-US" altLang="ko-KR" sz="900" dirty="0" smtClean="0"/>
              <a:t>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OOP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101566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객체에 대한 </a:t>
            </a:r>
            <a:r>
              <a:rPr lang="ko-KR" altLang="en-US" sz="1000" dirty="0" err="1" smtClean="0">
                <a:sym typeface="Wingdings" pitchFamily="2" charset="2"/>
              </a:rPr>
              <a:t>참조값을</a:t>
            </a:r>
            <a:r>
              <a:rPr lang="ko-KR" altLang="en-US" sz="1000" dirty="0" smtClean="0">
                <a:sym typeface="Wingdings" pitchFamily="2" charset="2"/>
              </a:rPr>
              <a:t> 요소로 가지는 객체 배열을 생성하는 코드를 구현하시오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기본형 타입이 아닌 </a:t>
            </a:r>
            <a:r>
              <a:rPr lang="ko-KR" altLang="en-US" sz="1000" dirty="0" smtClean="0">
                <a:sym typeface="Wingdings" pitchFamily="2" charset="2"/>
              </a:rPr>
              <a:t>참조형 타입의 객체가 원소인 객체 배열을 구현할 수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아래와 같이 출력하는데 다양한 방식으로 출력해보시오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 </a:t>
            </a:r>
            <a:r>
              <a:rPr lang="en-US" altLang="ko-KR" sz="1000" dirty="0" smtClean="0">
                <a:sym typeface="Wingdings" pitchFamily="2" charset="2"/>
              </a:rPr>
              <a:t>3</a:t>
            </a:r>
            <a:r>
              <a:rPr lang="ko-KR" altLang="en-US" sz="1000" dirty="0" smtClean="0">
                <a:sym typeface="Wingdings" pitchFamily="2" charset="2"/>
              </a:rPr>
              <a:t>가지 정도로</a:t>
            </a:r>
            <a:r>
              <a:rPr lang="en-US" altLang="ko-KR" sz="1000" dirty="0" smtClean="0">
                <a:sym typeface="Wingdings" pitchFamily="2" charset="2"/>
              </a:rPr>
              <a:t>..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err="1" smtClean="0">
                <a:sym typeface="Wingdings" pitchFamily="2" charset="2"/>
              </a:rPr>
              <a:t>반복문을</a:t>
            </a:r>
            <a:r>
              <a:rPr lang="ko-KR" altLang="en-US" sz="1000" dirty="0" smtClean="0">
                <a:sym typeface="Wingdings" pitchFamily="2" charset="2"/>
              </a:rPr>
              <a:t> 사용해서 객체를 생성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3103440"/>
            <a:ext cx="6804656" cy="175432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altLang="ko-KR" sz="900" dirty="0" smtClean="0"/>
              <a:t>[ </a:t>
            </a:r>
            <a:r>
              <a:rPr lang="ko-KR" altLang="en-US" sz="900" dirty="0" smtClean="0"/>
              <a:t>결과 출력</a:t>
            </a:r>
            <a:r>
              <a:rPr lang="en-US" altLang="ko-KR" sz="900" dirty="0" smtClean="0"/>
              <a:t> ]</a:t>
            </a:r>
          </a:p>
          <a:p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r>
              <a:rPr lang="en-US" altLang="ko-KR" sz="900" dirty="0" smtClean="0"/>
              <a:t>0</a:t>
            </a:r>
            <a:r>
              <a:rPr lang="ko-KR" altLang="en-US" sz="900" dirty="0" smtClean="0"/>
              <a:t>번 후보자 </a:t>
            </a:r>
            <a:r>
              <a:rPr lang="en-US" altLang="ko-KR" sz="900" dirty="0" smtClean="0"/>
              <a:t>--&gt; </a:t>
            </a:r>
            <a:r>
              <a:rPr lang="ko-KR" altLang="en-US" sz="900" dirty="0" smtClean="0"/>
              <a:t>나이 </a:t>
            </a:r>
            <a:r>
              <a:rPr lang="en-US" altLang="ko-KR" sz="900" dirty="0" smtClean="0"/>
              <a:t>: 20</a:t>
            </a:r>
            <a:endParaRPr lang="ko-KR" altLang="en-US" sz="900" dirty="0" smtClean="0"/>
          </a:p>
          <a:p>
            <a:r>
              <a:rPr lang="en-US" altLang="ko-KR" sz="900" dirty="0" smtClean="0"/>
              <a:t>1</a:t>
            </a:r>
            <a:r>
              <a:rPr lang="ko-KR" altLang="en-US" sz="900" dirty="0" smtClean="0"/>
              <a:t>번 후보자 </a:t>
            </a:r>
            <a:r>
              <a:rPr lang="en-US" altLang="ko-KR" sz="900" dirty="0" smtClean="0"/>
              <a:t>--&gt; </a:t>
            </a:r>
            <a:r>
              <a:rPr lang="ko-KR" altLang="en-US" sz="900" dirty="0" smtClean="0"/>
              <a:t>나이 </a:t>
            </a:r>
            <a:r>
              <a:rPr lang="en-US" altLang="ko-KR" sz="900" dirty="0" smtClean="0"/>
              <a:t>: 21</a:t>
            </a:r>
            <a:endParaRPr lang="ko-KR" altLang="en-US" sz="900" dirty="0" smtClean="0"/>
          </a:p>
          <a:p>
            <a:r>
              <a:rPr lang="en-US" altLang="ko-KR" sz="900" dirty="0" smtClean="0"/>
              <a:t>2</a:t>
            </a:r>
            <a:r>
              <a:rPr lang="ko-KR" altLang="en-US" sz="900" dirty="0" smtClean="0"/>
              <a:t>번 후보자 </a:t>
            </a:r>
            <a:r>
              <a:rPr lang="en-US" altLang="ko-KR" sz="900" dirty="0" smtClean="0"/>
              <a:t>--&gt; </a:t>
            </a:r>
            <a:r>
              <a:rPr lang="ko-KR" altLang="en-US" sz="900" dirty="0" smtClean="0"/>
              <a:t>나이 </a:t>
            </a:r>
            <a:r>
              <a:rPr lang="en-US" altLang="ko-KR" sz="900" dirty="0" smtClean="0"/>
              <a:t>: 22</a:t>
            </a:r>
            <a:endParaRPr lang="ko-KR" altLang="en-US" sz="900" dirty="0" smtClean="0"/>
          </a:p>
          <a:p>
            <a:r>
              <a:rPr lang="en-US" altLang="ko-KR" sz="900" dirty="0" smtClean="0"/>
              <a:t>3</a:t>
            </a:r>
            <a:r>
              <a:rPr lang="ko-KR" altLang="en-US" sz="900" dirty="0" smtClean="0"/>
              <a:t>번 후보자 </a:t>
            </a:r>
            <a:r>
              <a:rPr lang="en-US" altLang="ko-KR" sz="900" dirty="0" smtClean="0"/>
              <a:t>--&gt; </a:t>
            </a:r>
            <a:r>
              <a:rPr lang="ko-KR" altLang="en-US" sz="900" dirty="0" smtClean="0"/>
              <a:t>나이 </a:t>
            </a:r>
            <a:r>
              <a:rPr lang="en-US" altLang="ko-KR" sz="900" dirty="0" smtClean="0"/>
              <a:t>: 23</a:t>
            </a:r>
            <a:endParaRPr lang="ko-KR" altLang="en-US" sz="900" dirty="0" smtClean="0"/>
          </a:p>
          <a:p>
            <a:r>
              <a:rPr lang="en-US" altLang="ko-KR" sz="900" dirty="0" smtClean="0"/>
              <a:t>4</a:t>
            </a:r>
            <a:r>
              <a:rPr lang="ko-KR" altLang="en-US" sz="900" dirty="0" smtClean="0"/>
              <a:t>번 후보자 </a:t>
            </a:r>
            <a:r>
              <a:rPr lang="en-US" altLang="ko-KR" sz="900" dirty="0" smtClean="0"/>
              <a:t>--&gt; </a:t>
            </a:r>
            <a:r>
              <a:rPr lang="ko-KR" altLang="en-US" sz="900" dirty="0" smtClean="0"/>
              <a:t>나이 </a:t>
            </a:r>
            <a:r>
              <a:rPr lang="en-US" altLang="ko-KR" sz="900" dirty="0" smtClean="0"/>
              <a:t>: 24</a:t>
            </a:r>
            <a:endParaRPr lang="ko-KR" altLang="en-US" sz="900" dirty="0" smtClean="0"/>
          </a:p>
          <a:p>
            <a:r>
              <a:rPr lang="en-US" altLang="ko-KR" sz="900" dirty="0" smtClean="0"/>
              <a:t>5</a:t>
            </a:r>
            <a:r>
              <a:rPr lang="ko-KR" altLang="en-US" sz="900" dirty="0" smtClean="0"/>
              <a:t>번 후보자 </a:t>
            </a:r>
            <a:r>
              <a:rPr lang="en-US" altLang="ko-KR" sz="900" dirty="0" smtClean="0"/>
              <a:t>--&gt; </a:t>
            </a:r>
            <a:r>
              <a:rPr lang="ko-KR" altLang="en-US" sz="900" dirty="0" smtClean="0"/>
              <a:t>나이 </a:t>
            </a:r>
            <a:r>
              <a:rPr lang="en-US" altLang="ko-KR" sz="900" dirty="0" smtClean="0"/>
              <a:t>: 25</a:t>
            </a:r>
            <a:endParaRPr lang="ko-KR" altLang="en-US" sz="900" dirty="0" smtClean="0"/>
          </a:p>
          <a:p>
            <a:r>
              <a:rPr lang="en-US" altLang="ko-KR" sz="900" dirty="0" smtClean="0"/>
              <a:t>6</a:t>
            </a:r>
            <a:r>
              <a:rPr lang="ko-KR" altLang="en-US" sz="900" dirty="0" smtClean="0"/>
              <a:t>번 후보자 </a:t>
            </a:r>
            <a:r>
              <a:rPr lang="en-US" altLang="ko-KR" sz="900" dirty="0" smtClean="0"/>
              <a:t>--&gt; </a:t>
            </a:r>
            <a:r>
              <a:rPr lang="ko-KR" altLang="en-US" sz="900" dirty="0" smtClean="0"/>
              <a:t>나이 </a:t>
            </a:r>
            <a:r>
              <a:rPr lang="en-US" altLang="ko-KR" sz="900" dirty="0" smtClean="0"/>
              <a:t>: 26</a:t>
            </a:r>
            <a:endParaRPr lang="ko-KR" altLang="en-US" sz="900" dirty="0" smtClean="0"/>
          </a:p>
          <a:p>
            <a:r>
              <a:rPr lang="en-US" altLang="ko-KR" sz="900" dirty="0" smtClean="0"/>
              <a:t>7</a:t>
            </a:r>
            <a:r>
              <a:rPr lang="ko-KR" altLang="en-US" sz="900" dirty="0" smtClean="0"/>
              <a:t>번 후보자 </a:t>
            </a:r>
            <a:r>
              <a:rPr lang="en-US" altLang="ko-KR" sz="900" dirty="0" smtClean="0"/>
              <a:t>--&gt; </a:t>
            </a:r>
            <a:r>
              <a:rPr lang="ko-KR" altLang="en-US" sz="900" dirty="0" smtClean="0"/>
              <a:t>나이 </a:t>
            </a:r>
            <a:r>
              <a:rPr lang="en-US" altLang="ko-KR" sz="900" dirty="0" smtClean="0"/>
              <a:t>: 27</a:t>
            </a:r>
            <a:endParaRPr lang="ko-KR" altLang="en-US" sz="900" dirty="0" smtClean="0"/>
          </a:p>
          <a:p>
            <a:r>
              <a:rPr lang="en-US" altLang="ko-KR" sz="900" dirty="0" smtClean="0"/>
              <a:t>8</a:t>
            </a:r>
            <a:r>
              <a:rPr lang="ko-KR" altLang="en-US" sz="900" dirty="0" smtClean="0"/>
              <a:t>번 후보자 </a:t>
            </a:r>
            <a:r>
              <a:rPr lang="en-US" altLang="ko-KR" sz="900" dirty="0" smtClean="0"/>
              <a:t>--&gt; </a:t>
            </a:r>
            <a:r>
              <a:rPr lang="ko-KR" altLang="en-US" sz="900" dirty="0" smtClean="0"/>
              <a:t>나이 </a:t>
            </a:r>
            <a:r>
              <a:rPr lang="en-US" altLang="ko-KR" sz="900" dirty="0" smtClean="0"/>
              <a:t>: 28</a:t>
            </a:r>
            <a:endParaRPr lang="ko-KR" altLang="en-US" sz="900" dirty="0" smtClean="0"/>
          </a:p>
          <a:p>
            <a:r>
              <a:rPr lang="en-US" altLang="ko-KR" sz="900" dirty="0" smtClean="0"/>
              <a:t>9</a:t>
            </a:r>
            <a:r>
              <a:rPr lang="ko-KR" altLang="en-US" sz="900" dirty="0" smtClean="0"/>
              <a:t>번 후보자 </a:t>
            </a:r>
            <a:r>
              <a:rPr lang="en-US" altLang="ko-KR" sz="900" dirty="0" smtClean="0"/>
              <a:t>--&gt; </a:t>
            </a:r>
            <a:r>
              <a:rPr lang="ko-KR" altLang="en-US" sz="900" dirty="0" smtClean="0"/>
              <a:t>나이 </a:t>
            </a:r>
            <a:r>
              <a:rPr lang="en-US" altLang="ko-KR" sz="900" dirty="0" smtClean="0"/>
              <a:t>: 29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OOP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err="1" smtClean="0">
                <a:sym typeface="Wingdings" pitchFamily="2" charset="2"/>
              </a:rPr>
              <a:t>반복문</a:t>
            </a:r>
            <a:r>
              <a:rPr lang="en-US" altLang="ko-KR" sz="1000" dirty="0" smtClean="0">
                <a:sym typeface="Wingdings" pitchFamily="2" charset="2"/>
              </a:rPr>
              <a:t>(for)</a:t>
            </a:r>
            <a:r>
              <a:rPr lang="ko-KR" altLang="en-US" sz="1000" dirty="0" smtClean="0">
                <a:sym typeface="Wingdings" pitchFamily="2" charset="2"/>
              </a:rPr>
              <a:t>을 사용하여 객체 배열을 생성하고 출력해보시오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</a:t>
            </a:r>
            <a:r>
              <a:rPr lang="ko-KR" altLang="en-US" sz="1000" dirty="0" smtClean="0">
                <a:sym typeface="Wingdings" pitchFamily="2" charset="2"/>
              </a:rPr>
              <a:t>객체의 주소를 저장하고 있는 객체 배열을 반복문을 사용하여 만들 수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3103440"/>
            <a:ext cx="6804656" cy="175432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altLang="ko-KR" sz="900" dirty="0" smtClean="0"/>
              <a:t>[ </a:t>
            </a:r>
            <a:r>
              <a:rPr lang="ko-KR" altLang="en-US" sz="900" dirty="0" smtClean="0"/>
              <a:t>결과 출력</a:t>
            </a:r>
            <a:r>
              <a:rPr lang="en-US" altLang="ko-KR" sz="900" dirty="0" smtClean="0"/>
              <a:t> ]</a:t>
            </a:r>
          </a:p>
          <a:p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r>
              <a:rPr lang="en-US" altLang="ko-KR" sz="900" dirty="0" smtClean="0"/>
              <a:t>0</a:t>
            </a:r>
            <a:r>
              <a:rPr lang="ko-KR" altLang="en-US" sz="900" dirty="0" smtClean="0"/>
              <a:t>번 후보자 </a:t>
            </a:r>
            <a:r>
              <a:rPr lang="en-US" altLang="ko-KR" sz="900" dirty="0" smtClean="0"/>
              <a:t>--&gt; </a:t>
            </a:r>
            <a:r>
              <a:rPr lang="ko-KR" altLang="en-US" sz="900" dirty="0" smtClean="0"/>
              <a:t>나이 </a:t>
            </a:r>
            <a:r>
              <a:rPr lang="en-US" altLang="ko-KR" sz="900" dirty="0" smtClean="0"/>
              <a:t>: 20</a:t>
            </a:r>
            <a:endParaRPr lang="ko-KR" altLang="en-US" sz="900" dirty="0" smtClean="0"/>
          </a:p>
          <a:p>
            <a:r>
              <a:rPr lang="en-US" altLang="ko-KR" sz="900" dirty="0" smtClean="0"/>
              <a:t>1</a:t>
            </a:r>
            <a:r>
              <a:rPr lang="ko-KR" altLang="en-US" sz="900" dirty="0" smtClean="0"/>
              <a:t>번 후보자 </a:t>
            </a:r>
            <a:r>
              <a:rPr lang="en-US" altLang="ko-KR" sz="900" dirty="0" smtClean="0"/>
              <a:t>--&gt; </a:t>
            </a:r>
            <a:r>
              <a:rPr lang="ko-KR" altLang="en-US" sz="900" dirty="0" smtClean="0"/>
              <a:t>나이 </a:t>
            </a:r>
            <a:r>
              <a:rPr lang="en-US" altLang="ko-KR" sz="900" dirty="0" smtClean="0"/>
              <a:t>: 21</a:t>
            </a:r>
            <a:endParaRPr lang="ko-KR" altLang="en-US" sz="900" dirty="0" smtClean="0"/>
          </a:p>
          <a:p>
            <a:r>
              <a:rPr lang="en-US" altLang="ko-KR" sz="900" dirty="0" smtClean="0"/>
              <a:t>2</a:t>
            </a:r>
            <a:r>
              <a:rPr lang="ko-KR" altLang="en-US" sz="900" dirty="0" smtClean="0"/>
              <a:t>번 후보자 </a:t>
            </a:r>
            <a:r>
              <a:rPr lang="en-US" altLang="ko-KR" sz="900" dirty="0" smtClean="0"/>
              <a:t>--&gt; </a:t>
            </a:r>
            <a:r>
              <a:rPr lang="ko-KR" altLang="en-US" sz="900" dirty="0" smtClean="0"/>
              <a:t>나이 </a:t>
            </a:r>
            <a:r>
              <a:rPr lang="en-US" altLang="ko-KR" sz="900" dirty="0" smtClean="0"/>
              <a:t>: 22</a:t>
            </a:r>
            <a:endParaRPr lang="ko-KR" altLang="en-US" sz="900" dirty="0" smtClean="0"/>
          </a:p>
          <a:p>
            <a:r>
              <a:rPr lang="en-US" altLang="ko-KR" sz="900" dirty="0" smtClean="0"/>
              <a:t>3</a:t>
            </a:r>
            <a:r>
              <a:rPr lang="ko-KR" altLang="en-US" sz="900" dirty="0" smtClean="0"/>
              <a:t>번 후보자 </a:t>
            </a:r>
            <a:r>
              <a:rPr lang="en-US" altLang="ko-KR" sz="900" dirty="0" smtClean="0"/>
              <a:t>--&gt; </a:t>
            </a:r>
            <a:r>
              <a:rPr lang="ko-KR" altLang="en-US" sz="900" dirty="0" smtClean="0"/>
              <a:t>나이 </a:t>
            </a:r>
            <a:r>
              <a:rPr lang="en-US" altLang="ko-KR" sz="900" dirty="0" smtClean="0"/>
              <a:t>: 23</a:t>
            </a:r>
            <a:endParaRPr lang="ko-KR" altLang="en-US" sz="900" dirty="0" smtClean="0"/>
          </a:p>
          <a:p>
            <a:r>
              <a:rPr lang="en-US" altLang="ko-KR" sz="900" dirty="0" smtClean="0"/>
              <a:t>4</a:t>
            </a:r>
            <a:r>
              <a:rPr lang="ko-KR" altLang="en-US" sz="900" dirty="0" smtClean="0"/>
              <a:t>번 후보자 </a:t>
            </a:r>
            <a:r>
              <a:rPr lang="en-US" altLang="ko-KR" sz="900" dirty="0" smtClean="0"/>
              <a:t>--&gt; </a:t>
            </a:r>
            <a:r>
              <a:rPr lang="ko-KR" altLang="en-US" sz="900" dirty="0" smtClean="0"/>
              <a:t>나이 </a:t>
            </a:r>
            <a:r>
              <a:rPr lang="en-US" altLang="ko-KR" sz="900" dirty="0" smtClean="0"/>
              <a:t>: 24</a:t>
            </a:r>
            <a:endParaRPr lang="ko-KR" altLang="en-US" sz="900" dirty="0" smtClean="0"/>
          </a:p>
          <a:p>
            <a:r>
              <a:rPr lang="en-US" altLang="ko-KR" sz="900" dirty="0" smtClean="0"/>
              <a:t>5</a:t>
            </a:r>
            <a:r>
              <a:rPr lang="ko-KR" altLang="en-US" sz="900" dirty="0" smtClean="0"/>
              <a:t>번 후보자 </a:t>
            </a:r>
            <a:r>
              <a:rPr lang="en-US" altLang="ko-KR" sz="900" dirty="0" smtClean="0"/>
              <a:t>--&gt; </a:t>
            </a:r>
            <a:r>
              <a:rPr lang="ko-KR" altLang="en-US" sz="900" dirty="0" smtClean="0"/>
              <a:t>나이 </a:t>
            </a:r>
            <a:r>
              <a:rPr lang="en-US" altLang="ko-KR" sz="900" dirty="0" smtClean="0"/>
              <a:t>: 25</a:t>
            </a:r>
            <a:endParaRPr lang="ko-KR" altLang="en-US" sz="900" dirty="0" smtClean="0"/>
          </a:p>
          <a:p>
            <a:r>
              <a:rPr lang="en-US" altLang="ko-KR" sz="900" dirty="0" smtClean="0"/>
              <a:t>6</a:t>
            </a:r>
            <a:r>
              <a:rPr lang="ko-KR" altLang="en-US" sz="900" dirty="0" smtClean="0"/>
              <a:t>번 후보자 </a:t>
            </a:r>
            <a:r>
              <a:rPr lang="en-US" altLang="ko-KR" sz="900" dirty="0" smtClean="0"/>
              <a:t>--&gt; </a:t>
            </a:r>
            <a:r>
              <a:rPr lang="ko-KR" altLang="en-US" sz="900" dirty="0" smtClean="0"/>
              <a:t>나이 </a:t>
            </a:r>
            <a:r>
              <a:rPr lang="en-US" altLang="ko-KR" sz="900" dirty="0" smtClean="0"/>
              <a:t>: 26</a:t>
            </a:r>
            <a:endParaRPr lang="ko-KR" altLang="en-US" sz="900" dirty="0" smtClean="0"/>
          </a:p>
          <a:p>
            <a:r>
              <a:rPr lang="en-US" altLang="ko-KR" sz="900" dirty="0" smtClean="0"/>
              <a:t>7</a:t>
            </a:r>
            <a:r>
              <a:rPr lang="ko-KR" altLang="en-US" sz="900" dirty="0" smtClean="0"/>
              <a:t>번 후보자 </a:t>
            </a:r>
            <a:r>
              <a:rPr lang="en-US" altLang="ko-KR" sz="900" dirty="0" smtClean="0"/>
              <a:t>--&gt; </a:t>
            </a:r>
            <a:r>
              <a:rPr lang="ko-KR" altLang="en-US" sz="900" dirty="0" smtClean="0"/>
              <a:t>나이 </a:t>
            </a:r>
            <a:r>
              <a:rPr lang="en-US" altLang="ko-KR" sz="900" dirty="0" smtClean="0"/>
              <a:t>: 27</a:t>
            </a:r>
            <a:endParaRPr lang="ko-KR" altLang="en-US" sz="900" dirty="0" smtClean="0"/>
          </a:p>
          <a:p>
            <a:r>
              <a:rPr lang="en-US" altLang="ko-KR" sz="900" dirty="0" smtClean="0"/>
              <a:t>8</a:t>
            </a:r>
            <a:r>
              <a:rPr lang="ko-KR" altLang="en-US" sz="900" dirty="0" smtClean="0"/>
              <a:t>번 후보자 </a:t>
            </a:r>
            <a:r>
              <a:rPr lang="en-US" altLang="ko-KR" sz="900" dirty="0" smtClean="0"/>
              <a:t>--&gt; </a:t>
            </a:r>
            <a:r>
              <a:rPr lang="ko-KR" altLang="en-US" sz="900" dirty="0" smtClean="0"/>
              <a:t>나이 </a:t>
            </a:r>
            <a:r>
              <a:rPr lang="en-US" altLang="ko-KR" sz="900" dirty="0" smtClean="0"/>
              <a:t>: 28</a:t>
            </a:r>
            <a:endParaRPr lang="ko-KR" altLang="en-US" sz="900" dirty="0" smtClean="0"/>
          </a:p>
          <a:p>
            <a:r>
              <a:rPr lang="en-US" altLang="ko-KR" sz="900" dirty="0" smtClean="0"/>
              <a:t>9</a:t>
            </a:r>
            <a:r>
              <a:rPr lang="ko-KR" altLang="en-US" sz="900" dirty="0" smtClean="0"/>
              <a:t>번 후보자 </a:t>
            </a:r>
            <a:r>
              <a:rPr lang="en-US" altLang="ko-KR" sz="900" dirty="0" smtClean="0"/>
              <a:t>--&gt; </a:t>
            </a:r>
            <a:r>
              <a:rPr lang="ko-KR" altLang="en-US" sz="900" dirty="0" smtClean="0"/>
              <a:t>나이 </a:t>
            </a:r>
            <a:r>
              <a:rPr lang="en-US" altLang="ko-KR" sz="900" dirty="0" smtClean="0"/>
              <a:t>: 29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OOP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추상 클래스와 추상 </a:t>
            </a:r>
            <a:r>
              <a:rPr lang="ko-KR" altLang="en-US" sz="1000" dirty="0" err="1" smtClean="0">
                <a:sym typeface="Wingdings" pitchFamily="2" charset="2"/>
              </a:rPr>
              <a:t>메서드란</a:t>
            </a:r>
            <a:r>
              <a:rPr lang="ko-KR" altLang="en-US" sz="1000" dirty="0" smtClean="0">
                <a:sym typeface="Wingdings" pitchFamily="2" charset="2"/>
              </a:rPr>
              <a:t> 무엇인지 설명하고 관련된 예제 코드를 구현해보시오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자바의 </a:t>
            </a:r>
            <a:r>
              <a:rPr lang="ko-KR" altLang="en-US" sz="1000" dirty="0" smtClean="0">
                <a:sym typeface="Wingdings" pitchFamily="2" charset="2"/>
              </a:rPr>
              <a:t>추상 클래스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smtClean="0">
                <a:sym typeface="Wingdings" pitchFamily="2" charset="2"/>
              </a:rPr>
              <a:t>추상 </a:t>
            </a:r>
            <a:r>
              <a:rPr lang="ko-KR" altLang="en-US" sz="1000" dirty="0" err="1" smtClean="0">
                <a:sym typeface="Wingdings" pitchFamily="2" charset="2"/>
              </a:rPr>
              <a:t>메서드의</a:t>
            </a:r>
            <a:r>
              <a:rPr lang="ko-KR" altLang="en-US" sz="1000" dirty="0" smtClean="0">
                <a:sym typeface="Wingdings" pitchFamily="2" charset="2"/>
              </a:rPr>
              <a:t> 개념과 역할에 대해서 알고 있는지를 묻는 문제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2435556"/>
            <a:ext cx="6804656" cy="237757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아래의 질문에 답해보시오</a:t>
            </a:r>
            <a:r>
              <a:rPr lang="en-US" altLang="ko-KR" sz="9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1) </a:t>
            </a:r>
            <a:r>
              <a:rPr lang="ko-KR" altLang="en-US" sz="900" dirty="0" smtClean="0"/>
              <a:t>추상 클래스란 무엇인가</a:t>
            </a:r>
            <a:r>
              <a:rPr lang="en-US" altLang="ko-KR" sz="9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2) </a:t>
            </a:r>
            <a:r>
              <a:rPr lang="ko-KR" altLang="en-US" sz="900" dirty="0" smtClean="0"/>
              <a:t>추상 클래스와 일반 클래스의 차이점은 무엇인가</a:t>
            </a:r>
            <a:r>
              <a:rPr lang="en-US" altLang="ko-KR" sz="9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3) </a:t>
            </a:r>
            <a:r>
              <a:rPr lang="ko-KR" altLang="en-US" sz="900" dirty="0" smtClean="0"/>
              <a:t>추상 클래스는 객체 생성이 가능한가</a:t>
            </a:r>
            <a:r>
              <a:rPr lang="en-US" altLang="ko-KR" sz="9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4) </a:t>
            </a:r>
            <a:r>
              <a:rPr lang="ko-KR" altLang="en-US" sz="900" dirty="0" smtClean="0"/>
              <a:t>추상 클래스는 어떻게 사용하는가</a:t>
            </a:r>
            <a:r>
              <a:rPr lang="en-US" altLang="ko-KR" sz="9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5) </a:t>
            </a:r>
            <a:r>
              <a:rPr lang="ko-KR" altLang="en-US" sz="900" dirty="0" smtClean="0"/>
              <a:t>추상 클래스의 역할은 무엇이고 왜 필요한 것인가</a:t>
            </a:r>
            <a:r>
              <a:rPr lang="en-US" altLang="ko-KR" sz="9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6) </a:t>
            </a:r>
            <a:r>
              <a:rPr lang="ko-KR" altLang="en-US" sz="900" dirty="0" smtClean="0"/>
              <a:t>추상 클래스는 상속이 가능한가</a:t>
            </a:r>
            <a:r>
              <a:rPr lang="en-US" altLang="ko-KR" sz="9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7) </a:t>
            </a:r>
            <a:r>
              <a:rPr lang="ko-KR" altLang="en-US" sz="900" dirty="0" smtClean="0"/>
              <a:t>추상 클래스의 추상 </a:t>
            </a:r>
            <a:r>
              <a:rPr lang="ko-KR" altLang="en-US" sz="900" dirty="0" err="1" smtClean="0"/>
              <a:t>메서드는</a:t>
            </a:r>
            <a:r>
              <a:rPr lang="ko-KR" altLang="en-US" sz="900" dirty="0" smtClean="0"/>
              <a:t> 꼭 </a:t>
            </a:r>
            <a:r>
              <a:rPr lang="ko-KR" altLang="en-US" sz="900" dirty="0" err="1" smtClean="0"/>
              <a:t>오버라이딩하여</a:t>
            </a:r>
            <a:r>
              <a:rPr lang="ko-KR" altLang="en-US" sz="900" dirty="0" smtClean="0"/>
              <a:t> 사용해야만 하는가</a:t>
            </a:r>
            <a:r>
              <a:rPr lang="en-US" altLang="ko-KR" sz="9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8) </a:t>
            </a:r>
            <a:r>
              <a:rPr lang="ko-KR" altLang="en-US" sz="900" dirty="0" smtClean="0"/>
              <a:t>추상 </a:t>
            </a:r>
            <a:r>
              <a:rPr lang="ko-KR" altLang="en-US" sz="900" dirty="0" err="1" smtClean="0"/>
              <a:t>메서드를</a:t>
            </a:r>
            <a:r>
              <a:rPr lang="ko-KR" altLang="en-US" sz="900" dirty="0" smtClean="0"/>
              <a:t> 포함하고 있다면 추상 클래스여야 하는가</a:t>
            </a:r>
            <a:r>
              <a:rPr lang="en-US" altLang="ko-KR" sz="9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9) </a:t>
            </a:r>
            <a:r>
              <a:rPr lang="ko-KR" altLang="en-US" sz="900" dirty="0" smtClean="0"/>
              <a:t>추상 클래스를 만들려면 </a:t>
            </a:r>
            <a:r>
              <a:rPr lang="en-US" altLang="ko-KR" sz="900" dirty="0" smtClean="0"/>
              <a:t>abstract</a:t>
            </a:r>
            <a:r>
              <a:rPr lang="ko-KR" altLang="en-US" sz="900" dirty="0" smtClean="0"/>
              <a:t>를 꼭 써야 하는가</a:t>
            </a:r>
            <a:r>
              <a:rPr lang="en-US" altLang="ko-KR" sz="900" dirty="0" smtClean="0"/>
              <a:t>?</a:t>
            </a:r>
            <a:r>
              <a:rPr lang="ko-KR" altLang="en-US" sz="9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OOP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자바의 인터페이스 문법을 예제 코드로 구현해보시오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자바 문법중 </a:t>
            </a:r>
            <a:r>
              <a:rPr lang="ko-KR" altLang="en-US" sz="1000" dirty="0" smtClean="0">
                <a:sym typeface="Wingdings" pitchFamily="2" charset="2"/>
              </a:rPr>
              <a:t>인터페이스에 대한 개념과 어떻게 사용하는지에 대해서 아는지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3000378"/>
            <a:ext cx="6804656" cy="175432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[ </a:t>
            </a:r>
            <a:r>
              <a:rPr lang="ko-KR" altLang="en-US" sz="900" dirty="0" smtClean="0"/>
              <a:t>결과 출력</a:t>
            </a:r>
            <a:r>
              <a:rPr lang="en-US" altLang="ko-KR" sz="900" dirty="0" smtClean="0"/>
              <a:t> 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씻다</a:t>
            </a:r>
            <a:r>
              <a:rPr lang="en-US" altLang="ko-KR" sz="900" dirty="0" smtClean="0"/>
              <a:t>.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공부하다</a:t>
            </a:r>
            <a:r>
              <a:rPr lang="en-US" altLang="ko-KR" sz="900" dirty="0" smtClean="0"/>
              <a:t>.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놀다</a:t>
            </a:r>
            <a:r>
              <a:rPr lang="en-US" altLang="ko-KR" sz="900" dirty="0" smtClean="0"/>
              <a:t>.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엄마 </a:t>
            </a:r>
            <a:r>
              <a:rPr lang="ko-KR" altLang="en-US" sz="900" dirty="0" err="1" smtClean="0"/>
              <a:t>에게서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10000</a:t>
            </a:r>
            <a:r>
              <a:rPr lang="ko-KR" altLang="en-US" sz="900" dirty="0" smtClean="0"/>
              <a:t>원 용돈을 받았습니다</a:t>
            </a:r>
            <a:r>
              <a:rPr lang="en-US" altLang="ko-KR" sz="900" dirty="0" smtClean="0"/>
              <a:t>.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5000</a:t>
            </a:r>
            <a:r>
              <a:rPr lang="ko-KR" altLang="en-US" sz="900" dirty="0" smtClean="0"/>
              <a:t>원 금액을 지출했습니다</a:t>
            </a:r>
            <a:r>
              <a:rPr lang="en-US" altLang="ko-KR" sz="900" dirty="0" smtClean="0"/>
              <a:t>. [</a:t>
            </a:r>
            <a:r>
              <a:rPr lang="ko-KR" altLang="en-US" sz="900" dirty="0" smtClean="0"/>
              <a:t>지출용도 </a:t>
            </a:r>
            <a:r>
              <a:rPr lang="en-US" altLang="ko-KR" sz="900" dirty="0" smtClean="0">
                <a:sym typeface="Wingdings" pitchFamily="2" charset="2"/>
              </a:rPr>
              <a:t>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편의점</a:t>
            </a:r>
            <a:r>
              <a:rPr lang="en-US" altLang="ko-KR" sz="900" dirty="0" smtClean="0"/>
              <a:t>]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[</a:t>
            </a:r>
            <a:r>
              <a:rPr lang="ko-KR" altLang="en-US" sz="900" dirty="0" smtClean="0"/>
              <a:t>훈련비 </a:t>
            </a:r>
            <a:r>
              <a:rPr lang="en-US" altLang="ko-KR" sz="900" dirty="0" smtClean="0">
                <a:sym typeface="Wingdings" pitchFamily="2" charset="2"/>
              </a:rPr>
              <a:t></a:t>
            </a:r>
            <a:r>
              <a:rPr lang="en-US" altLang="ko-KR" sz="900" dirty="0" smtClean="0"/>
              <a:t> 20000</a:t>
            </a:r>
            <a:r>
              <a:rPr lang="ko-KR" altLang="en-US" sz="900" dirty="0" smtClean="0"/>
              <a:t>원 입금완료</a:t>
            </a:r>
            <a:r>
              <a:rPr lang="en-US" altLang="ko-KR" sz="900" dirty="0" smtClean="0"/>
              <a:t>]</a:t>
            </a:r>
            <a:endParaRPr lang="ko-KR" alt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OOP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121674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자바의 인터페이스 문법을 예제 코드로 구현해보시오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자바 문법중 인터페이스에 대한 개념과 어떻게 사용하는지에 대해서 아는지를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앞서의 문제를 가지고 </a:t>
            </a:r>
            <a:r>
              <a:rPr lang="ko-KR" altLang="en-US" sz="1000" dirty="0" smtClean="0">
                <a:sym typeface="Wingdings" pitchFamily="2" charset="2"/>
              </a:rPr>
              <a:t>다양한 인터페이스 문법 테스트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en-US" altLang="ko-KR" sz="1000" dirty="0" smtClean="0">
                <a:sym typeface="Wingdings" pitchFamily="2" charset="2"/>
              </a:rPr>
              <a:t>(1) extends </a:t>
            </a:r>
            <a:r>
              <a:rPr lang="en-US" altLang="ko-KR" sz="1000" dirty="0" err="1" smtClean="0">
                <a:sym typeface="Wingdings" pitchFamily="2" charset="2"/>
              </a:rPr>
              <a:t>vs</a:t>
            </a:r>
            <a:r>
              <a:rPr lang="en-US" altLang="ko-KR" sz="1000" dirty="0" smtClean="0">
                <a:sym typeface="Wingdings" pitchFamily="2" charset="2"/>
              </a:rPr>
              <a:t> implements </a:t>
            </a:r>
            <a:r>
              <a:rPr lang="ko-KR" altLang="en-US" sz="1000" dirty="0" smtClean="0">
                <a:sym typeface="Wingdings" pitchFamily="2" charset="2"/>
              </a:rPr>
              <a:t>우선 순위는</a:t>
            </a:r>
            <a:r>
              <a:rPr lang="en-US" altLang="ko-KR" sz="1000" dirty="0" smtClean="0">
                <a:sym typeface="Wingdings" pitchFamily="2" charset="2"/>
              </a:rPr>
              <a:t>?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en-US" altLang="ko-KR" sz="1000" dirty="0" smtClean="0">
                <a:sym typeface="Wingdings" pitchFamily="2" charset="2"/>
              </a:rPr>
              <a:t>(2) </a:t>
            </a:r>
            <a:r>
              <a:rPr lang="ko-KR" altLang="en-US" sz="1000" dirty="0" err="1" smtClean="0">
                <a:sym typeface="Wingdings" pitchFamily="2" charset="2"/>
              </a:rPr>
              <a:t>인터페이스내</a:t>
            </a:r>
            <a:r>
              <a:rPr lang="ko-KR" altLang="en-US" sz="1000" dirty="0" smtClean="0">
                <a:sym typeface="Wingdings" pitchFamily="2" charset="2"/>
              </a:rPr>
              <a:t> 일반 </a:t>
            </a:r>
            <a:r>
              <a:rPr lang="ko-KR" altLang="en-US" sz="1000" dirty="0" err="1" smtClean="0">
                <a:sym typeface="Wingdings" pitchFamily="2" charset="2"/>
              </a:rPr>
              <a:t>메서드</a:t>
            </a:r>
            <a:r>
              <a:rPr lang="ko-KR" altLang="en-US" sz="1000" dirty="0" smtClean="0">
                <a:sym typeface="Wingdings" pitchFamily="2" charset="2"/>
              </a:rPr>
              <a:t> 작성이나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err="1" smtClean="0">
                <a:sym typeface="Wingdings" pitchFamily="2" charset="2"/>
              </a:rPr>
              <a:t>인터페이스내</a:t>
            </a:r>
            <a:r>
              <a:rPr lang="ko-KR" altLang="en-US" sz="1000" dirty="0" smtClean="0">
                <a:sym typeface="Wingdings" pitchFamily="2" charset="2"/>
              </a:rPr>
              <a:t> 멤버 필드</a:t>
            </a:r>
            <a:r>
              <a:rPr lang="en-US" altLang="ko-KR" sz="1000" dirty="0" smtClean="0">
                <a:sym typeface="Wingdings" pitchFamily="2" charset="2"/>
              </a:rPr>
              <a:t>(</a:t>
            </a:r>
            <a:r>
              <a:rPr lang="ko-KR" altLang="en-US" sz="1000" dirty="0" smtClean="0">
                <a:sym typeface="Wingdings" pitchFamily="2" charset="2"/>
              </a:rPr>
              <a:t>변수</a:t>
            </a:r>
            <a:r>
              <a:rPr lang="en-US" altLang="ko-KR" sz="1000" dirty="0" smtClean="0">
                <a:sym typeface="Wingdings" pitchFamily="2" charset="2"/>
              </a:rPr>
              <a:t>) </a:t>
            </a:r>
            <a:r>
              <a:rPr lang="ko-KR" altLang="en-US" sz="1000" dirty="0" smtClean="0">
                <a:sym typeface="Wingdings" pitchFamily="2" charset="2"/>
              </a:rPr>
              <a:t>작성은 정말 안되나</a:t>
            </a:r>
            <a:r>
              <a:rPr lang="en-US" altLang="ko-KR" sz="1000" dirty="0" smtClean="0">
                <a:sym typeface="Wingdings" pitchFamily="2" charset="2"/>
              </a:rPr>
              <a:t>?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3000378"/>
            <a:ext cx="6804656" cy="175432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[ </a:t>
            </a:r>
            <a:r>
              <a:rPr lang="ko-KR" altLang="en-US" sz="900" dirty="0" smtClean="0"/>
              <a:t>결과 출력</a:t>
            </a:r>
            <a:r>
              <a:rPr lang="en-US" altLang="ko-KR" sz="900" dirty="0" smtClean="0"/>
              <a:t> 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씻다</a:t>
            </a:r>
            <a:r>
              <a:rPr lang="en-US" altLang="ko-KR" sz="900" dirty="0" smtClean="0"/>
              <a:t>.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공부하다</a:t>
            </a:r>
            <a:r>
              <a:rPr lang="en-US" altLang="ko-KR" sz="900" dirty="0" smtClean="0"/>
              <a:t>.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놀다</a:t>
            </a:r>
            <a:r>
              <a:rPr lang="en-US" altLang="ko-KR" sz="900" dirty="0" smtClean="0"/>
              <a:t>.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엄마 </a:t>
            </a:r>
            <a:r>
              <a:rPr lang="ko-KR" altLang="en-US" sz="900" dirty="0" err="1" smtClean="0"/>
              <a:t>에게서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10000</a:t>
            </a:r>
            <a:r>
              <a:rPr lang="ko-KR" altLang="en-US" sz="900" dirty="0" smtClean="0"/>
              <a:t>원 용돈을 받았습니다</a:t>
            </a:r>
            <a:r>
              <a:rPr lang="en-US" altLang="ko-KR" sz="900" dirty="0" smtClean="0"/>
              <a:t>.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5000</a:t>
            </a:r>
            <a:r>
              <a:rPr lang="ko-KR" altLang="en-US" sz="900" dirty="0" smtClean="0"/>
              <a:t>원 금액을 지출했습니다</a:t>
            </a:r>
            <a:r>
              <a:rPr lang="en-US" altLang="ko-KR" sz="900" dirty="0" smtClean="0"/>
              <a:t>. [</a:t>
            </a:r>
            <a:r>
              <a:rPr lang="ko-KR" altLang="en-US" sz="900" dirty="0" smtClean="0"/>
              <a:t>지출용도 </a:t>
            </a:r>
            <a:r>
              <a:rPr lang="en-US" altLang="ko-KR" sz="900" dirty="0" smtClean="0">
                <a:sym typeface="Wingdings" pitchFamily="2" charset="2"/>
              </a:rPr>
              <a:t>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편의점</a:t>
            </a:r>
            <a:r>
              <a:rPr lang="en-US" altLang="ko-KR" sz="900" dirty="0" smtClean="0"/>
              <a:t>]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[</a:t>
            </a:r>
            <a:r>
              <a:rPr lang="ko-KR" altLang="en-US" sz="900" dirty="0" smtClean="0"/>
              <a:t>훈련비 </a:t>
            </a:r>
            <a:r>
              <a:rPr lang="en-US" altLang="ko-KR" sz="900" dirty="0" smtClean="0">
                <a:sym typeface="Wingdings" pitchFamily="2" charset="2"/>
              </a:rPr>
              <a:t></a:t>
            </a:r>
            <a:r>
              <a:rPr lang="en-US" altLang="ko-KR" sz="900" dirty="0" smtClean="0"/>
              <a:t> 20000</a:t>
            </a:r>
            <a:r>
              <a:rPr lang="ko-KR" altLang="en-US" sz="900" dirty="0" smtClean="0"/>
              <a:t>원 입금완료</a:t>
            </a:r>
            <a:r>
              <a:rPr lang="en-US" altLang="ko-KR" sz="900" dirty="0" smtClean="0"/>
              <a:t>]</a:t>
            </a:r>
            <a:endParaRPr lang="ko-KR" alt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OOP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7848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err="1" smtClean="0">
                <a:sym typeface="Wingdings" pitchFamily="2" charset="2"/>
              </a:rPr>
              <a:t>다형성</a:t>
            </a:r>
            <a:r>
              <a:rPr lang="en-US" altLang="ko-KR" sz="1000" dirty="0" smtClean="0">
                <a:sym typeface="Wingdings" pitchFamily="2" charset="2"/>
              </a:rPr>
              <a:t>(polymorphism)</a:t>
            </a:r>
            <a:r>
              <a:rPr lang="ko-KR" altLang="en-US" sz="1000" dirty="0" smtClean="0">
                <a:sym typeface="Wingdings" pitchFamily="2" charset="2"/>
              </a:rPr>
              <a:t>에 대해서 개념 설명을 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자바의 </a:t>
            </a:r>
            <a:r>
              <a:rPr lang="ko-KR" altLang="en-US" sz="1000" dirty="0" smtClean="0">
                <a:sym typeface="Wingdings" pitchFamily="2" charset="2"/>
              </a:rPr>
              <a:t>다형성에 대한 개념을 알고 있고 그것을 쉽게 설명할 수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아래의 문제를 풀어보시오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2857502"/>
            <a:ext cx="6804656" cy="196207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다음의 객체 생성 </a:t>
            </a:r>
            <a:r>
              <a:rPr lang="ko-KR" altLang="en-US" sz="900" dirty="0" err="1" smtClean="0"/>
              <a:t>방법중</a:t>
            </a:r>
            <a:r>
              <a:rPr lang="ko-KR" altLang="en-US" sz="900" dirty="0" smtClean="0"/>
              <a:t> 틀린 것은</a:t>
            </a:r>
            <a:r>
              <a:rPr lang="en-US" altLang="ko-KR" sz="9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class Person {}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class Student extends Person {}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[1] Student s1 = new Student();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[2] Person s2 = new Student();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[3] Person p1 = new Person(); 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[4] Student s1 = new Person();</a:t>
            </a:r>
            <a:endParaRPr lang="ko-KR" alt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OOP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5399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다음중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ym typeface="Wingdings" pitchFamily="2" charset="2"/>
              </a:rPr>
              <a:t>객체 생성 방법이 틀린 것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을 골라보시오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앞서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err="1" smtClean="0">
                <a:sym typeface="Wingdings" pitchFamily="2" charset="2"/>
              </a:rPr>
              <a:t>다형성</a:t>
            </a:r>
            <a:r>
              <a:rPr lang="en-US" altLang="ko-KR" sz="1000" dirty="0" smtClean="0">
                <a:sym typeface="Wingdings" pitchFamily="2" charset="2"/>
              </a:rPr>
              <a:t>(polymorphism)</a:t>
            </a:r>
            <a:r>
              <a:rPr lang="ko-KR" altLang="en-US" sz="1000" dirty="0" smtClean="0">
                <a:sym typeface="Wingdings" pitchFamily="2" charset="2"/>
              </a:rPr>
              <a:t>의 개념에 대해서 살펴봤는데 코드를 통해서 실습해보는 문제이다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4930" y="2857502"/>
            <a:ext cx="6804656" cy="196207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다음의 객체 생성 </a:t>
            </a:r>
            <a:r>
              <a:rPr lang="ko-KR" altLang="en-US" sz="900" dirty="0" err="1" smtClean="0"/>
              <a:t>방법중</a:t>
            </a:r>
            <a:r>
              <a:rPr lang="ko-KR" altLang="en-US" sz="900" dirty="0" smtClean="0"/>
              <a:t> 틀린 것은</a:t>
            </a:r>
            <a:r>
              <a:rPr lang="en-US" altLang="ko-KR" sz="9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class Person {}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class Student extends Person {}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[1] Student s1 = new Student();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[2] Person s2 = new Student();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[3] Person p1 = new Person(); 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[4] Student s1 = new Person();</a:t>
            </a:r>
            <a:endParaRPr lang="ko-KR" alt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OOP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클래스란 무엇이고 어떤 역할을 하는지에 대해서 설명해보시오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</a:t>
            </a:r>
            <a:r>
              <a:rPr lang="ko-KR" altLang="en-US" sz="1000" dirty="0" smtClean="0">
                <a:sym typeface="Wingdings" pitchFamily="2" charset="2"/>
              </a:rPr>
              <a:t>클래스의 개념과 역할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smtClean="0">
                <a:sym typeface="Wingdings" pitchFamily="2" charset="2"/>
              </a:rPr>
              <a:t>용도 등에 대해서 알고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OOP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자식 클래스로 생성하는 객체를 부모의 타입으로 받아서 객체를 생성하면 사용범위가 어떻게 되는지 말해보시오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</a:t>
            </a:r>
            <a:r>
              <a:rPr lang="ko-KR" altLang="en-US" sz="1000" dirty="0" smtClean="0">
                <a:sym typeface="Wingdings" pitchFamily="2" charset="2"/>
              </a:rPr>
              <a:t>다형성의 관계에서 부모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smtClean="0">
                <a:sym typeface="Wingdings" pitchFamily="2" charset="2"/>
              </a:rPr>
              <a:t>자식 클래스 자원을 어떻게 쓸 수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2857502"/>
            <a:ext cx="6804656" cy="216982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class Person {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String str1 = "</a:t>
            </a:r>
            <a:r>
              <a:rPr lang="ko-KR" altLang="en-US" sz="900" dirty="0" smtClean="0"/>
              <a:t>난 부모 클래스</a:t>
            </a:r>
            <a:r>
              <a:rPr lang="en-US" altLang="ko-KR" sz="900" dirty="0" smtClean="0"/>
              <a:t>";	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void method1() { </a:t>
            </a: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"</a:t>
            </a:r>
            <a:r>
              <a:rPr lang="ko-KR" altLang="en-US" sz="900" dirty="0" err="1" smtClean="0"/>
              <a:t>에이에이에이</a:t>
            </a:r>
            <a:r>
              <a:rPr lang="en-US" altLang="ko-KR" sz="900" dirty="0" smtClean="0"/>
              <a:t>" ); }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void </a:t>
            </a:r>
            <a:r>
              <a:rPr lang="en-US" altLang="ko-KR" sz="900" dirty="0" err="1" smtClean="0"/>
              <a:t>ppp</a:t>
            </a:r>
            <a:r>
              <a:rPr lang="en-US" altLang="ko-KR" sz="900" dirty="0" smtClean="0"/>
              <a:t>() { </a:t>
            </a: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"</a:t>
            </a:r>
            <a:r>
              <a:rPr lang="en-US" altLang="ko-KR" sz="900" dirty="0" err="1" smtClean="0"/>
              <a:t>ppp</a:t>
            </a:r>
            <a:r>
              <a:rPr lang="en-US" altLang="ko-KR" sz="900" dirty="0" smtClean="0"/>
              <a:t>" ); }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class Student extends Person {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String str2 = "</a:t>
            </a:r>
            <a:r>
              <a:rPr lang="ko-KR" altLang="en-US" sz="900" dirty="0" smtClean="0"/>
              <a:t>난 자식 클래스</a:t>
            </a:r>
            <a:r>
              <a:rPr lang="en-US" altLang="ko-KR" sz="900" dirty="0" smtClean="0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void method1() { </a:t>
            </a: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"</a:t>
            </a:r>
            <a:r>
              <a:rPr lang="ko-KR" altLang="en-US" sz="900" dirty="0" err="1" smtClean="0"/>
              <a:t>오버라이딩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- AAA" ); }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void </a:t>
            </a:r>
            <a:r>
              <a:rPr lang="en-US" altLang="ko-KR" sz="900" dirty="0" err="1" smtClean="0"/>
              <a:t>sss</a:t>
            </a:r>
            <a:r>
              <a:rPr lang="en-US" altLang="ko-KR" sz="900" dirty="0" smtClean="0"/>
              <a:t>() { </a:t>
            </a: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"</a:t>
            </a:r>
            <a:r>
              <a:rPr lang="en-US" altLang="ko-KR" sz="900" dirty="0" err="1" smtClean="0"/>
              <a:t>sss</a:t>
            </a:r>
            <a:r>
              <a:rPr lang="en-US" altLang="ko-KR" sz="900" dirty="0" smtClean="0"/>
              <a:t>" ); }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}</a:t>
            </a:r>
            <a:endParaRPr lang="ko-KR" alt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OOP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101566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자식 클래스로 생성하는 객체를 부모의 타입으로 받아서 객체를 생성하면 사용범위가 어떻게 되는지 말해보시오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.2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다형성의 관계에서 부모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자식 클래스 자원을 어떻게 쓸 수 있는지를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en-US" altLang="ko-KR" sz="1000" dirty="0" smtClean="0">
                <a:sym typeface="Wingdings" pitchFamily="2" charset="2"/>
              </a:rPr>
              <a:t>Person s2 = new Student();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// </a:t>
            </a:r>
            <a:r>
              <a:rPr lang="ko-KR" altLang="en-US" sz="1000" dirty="0" smtClean="0">
                <a:solidFill>
                  <a:srgbClr val="FF0000"/>
                </a:solidFill>
                <a:sym typeface="Wingdings" pitchFamily="2" charset="2"/>
              </a:rPr>
              <a:t>자식의 </a:t>
            </a:r>
            <a:r>
              <a:rPr lang="ko-KR" altLang="en-US" sz="1000" dirty="0" err="1" smtClean="0">
                <a:solidFill>
                  <a:srgbClr val="FF0000"/>
                </a:solidFill>
                <a:sym typeface="Wingdings" pitchFamily="2" charset="2"/>
              </a:rPr>
              <a:t>메서드를</a:t>
            </a:r>
            <a:r>
              <a:rPr lang="ko-KR" altLang="en-US" sz="1000" dirty="0" smtClean="0">
                <a:solidFill>
                  <a:srgbClr val="FF0000"/>
                </a:solidFill>
                <a:sym typeface="Wingdings" pitchFamily="2" charset="2"/>
              </a:rPr>
              <a:t> 바로 호출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하고 싶다면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?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en-US" altLang="ko-KR" sz="1000" dirty="0" smtClean="0">
                <a:sym typeface="Wingdings" pitchFamily="2" charset="2"/>
              </a:rPr>
              <a:t>Student s1 = new Student();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자식 클래스에서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오버라이딩된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sym typeface="Wingdings" pitchFamily="2" charset="2"/>
              </a:rPr>
              <a:t>부모 클래스의 원본 </a:t>
            </a:r>
            <a:r>
              <a:rPr lang="ko-KR" altLang="en-US" sz="1000" dirty="0" err="1" smtClean="0">
                <a:solidFill>
                  <a:srgbClr val="FF0000"/>
                </a:solidFill>
                <a:sym typeface="Wingdings" pitchFamily="2" charset="2"/>
              </a:rPr>
              <a:t>메서드를</a:t>
            </a:r>
            <a:r>
              <a:rPr lang="ko-KR" altLang="en-US" sz="1000" dirty="0" smtClean="0">
                <a:solidFill>
                  <a:srgbClr val="FF0000"/>
                </a:solidFill>
                <a:sym typeface="Wingdings" pitchFamily="2" charset="2"/>
              </a:rPr>
              <a:t> 호출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하고 싶다면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?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2857502"/>
            <a:ext cx="6804656" cy="216982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class Person {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String str1 = "</a:t>
            </a:r>
            <a:r>
              <a:rPr lang="ko-KR" altLang="en-US" sz="900" dirty="0" smtClean="0"/>
              <a:t>난 부모 클래스</a:t>
            </a:r>
            <a:r>
              <a:rPr lang="en-US" altLang="ko-KR" sz="900" dirty="0" smtClean="0"/>
              <a:t>";	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void method1() { </a:t>
            </a: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"</a:t>
            </a:r>
            <a:r>
              <a:rPr lang="ko-KR" altLang="en-US" sz="900" dirty="0" err="1" smtClean="0"/>
              <a:t>에이에이에이</a:t>
            </a:r>
            <a:r>
              <a:rPr lang="en-US" altLang="ko-KR" sz="900" dirty="0" smtClean="0"/>
              <a:t>" ); }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void </a:t>
            </a:r>
            <a:r>
              <a:rPr lang="en-US" altLang="ko-KR" sz="900" dirty="0" err="1" smtClean="0"/>
              <a:t>ppp</a:t>
            </a:r>
            <a:r>
              <a:rPr lang="en-US" altLang="ko-KR" sz="900" dirty="0" smtClean="0"/>
              <a:t>() { </a:t>
            </a: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"</a:t>
            </a:r>
            <a:r>
              <a:rPr lang="en-US" altLang="ko-KR" sz="900" dirty="0" err="1" smtClean="0"/>
              <a:t>ppp</a:t>
            </a:r>
            <a:r>
              <a:rPr lang="en-US" altLang="ko-KR" sz="900" dirty="0" smtClean="0"/>
              <a:t>" ); }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class Student extends Person {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String str2 = "</a:t>
            </a:r>
            <a:r>
              <a:rPr lang="ko-KR" altLang="en-US" sz="900" dirty="0" smtClean="0"/>
              <a:t>난 자식 클래스</a:t>
            </a:r>
            <a:r>
              <a:rPr lang="en-US" altLang="ko-KR" sz="900" dirty="0" smtClean="0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void method1() { </a:t>
            </a: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"</a:t>
            </a:r>
            <a:r>
              <a:rPr lang="ko-KR" altLang="en-US" sz="900" dirty="0" err="1" smtClean="0"/>
              <a:t>오버라이딩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- AAA" ); }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void </a:t>
            </a:r>
            <a:r>
              <a:rPr lang="en-US" altLang="ko-KR" sz="900" dirty="0" err="1" smtClean="0"/>
              <a:t>sss</a:t>
            </a:r>
            <a:r>
              <a:rPr lang="en-US" altLang="ko-KR" sz="900" dirty="0" smtClean="0"/>
              <a:t>() { </a:t>
            </a: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"</a:t>
            </a:r>
            <a:r>
              <a:rPr lang="en-US" altLang="ko-KR" sz="900" dirty="0" err="1" smtClean="0"/>
              <a:t>sss</a:t>
            </a:r>
            <a:r>
              <a:rPr lang="en-US" altLang="ko-KR" sz="900" dirty="0" smtClean="0"/>
              <a:t>" ); }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}</a:t>
            </a:r>
            <a:endParaRPr lang="ko-KR" alt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OOP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추상 클래스와 상속을 사용하여 </a:t>
            </a:r>
            <a:r>
              <a:rPr lang="ko-KR" altLang="en-US" sz="1000" dirty="0" err="1" smtClean="0">
                <a:sym typeface="Wingdings" pitchFamily="2" charset="2"/>
              </a:rPr>
              <a:t>다형성</a:t>
            </a:r>
            <a:r>
              <a:rPr lang="ko-KR" altLang="en-US" sz="1000" dirty="0" smtClean="0">
                <a:sym typeface="Wingdings" pitchFamily="2" charset="2"/>
              </a:rPr>
              <a:t> 예제를 만들어보시오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</a:t>
            </a:r>
            <a:r>
              <a:rPr lang="ko-KR" altLang="en-US" sz="1000" dirty="0" smtClean="0">
                <a:sym typeface="Wingdings" pitchFamily="2" charset="2"/>
              </a:rPr>
              <a:t>추상 클래스와 상속의 개념을 이해하고 이를 활용하여 다형성을 구현할 수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3610613"/>
            <a:ext cx="6804656" cy="110427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[ </a:t>
            </a:r>
            <a:r>
              <a:rPr lang="ko-KR" altLang="en-US" sz="900" dirty="0" smtClean="0"/>
              <a:t>결과 출력</a:t>
            </a:r>
            <a:r>
              <a:rPr lang="en-US" altLang="ko-KR" sz="900" dirty="0" smtClean="0"/>
              <a:t> 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 smtClean="0"/>
              <a:t>앰블런스</a:t>
            </a:r>
            <a:r>
              <a:rPr lang="ko-KR" altLang="en-US" sz="900" dirty="0" smtClean="0"/>
              <a:t> 지나가요</a:t>
            </a:r>
            <a:r>
              <a:rPr lang="en-US" altLang="ko-KR" sz="900" dirty="0" smtClean="0"/>
              <a:t>~ </a:t>
            </a:r>
            <a:r>
              <a:rPr lang="ko-KR" altLang="en-US" sz="900" dirty="0" err="1" smtClean="0"/>
              <a:t>삐뽀삐뽀</a:t>
            </a:r>
            <a:r>
              <a:rPr lang="en-US" altLang="ko-KR" sz="900" dirty="0" smtClean="0"/>
              <a:t>~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경운기 지나가요</a:t>
            </a:r>
            <a:r>
              <a:rPr lang="en-US" altLang="ko-KR" sz="900" dirty="0" smtClean="0"/>
              <a:t>~ </a:t>
            </a:r>
            <a:r>
              <a:rPr lang="ko-KR" altLang="en-US" sz="900" dirty="0" smtClean="0"/>
              <a:t>덜컹덜컹</a:t>
            </a:r>
            <a:r>
              <a:rPr lang="en-US" altLang="ko-KR" sz="900" dirty="0" smtClean="0"/>
              <a:t>~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스포츠카 지나가요</a:t>
            </a:r>
            <a:r>
              <a:rPr lang="en-US" altLang="ko-KR" sz="900" dirty="0" smtClean="0"/>
              <a:t>~ </a:t>
            </a:r>
            <a:r>
              <a:rPr lang="ko-KR" altLang="en-US" sz="900" dirty="0" smtClean="0"/>
              <a:t>씽</a:t>
            </a:r>
            <a:r>
              <a:rPr lang="en-US" altLang="ko-KR" sz="900" dirty="0" smtClean="0"/>
              <a:t>~</a:t>
            </a:r>
            <a:endParaRPr lang="ko-KR" alt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OOP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7848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err="1" smtClean="0">
                <a:sym typeface="Wingdings" pitchFamily="2" charset="2"/>
              </a:rPr>
              <a:t>다형성</a:t>
            </a:r>
            <a:r>
              <a:rPr lang="en-US" altLang="ko-KR" sz="1000" dirty="0" smtClean="0">
                <a:sym typeface="Wingdings" pitchFamily="2" charset="2"/>
              </a:rPr>
              <a:t>(polymorphism)</a:t>
            </a:r>
            <a:r>
              <a:rPr lang="ko-KR" altLang="en-US" sz="1000" dirty="0" smtClean="0">
                <a:sym typeface="Wingdings" pitchFamily="2" charset="2"/>
              </a:rPr>
              <a:t>을 활용한 객체 생성시 배열과 반복문을 사용하여 객체를 생성해보시오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반복문은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ym typeface="Wingdings" pitchFamily="2" charset="2"/>
              </a:rPr>
              <a:t>향상된 </a:t>
            </a:r>
            <a:r>
              <a:rPr lang="en-US" altLang="ko-KR" sz="1000" dirty="0" smtClean="0">
                <a:sym typeface="Wingdings" pitchFamily="2" charset="2"/>
              </a:rPr>
              <a:t>for</a:t>
            </a:r>
            <a:r>
              <a:rPr lang="ko-KR" altLang="en-US" sz="1000" dirty="0" smtClean="0">
                <a:sym typeface="Wingdings" pitchFamily="2" charset="2"/>
              </a:rPr>
              <a:t>문으로도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출력해본다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다형성을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이용한 객체 생성시 </a:t>
            </a:r>
            <a:r>
              <a:rPr lang="ko-KR" altLang="en-US" sz="1000" dirty="0" smtClean="0">
                <a:sym typeface="Wingdings" pitchFamily="2" charset="2"/>
              </a:rPr>
              <a:t>배열과 </a:t>
            </a:r>
            <a:r>
              <a:rPr lang="en-US" altLang="ko-KR" sz="1000" dirty="0" smtClean="0">
                <a:sym typeface="Wingdings" pitchFamily="2" charset="2"/>
              </a:rPr>
              <a:t>for</a:t>
            </a:r>
            <a:r>
              <a:rPr lang="ko-KR" altLang="en-US" sz="1000" dirty="0" smtClean="0">
                <a:sym typeface="Wingdings" pitchFamily="2" charset="2"/>
              </a:rPr>
              <a:t>문을 통해서 자동으로 객체를 생성할 수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3309000"/>
            <a:ext cx="6804656" cy="147732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[ </a:t>
            </a:r>
            <a:r>
              <a:rPr lang="ko-KR" altLang="en-US" sz="900" dirty="0" smtClean="0"/>
              <a:t>결과 출력</a:t>
            </a:r>
            <a:r>
              <a:rPr lang="en-US" altLang="ko-KR" sz="900" dirty="0" smtClean="0"/>
              <a:t> 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r>
              <a:rPr lang="ko-KR" altLang="en-US" sz="900" dirty="0" err="1" smtClean="0"/>
              <a:t>삐뽀삐뽀</a:t>
            </a:r>
            <a:r>
              <a:rPr lang="en-US" altLang="ko-KR" sz="900" dirty="0" smtClean="0"/>
              <a:t>~</a:t>
            </a:r>
            <a:endParaRPr lang="ko-KR" altLang="en-US" sz="900" dirty="0" smtClean="0"/>
          </a:p>
          <a:p>
            <a:r>
              <a:rPr lang="ko-KR" altLang="en-US" sz="900" dirty="0" smtClean="0"/>
              <a:t>덜컹덜컹</a:t>
            </a:r>
            <a:r>
              <a:rPr lang="en-US" altLang="ko-KR" sz="900" dirty="0" smtClean="0"/>
              <a:t>~</a:t>
            </a:r>
            <a:endParaRPr lang="ko-KR" altLang="en-US" sz="900" dirty="0" smtClean="0"/>
          </a:p>
          <a:p>
            <a:r>
              <a:rPr lang="ko-KR" altLang="en-US" sz="900" dirty="0" smtClean="0"/>
              <a:t>씽</a:t>
            </a:r>
            <a:r>
              <a:rPr lang="en-US" altLang="ko-KR" sz="900" dirty="0" smtClean="0"/>
              <a:t>~</a:t>
            </a:r>
            <a:endParaRPr lang="ko-KR" altLang="en-US" sz="900" dirty="0" smtClean="0"/>
          </a:p>
          <a:p>
            <a:r>
              <a:rPr lang="en-US" altLang="ko-KR" sz="900" dirty="0" smtClean="0"/>
              <a:t>-------------------------</a:t>
            </a:r>
            <a:endParaRPr lang="ko-KR" altLang="en-US" sz="900" dirty="0" smtClean="0"/>
          </a:p>
          <a:p>
            <a:r>
              <a:rPr lang="ko-KR" altLang="en-US" sz="900" dirty="0" err="1" smtClean="0"/>
              <a:t>삐뽀삐뽀</a:t>
            </a:r>
            <a:r>
              <a:rPr lang="en-US" altLang="ko-KR" sz="900" dirty="0" smtClean="0"/>
              <a:t>~</a:t>
            </a:r>
            <a:endParaRPr lang="ko-KR" altLang="en-US" sz="900" dirty="0" smtClean="0"/>
          </a:p>
          <a:p>
            <a:r>
              <a:rPr lang="ko-KR" altLang="en-US" sz="900" dirty="0" smtClean="0"/>
              <a:t>덜컹덜컹</a:t>
            </a:r>
            <a:r>
              <a:rPr lang="en-US" altLang="ko-KR" sz="900" dirty="0" smtClean="0"/>
              <a:t>~</a:t>
            </a:r>
            <a:endParaRPr lang="ko-KR" altLang="en-US" sz="900" dirty="0" smtClean="0"/>
          </a:p>
          <a:p>
            <a:r>
              <a:rPr lang="ko-KR" altLang="en-US" sz="900" dirty="0" smtClean="0"/>
              <a:t>씽</a:t>
            </a:r>
            <a:r>
              <a:rPr lang="en-US" altLang="ko-KR" sz="900" dirty="0" smtClean="0"/>
              <a:t>~</a:t>
            </a:r>
            <a:endParaRPr lang="ko-KR" alt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OOP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7848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err="1" smtClean="0">
                <a:sym typeface="Wingdings" pitchFamily="2" charset="2"/>
              </a:rPr>
              <a:t>다형성을</a:t>
            </a:r>
            <a:r>
              <a:rPr lang="ko-KR" altLang="en-US" sz="1000" dirty="0" smtClean="0">
                <a:sym typeface="Wingdings" pitchFamily="2" charset="2"/>
              </a:rPr>
              <a:t> 사용하면 배열이나 매개변수 활용에서 좋다는데 자세히 코드로 설명해보시오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</a:t>
            </a:r>
            <a:r>
              <a:rPr lang="ko-KR" altLang="en-US" sz="1000" dirty="0" smtClean="0">
                <a:sym typeface="Wingdings" pitchFamily="2" charset="2"/>
              </a:rPr>
              <a:t>다형성의 개념과 필요성 그리고 어떤 점에서 활용할 때 좋은지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알고 있는지를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아래의 객체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생성중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틀린 것은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?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2690130"/>
            <a:ext cx="6804656" cy="223907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[ </a:t>
            </a:r>
            <a:r>
              <a:rPr lang="ko-KR" altLang="en-US" sz="900" dirty="0" smtClean="0"/>
              <a:t>결과 출력</a:t>
            </a:r>
            <a:r>
              <a:rPr lang="en-US" altLang="ko-KR" sz="900" dirty="0" smtClean="0"/>
              <a:t> 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r>
              <a:rPr lang="en-US" altLang="ko-KR" sz="900" dirty="0" smtClean="0"/>
              <a:t>class Person {}</a:t>
            </a:r>
          </a:p>
          <a:p>
            <a:r>
              <a:rPr lang="en-US" altLang="ko-KR" sz="900" dirty="0" smtClean="0"/>
              <a:t>class Batman extends Person {}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r>
              <a:rPr lang="en-US" altLang="ko-KR" sz="900" dirty="0" smtClean="0"/>
              <a:t>Person[] persons = new Person[10];</a:t>
            </a:r>
            <a:endParaRPr lang="ko-KR" altLang="en-US" sz="900" dirty="0" smtClean="0"/>
          </a:p>
          <a:p>
            <a:r>
              <a:rPr lang="en-US" altLang="ko-KR" sz="900" dirty="0" smtClean="0"/>
              <a:t>persons[0] = new Person();</a:t>
            </a:r>
          </a:p>
          <a:p>
            <a:r>
              <a:rPr lang="en-US" altLang="ko-KR" sz="900" dirty="0" smtClean="0"/>
              <a:t>persons[1] = new Person();</a:t>
            </a:r>
          </a:p>
          <a:p>
            <a:r>
              <a:rPr lang="en-US" altLang="ko-KR" sz="900" dirty="0" smtClean="0"/>
              <a:t>persons[2] = new Batman();</a:t>
            </a:r>
          </a:p>
          <a:p>
            <a:r>
              <a:rPr lang="en-US" altLang="ko-KR" sz="900" dirty="0" smtClean="0"/>
              <a:t>		</a:t>
            </a:r>
          </a:p>
          <a:p>
            <a:r>
              <a:rPr lang="en-US" altLang="ko-KR" sz="900" dirty="0" smtClean="0"/>
              <a:t>Batman[] </a:t>
            </a:r>
            <a:r>
              <a:rPr lang="en-US" altLang="ko-KR" sz="900" dirty="0" err="1" smtClean="0"/>
              <a:t>batmans</a:t>
            </a:r>
            <a:r>
              <a:rPr lang="en-US" altLang="ko-KR" sz="900" dirty="0" smtClean="0"/>
              <a:t> = new Batman[10];</a:t>
            </a:r>
            <a:endParaRPr lang="ko-KR" altLang="en-US" sz="900" dirty="0" smtClean="0"/>
          </a:p>
          <a:p>
            <a:r>
              <a:rPr lang="en-US" altLang="ko-KR" sz="900" dirty="0" err="1" smtClean="0"/>
              <a:t>batmans</a:t>
            </a:r>
            <a:r>
              <a:rPr lang="en-US" altLang="ko-KR" sz="900" dirty="0" smtClean="0"/>
              <a:t>[0] = new Batman();</a:t>
            </a:r>
          </a:p>
          <a:p>
            <a:r>
              <a:rPr lang="en-US" altLang="ko-KR" sz="900" dirty="0" err="1" smtClean="0"/>
              <a:t>batmans</a:t>
            </a:r>
            <a:r>
              <a:rPr lang="en-US" altLang="ko-KR" sz="900" dirty="0" smtClean="0"/>
              <a:t>[1] = new Batman();</a:t>
            </a:r>
          </a:p>
          <a:p>
            <a:r>
              <a:rPr lang="en-US" altLang="ko-KR" sz="900" dirty="0" err="1" smtClean="0"/>
              <a:t>batmans</a:t>
            </a:r>
            <a:r>
              <a:rPr lang="en-US" altLang="ko-KR" sz="900" dirty="0" smtClean="0"/>
              <a:t>[2] = new Person();</a:t>
            </a:r>
            <a:endParaRPr lang="ko-KR" alt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OOP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7848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en-US" altLang="ko-KR" sz="1000" dirty="0" err="1" smtClean="0">
                <a:sym typeface="Wingdings" pitchFamily="2" charset="2"/>
              </a:rPr>
              <a:t>FarmMachine</a:t>
            </a:r>
            <a:r>
              <a:rPr lang="ko-KR" altLang="en-US" sz="1000" dirty="0" smtClean="0">
                <a:sym typeface="Wingdings" pitchFamily="2" charset="2"/>
              </a:rPr>
              <a:t>의 속성과 동작들을 가지는 클래스를 코드로 구현하고 객체를 생성하여 동작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시켜보시오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</a:t>
            </a:r>
            <a:r>
              <a:rPr lang="ko-KR" altLang="en-US" sz="1000" dirty="0" smtClean="0">
                <a:sym typeface="Wingdings" pitchFamily="2" charset="2"/>
              </a:rPr>
              <a:t>어떤 사물에 대한 클래스를 실제 코드로 구현할 수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아래와 같이 결과가 나오도록 작성하시오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3143254"/>
            <a:ext cx="6804656" cy="175432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[ </a:t>
            </a:r>
            <a:r>
              <a:rPr lang="ko-KR" altLang="en-US" sz="900" dirty="0" smtClean="0"/>
              <a:t>결과 출력</a:t>
            </a:r>
            <a:r>
              <a:rPr lang="en-US" altLang="ko-KR" sz="900" dirty="0" smtClean="0"/>
              <a:t> 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1000000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2020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red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Farm-machine is moving.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Fram</a:t>
            </a:r>
            <a:r>
              <a:rPr lang="en-US" altLang="ko-KR" sz="900" dirty="0" smtClean="0"/>
              <a:t>-machine is digging.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Fram</a:t>
            </a:r>
            <a:r>
              <a:rPr lang="en-US" altLang="ko-KR" sz="900" dirty="0" smtClean="0"/>
              <a:t>-machine is grinding.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OOP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7848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en-US" altLang="ko-KR" sz="1000" dirty="0" smtClean="0">
                <a:sym typeface="Wingdings" pitchFamily="2" charset="2"/>
              </a:rPr>
              <a:t>1000000</a:t>
            </a:r>
            <a:r>
              <a:rPr lang="ko-KR" altLang="en-US" sz="1000" dirty="0" smtClean="0">
                <a:sym typeface="Wingdings" pitchFamily="2" charset="2"/>
              </a:rPr>
              <a:t>원을 가진 변수를 </a:t>
            </a:r>
            <a:r>
              <a:rPr lang="ko-KR" altLang="en-US" sz="1000" dirty="0" err="1" smtClean="0">
                <a:sym typeface="Wingdings" pitchFamily="2" charset="2"/>
              </a:rPr>
              <a:t>천단위로</a:t>
            </a:r>
            <a:r>
              <a:rPr lang="ko-KR" altLang="en-US" sz="1000" dirty="0" smtClean="0">
                <a:sym typeface="Wingdings" pitchFamily="2" charset="2"/>
              </a:rPr>
              <a:t> 콤마를 찍어서 출력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시켜보시오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</a:t>
            </a:r>
            <a:r>
              <a:rPr lang="ko-KR" altLang="en-US" sz="1000" dirty="0" smtClean="0">
                <a:sym typeface="Wingdings" pitchFamily="2" charset="2"/>
              </a:rPr>
              <a:t>천단위로 콤마</a:t>
            </a:r>
            <a:r>
              <a:rPr lang="en-US" altLang="ko-KR" sz="1000" dirty="0" smtClean="0">
                <a:sym typeface="Wingdings" pitchFamily="2" charset="2"/>
              </a:rPr>
              <a:t>(,)</a:t>
            </a:r>
            <a:r>
              <a:rPr lang="ko-KR" altLang="en-US" sz="1000" dirty="0" smtClean="0">
                <a:sym typeface="Wingdings" pitchFamily="2" charset="2"/>
              </a:rPr>
              <a:t>를 찍는 문제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인데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여러가지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방법중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손쉽게 할 수 있는 방법으로 풀어본다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앞서의 </a:t>
            </a:r>
            <a:r>
              <a:rPr lang="en-US" altLang="ko-KR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FarmMachine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클래스 문제에서 가격을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천단위로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콤마 찍어서 출력해보세요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3143254"/>
            <a:ext cx="6804656" cy="172752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[ </a:t>
            </a:r>
            <a:r>
              <a:rPr lang="ko-KR" altLang="en-US" sz="900" dirty="0" smtClean="0"/>
              <a:t>결과 출력</a:t>
            </a:r>
            <a:r>
              <a:rPr lang="en-US" altLang="ko-KR" sz="900" dirty="0" smtClean="0"/>
              <a:t> 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1,000,000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2020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red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Farm-machine is moving.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Fram</a:t>
            </a:r>
            <a:r>
              <a:rPr lang="en-US" altLang="ko-KR" sz="900" dirty="0" smtClean="0"/>
              <a:t>-machine is digging.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err="1" smtClean="0"/>
              <a:t>Fram</a:t>
            </a:r>
            <a:r>
              <a:rPr lang="en-US" altLang="ko-KR" sz="900" dirty="0" smtClean="0"/>
              <a:t>-machine is grinding.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OOP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7848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문자열을 숫자로 바꿔서 연산해보시오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이때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err="1" smtClean="0">
                <a:sym typeface="Wingdings" pitchFamily="2" charset="2"/>
              </a:rPr>
              <a:t>인자값으로</a:t>
            </a:r>
            <a:r>
              <a:rPr lang="ko-KR" altLang="en-US" sz="1000" dirty="0" smtClean="0">
                <a:sym typeface="Wingdings" pitchFamily="2" charset="2"/>
              </a:rPr>
              <a:t> 진수를 지정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해서 출력해보시오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자바 프로그래밍시 </a:t>
            </a:r>
            <a:r>
              <a:rPr lang="ko-KR" altLang="en-US" sz="1000" dirty="0" smtClean="0">
                <a:sym typeface="Wingdings" pitchFamily="2" charset="2"/>
              </a:rPr>
              <a:t>문자열을 숫자로 변환시키는 것에 대해서 아는지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4930" y="2687941"/>
            <a:ext cx="6804656" cy="216982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[ </a:t>
            </a:r>
            <a:r>
              <a:rPr lang="ko-KR" altLang="en-US" sz="900" dirty="0" smtClean="0"/>
              <a:t>결과 출력</a:t>
            </a:r>
            <a:r>
              <a:rPr lang="en-US" altLang="ko-KR" sz="900" dirty="0" smtClean="0"/>
              <a:t> 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r>
              <a:rPr lang="en-US" altLang="ko-KR" sz="900" dirty="0" smtClean="0"/>
              <a:t>1 </a:t>
            </a:r>
            <a:r>
              <a:rPr lang="en-US" altLang="ko-KR" sz="900" dirty="0" smtClean="0"/>
              <a:t>+ 2</a:t>
            </a:r>
            <a:r>
              <a:rPr lang="en-US" altLang="ko-KR" sz="900" dirty="0" smtClean="0"/>
              <a:t> </a:t>
            </a:r>
            <a:r>
              <a:rPr lang="en-US" altLang="ko-KR" sz="900" dirty="0" smtClean="0"/>
              <a:t>= 3</a:t>
            </a:r>
            <a:endParaRPr lang="ko-KR" altLang="en-US" sz="900" dirty="0" smtClean="0"/>
          </a:p>
          <a:p>
            <a:r>
              <a:rPr lang="en-US" altLang="ko-KR" sz="900" dirty="0" smtClean="0"/>
              <a:t>1 </a:t>
            </a:r>
            <a:r>
              <a:rPr lang="en-US" altLang="ko-KR" sz="900" dirty="0" smtClean="0"/>
              <a:t>+ </a:t>
            </a:r>
            <a:r>
              <a:rPr lang="en-US" altLang="ko-KR" sz="900" dirty="0" smtClean="0"/>
              <a:t>2 </a:t>
            </a:r>
            <a:r>
              <a:rPr lang="en-US" altLang="ko-KR" sz="900" dirty="0" smtClean="0"/>
              <a:t>= 12</a:t>
            </a:r>
            <a:endParaRPr lang="ko-KR" altLang="en-US" sz="900" dirty="0" smtClean="0"/>
          </a:p>
          <a:p>
            <a:r>
              <a:rPr lang="en-US" altLang="ko-KR" sz="900" dirty="0" smtClean="0"/>
              <a:t>-------------------------[</a:t>
            </a:r>
            <a:r>
              <a:rPr lang="ko-KR" altLang="en-US" sz="900" dirty="0" smtClean="0"/>
              <a:t>진수 지정</a:t>
            </a:r>
            <a:r>
              <a:rPr lang="en-US" altLang="ko-KR" sz="900" dirty="0" smtClean="0"/>
              <a:t>]</a:t>
            </a:r>
            <a:endParaRPr lang="ko-KR" altLang="en-US" sz="900" dirty="0" smtClean="0"/>
          </a:p>
          <a:p>
            <a:r>
              <a:rPr lang="en-US" altLang="ko-KR" sz="900" dirty="0" smtClean="0"/>
              <a:t>2022</a:t>
            </a:r>
            <a:endParaRPr lang="ko-KR" altLang="en-US" sz="900" dirty="0" smtClean="0"/>
          </a:p>
          <a:p>
            <a:r>
              <a:rPr lang="en-US" altLang="ko-KR" sz="900" dirty="0" smtClean="0"/>
              <a:t>2022</a:t>
            </a:r>
            <a:endParaRPr lang="ko-KR" altLang="en-US" sz="900" dirty="0" smtClean="0"/>
          </a:p>
          <a:p>
            <a:r>
              <a:rPr lang="en-US" altLang="ko-KR" sz="900" dirty="0" smtClean="0"/>
              <a:t>1</a:t>
            </a:r>
            <a:endParaRPr lang="ko-KR" altLang="en-US" sz="900" dirty="0" smtClean="0"/>
          </a:p>
          <a:p>
            <a:r>
              <a:rPr lang="en-US" altLang="ko-KR" sz="900" dirty="0" smtClean="0"/>
              <a:t>9</a:t>
            </a:r>
            <a:endParaRPr lang="ko-KR" altLang="en-US" sz="900" dirty="0" smtClean="0"/>
          </a:p>
          <a:p>
            <a:r>
              <a:rPr lang="en-US" altLang="ko-KR" sz="900" dirty="0" smtClean="0"/>
              <a:t>516</a:t>
            </a:r>
            <a:endParaRPr lang="ko-KR" altLang="en-US" sz="900" dirty="0" smtClean="0"/>
          </a:p>
          <a:p>
            <a:r>
              <a:rPr lang="en-US" altLang="ko-KR" sz="900" dirty="0" smtClean="0"/>
              <a:t>10</a:t>
            </a:r>
            <a:endParaRPr lang="ko-KR" altLang="en-US" sz="900" dirty="0" smtClean="0"/>
          </a:p>
          <a:p>
            <a:r>
              <a:rPr lang="en-US" altLang="ko-KR" sz="900" dirty="0" smtClean="0"/>
              <a:t>15</a:t>
            </a:r>
            <a:endParaRPr lang="ko-KR" altLang="en-US" sz="900" dirty="0" smtClean="0"/>
          </a:p>
          <a:p>
            <a:r>
              <a:rPr lang="en-US" altLang="ko-KR" sz="900" dirty="0" smtClean="0"/>
              <a:t>255</a:t>
            </a:r>
            <a:endParaRPr lang="ko-KR" altLang="en-US" sz="900" dirty="0" smtClean="0"/>
          </a:p>
          <a:p>
            <a:r>
              <a:rPr lang="en-US" altLang="ko-KR" sz="900" dirty="0" smtClean="0"/>
              <a:t>-------------------------[</a:t>
            </a:r>
            <a:r>
              <a:rPr lang="ko-KR" altLang="en-US" sz="900" dirty="0" smtClean="0"/>
              <a:t>진수 지정</a:t>
            </a:r>
            <a:r>
              <a:rPr lang="en-US" altLang="ko-KR" sz="900" dirty="0" smtClean="0"/>
              <a:t>]</a:t>
            </a:r>
            <a:endParaRPr lang="en-US" altLang="ko-KR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OOP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다음은 </a:t>
            </a:r>
            <a:r>
              <a:rPr lang="ko-KR" altLang="en-US" sz="1000" dirty="0" smtClean="0">
                <a:sym typeface="Wingdings" pitchFamily="2" charset="2"/>
              </a:rPr>
              <a:t>클래스 작성시 주의할 사항인데 이중 틀린 것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을 말해보시오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여러 </a:t>
            </a:r>
            <a:r>
              <a:rPr lang="ko-KR" altLang="en-US" sz="1000" dirty="0" smtClean="0">
                <a:sym typeface="Wingdings" pitchFamily="2" charset="2"/>
              </a:rPr>
              <a:t>클래스 작성시 주의할 점에 대해서 알고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2928940"/>
            <a:ext cx="6804656" cy="175432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[</a:t>
            </a:r>
            <a:r>
              <a:rPr lang="ko-KR" altLang="en-US" sz="900" dirty="0" smtClean="0"/>
              <a:t>문제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클래스 작성시 주의할 사항으로 틀린 것은</a:t>
            </a:r>
            <a:r>
              <a:rPr lang="en-US" altLang="ko-KR" sz="9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// (1) </a:t>
            </a:r>
            <a:r>
              <a:rPr lang="ko-KR" altLang="en-US" sz="900" dirty="0" smtClean="0"/>
              <a:t>하나의 파일에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개 이상의 클래스를 작성할 수 있다</a:t>
            </a:r>
            <a:r>
              <a:rPr lang="en-US" altLang="ko-KR" sz="9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// (2) 3</a:t>
            </a:r>
            <a:r>
              <a:rPr lang="ko-KR" altLang="en-US" sz="900" dirty="0" smtClean="0"/>
              <a:t>개의 클래스가 있다면 자바 파일명이 될 수 있는 것은 </a:t>
            </a:r>
            <a:r>
              <a:rPr lang="en-US" altLang="ko-KR" sz="900" dirty="0" smtClean="0"/>
              <a:t>public </a:t>
            </a:r>
            <a:r>
              <a:rPr lang="ko-KR" altLang="en-US" sz="900" dirty="0" smtClean="0"/>
              <a:t>키워드가 붙은 클래스이다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// (3) </a:t>
            </a:r>
            <a:r>
              <a:rPr lang="ko-KR" altLang="en-US" sz="900" dirty="0" smtClean="0"/>
              <a:t>하나의 파일에 있는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개의 클래스에 모두 </a:t>
            </a:r>
            <a:r>
              <a:rPr lang="en-US" altLang="ko-KR" sz="900" dirty="0" smtClean="0"/>
              <a:t>public </a:t>
            </a:r>
            <a:r>
              <a:rPr lang="ko-KR" altLang="en-US" sz="900" dirty="0" smtClean="0"/>
              <a:t>키워드를 붙일 수 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// (4) </a:t>
            </a:r>
            <a:r>
              <a:rPr lang="ko-KR" altLang="en-US" sz="900" dirty="0" smtClean="0"/>
              <a:t>한 </a:t>
            </a:r>
            <a:r>
              <a:rPr lang="ko-KR" altLang="en-US" sz="900" dirty="0" err="1" smtClean="0"/>
              <a:t>파일내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 이상의 클래스에 모두 </a:t>
            </a:r>
            <a:r>
              <a:rPr lang="en-US" altLang="ko-KR" sz="900" dirty="0" smtClean="0"/>
              <a:t>public </a:t>
            </a:r>
            <a:r>
              <a:rPr lang="ko-KR" altLang="en-US" sz="900" dirty="0" smtClean="0"/>
              <a:t>키워드를 </a:t>
            </a:r>
            <a:r>
              <a:rPr lang="ko-KR" altLang="en-US" sz="900" dirty="0" err="1" smtClean="0"/>
              <a:t>안붙일</a:t>
            </a:r>
            <a:r>
              <a:rPr lang="ko-KR" altLang="en-US" sz="900" dirty="0" smtClean="0"/>
              <a:t> 수 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// (5) </a:t>
            </a:r>
            <a:r>
              <a:rPr lang="ko-KR" altLang="en-US" sz="900" dirty="0" smtClean="0"/>
              <a:t>한 </a:t>
            </a:r>
            <a:r>
              <a:rPr lang="ko-KR" altLang="en-US" sz="900" dirty="0" err="1" smtClean="0"/>
              <a:t>파일내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 이상의 클래스에 모두 </a:t>
            </a:r>
            <a:r>
              <a:rPr lang="en-US" altLang="ko-KR" sz="900" dirty="0" smtClean="0"/>
              <a:t>public </a:t>
            </a:r>
            <a:r>
              <a:rPr lang="ko-KR" altLang="en-US" sz="900" dirty="0" smtClean="0"/>
              <a:t>키워드가 없다면 </a:t>
            </a:r>
            <a:r>
              <a:rPr lang="ko-KR" altLang="en-US" sz="900" dirty="0" err="1" smtClean="0"/>
              <a:t>클래스중</a:t>
            </a:r>
            <a:r>
              <a:rPr lang="ko-KR" altLang="en-US" sz="900" dirty="0" smtClean="0"/>
              <a:t> 어느 것이라도 파일명이 될 수 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// (6) </a:t>
            </a:r>
            <a:r>
              <a:rPr lang="ko-KR" altLang="en-US" sz="900" dirty="0" smtClean="0"/>
              <a:t>자바 파일에 클래스가 </a:t>
            </a:r>
            <a:r>
              <a:rPr lang="ko-KR" altLang="en-US" sz="900" dirty="0" err="1" smtClean="0"/>
              <a:t>한개</a:t>
            </a:r>
            <a:r>
              <a:rPr lang="ko-KR" altLang="en-US" sz="900" dirty="0" smtClean="0"/>
              <a:t> 있다면 </a:t>
            </a:r>
            <a:r>
              <a:rPr lang="ko-KR" altLang="en-US" sz="900" dirty="0" err="1" smtClean="0"/>
              <a:t>클래스명이</a:t>
            </a:r>
            <a:r>
              <a:rPr lang="ko-KR" altLang="en-US" sz="900" dirty="0" smtClean="0"/>
              <a:t> 곧 파일명이 되어야 한다</a:t>
            </a:r>
            <a:r>
              <a:rPr lang="en-US" altLang="ko-KR" sz="9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OOP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7848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클래스에서 생성자란 무엇이고 어떤 특징을 갖고 있는지 말해보시오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클래서에서 </a:t>
            </a:r>
            <a:r>
              <a:rPr lang="ko-KR" altLang="en-US" sz="1000" dirty="0" smtClean="0">
                <a:sym typeface="Wingdings" pitchFamily="2" charset="2"/>
              </a:rPr>
              <a:t>생성자의 개념과 역할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smtClean="0">
                <a:sym typeface="Wingdings" pitchFamily="2" charset="2"/>
              </a:rPr>
              <a:t>특징 등에 대해서 알고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아래에서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생성자는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?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2967128"/>
            <a:ext cx="6804656" cy="196207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class Person {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	</a:t>
            </a:r>
            <a:r>
              <a:rPr lang="en-US" altLang="ko-KR" sz="900" dirty="0" smtClean="0"/>
              <a:t>String name;		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	</a:t>
            </a:r>
            <a:r>
              <a:rPr lang="en-US" altLang="ko-KR" sz="900" dirty="0" smtClean="0"/>
              <a:t>Person() {  }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void move() {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	</a:t>
            </a: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"Person is moving." );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OOP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객체 생성시 </a:t>
            </a:r>
            <a:r>
              <a:rPr lang="ko-KR" altLang="en-US" sz="1000" dirty="0" err="1" smtClean="0">
                <a:sym typeface="Wingdings" pitchFamily="2" charset="2"/>
              </a:rPr>
              <a:t>초깃값을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r>
              <a:rPr lang="ko-KR" altLang="en-US" sz="1000" dirty="0" err="1" smtClean="0">
                <a:sym typeface="Wingdings" pitchFamily="2" charset="2"/>
              </a:rPr>
              <a:t>생성자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r>
              <a:rPr lang="ko-KR" altLang="en-US" sz="1000" dirty="0" err="1" smtClean="0">
                <a:sym typeface="Wingdings" pitchFamily="2" charset="2"/>
              </a:rPr>
              <a:t>메서드에서</a:t>
            </a:r>
            <a:r>
              <a:rPr lang="ko-KR" altLang="en-US" sz="1000" dirty="0" smtClean="0">
                <a:sym typeface="Wingdings" pitchFamily="2" charset="2"/>
              </a:rPr>
              <a:t> 설정하는 클래스를 구현해보시오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클래스의 </a:t>
            </a:r>
            <a:r>
              <a:rPr lang="ko-KR" altLang="en-US" sz="1000" dirty="0" smtClean="0">
                <a:sym typeface="Wingdings" pitchFamily="2" charset="2"/>
              </a:rPr>
              <a:t>인스턴스 생성시 </a:t>
            </a:r>
            <a:r>
              <a:rPr lang="ko-KR" altLang="en-US" sz="1000" dirty="0" err="1" smtClean="0">
                <a:sym typeface="Wingdings" pitchFamily="2" charset="2"/>
              </a:rPr>
              <a:t>생성자를</a:t>
            </a:r>
            <a:r>
              <a:rPr lang="ko-KR" altLang="en-US" sz="1000" dirty="0" smtClean="0">
                <a:sym typeface="Wingdings" pitchFamily="2" charset="2"/>
              </a:rPr>
              <a:t> 통해서 초기화하는 것을 알고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3610613"/>
            <a:ext cx="6804656" cy="110427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[ </a:t>
            </a:r>
            <a:r>
              <a:rPr lang="ko-KR" altLang="en-US" sz="900" dirty="0" smtClean="0"/>
              <a:t>결과 출력</a:t>
            </a:r>
            <a:r>
              <a:rPr lang="en-US" altLang="ko-KR" sz="900" dirty="0" smtClean="0"/>
              <a:t> 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나이 </a:t>
            </a:r>
            <a:r>
              <a:rPr lang="en-US" altLang="ko-KR" sz="900" dirty="0" smtClean="0"/>
              <a:t>: 20, </a:t>
            </a:r>
            <a:r>
              <a:rPr lang="ko-KR" altLang="en-US" sz="900" dirty="0" smtClean="0"/>
              <a:t>이름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홍길동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나이 </a:t>
            </a:r>
            <a:r>
              <a:rPr lang="en-US" altLang="ko-KR" sz="900" dirty="0" smtClean="0"/>
              <a:t>: 30, </a:t>
            </a:r>
            <a:r>
              <a:rPr lang="ko-KR" altLang="en-US" sz="900" dirty="0" smtClean="0"/>
              <a:t>이름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이순신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나이 </a:t>
            </a:r>
            <a:r>
              <a:rPr lang="en-US" altLang="ko-KR" sz="900" dirty="0" smtClean="0"/>
              <a:t>: 40, </a:t>
            </a:r>
            <a:r>
              <a:rPr lang="ko-KR" altLang="en-US" sz="900" dirty="0" smtClean="0"/>
              <a:t>이름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을지문덕</a:t>
            </a:r>
            <a:endParaRPr lang="en-US" altLang="ko-KR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OOP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클래스에서 상속이란 무엇인지 상속의 정의와 특징을 말해보시오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OOP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문법에서 </a:t>
            </a:r>
            <a:r>
              <a:rPr lang="ko-KR" altLang="en-US" sz="1000" dirty="0" smtClean="0">
                <a:sym typeface="Wingdings" pitchFamily="2" charset="2"/>
              </a:rPr>
              <a:t>상속에 대한 개념과 특징들에 대해서 알고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19406</TotalTime>
  <Words>1890</Words>
  <Application>Microsoft Office PowerPoint</Application>
  <PresentationFormat>화면 슬라이드 쇼(16:9)</PresentationFormat>
  <Paragraphs>321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설치시 주의사항</dc:title>
  <dc:creator>Microsoft Corporation</dc:creator>
  <cp:lastModifiedBy>innerweb</cp:lastModifiedBy>
  <cp:revision>2554</cp:revision>
  <dcterms:created xsi:type="dcterms:W3CDTF">2006-10-05T04:04:58Z</dcterms:created>
  <dcterms:modified xsi:type="dcterms:W3CDTF">2020-12-17T20:30:37Z</dcterms:modified>
</cp:coreProperties>
</file>