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9" r:id="rId5"/>
    <p:sldId id="280" r:id="rId6"/>
    <p:sldId id="274" r:id="rId7"/>
    <p:sldId id="275" r:id="rId8"/>
    <p:sldId id="276" r:id="rId9"/>
    <p:sldId id="277" r:id="rId10"/>
    <p:sldId id="281" r:id="rId11"/>
    <p:sldId id="278" r:id="rId12"/>
    <p:sldId id="273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55"/>
    <p:restoredTop sz="94619"/>
  </p:normalViewPr>
  <p:slideViewPr>
    <p:cSldViewPr>
      <p:cViewPr>
        <p:scale>
          <a:sx n="28" d="100"/>
          <a:sy n="28" d="100"/>
        </p:scale>
        <p:origin x="-144" y="16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14438" y="9460571"/>
            <a:ext cx="13133181" cy="164571"/>
            <a:chOff x="5514438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514438" y="9460571"/>
              <a:ext cx="13133181" cy="1645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2963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4343400" y="557819"/>
            <a:ext cx="4657494" cy="22797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5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목차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4422225" y="2285541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4422225" y="3303982"/>
            <a:ext cx="1521375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팀 소개</a:t>
            </a:r>
            <a:endParaRPr lang="en-US" altLang="ko-KR" sz="28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  <a:p>
            <a:pPr algn="just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</a:rPr>
              <a:t>(</a:t>
            </a:r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</a:rPr>
              <a:t>아무나</a:t>
            </a:r>
            <a:r>
              <a:rPr lang="en-US" altLang="ko-KR" sz="2800" dirty="0">
                <a:solidFill>
                  <a:srgbClr val="595959"/>
                </a:solidFill>
                <a:latin typeface="Cafe24 Dangdanghae" pitchFamily="34" charset="0"/>
              </a:rPr>
              <a:t>)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7945273" y="2285541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7945273" y="3303982"/>
            <a:ext cx="2417927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프로젝트 개요</a:t>
            </a:r>
            <a:endParaRPr lang="en-US" altLang="ko-KR" sz="28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  <a:p>
            <a:pPr algn="just"/>
            <a:r>
              <a:rPr lang="en-US" dirty="0"/>
              <a:t>(</a:t>
            </a:r>
            <a:r>
              <a:rPr lang="ko-KR" altLang="en-US" dirty="0"/>
              <a:t>진영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4422225" y="4381500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4422225" y="5399941"/>
            <a:ext cx="2892975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</a:rPr>
              <a:t>사용자 요구사항</a:t>
            </a:r>
            <a:endParaRPr lang="en-US" altLang="ko-KR" sz="2800" dirty="0">
              <a:solidFill>
                <a:srgbClr val="595959"/>
              </a:solidFill>
              <a:latin typeface="Cafe24 Dangdanghae" pitchFamily="34" charset="0"/>
            </a:endParaRPr>
          </a:p>
          <a:p>
            <a:pPr algn="just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</a:rPr>
              <a:t>(</a:t>
            </a:r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</a:rPr>
              <a:t>진영</a:t>
            </a:r>
            <a:r>
              <a:rPr lang="en-US" altLang="ko-KR" sz="2800" dirty="0">
                <a:solidFill>
                  <a:srgbClr val="595959"/>
                </a:solidFill>
                <a:latin typeface="Cafe24 Dangdanghae" pitchFamily="34" charset="0"/>
              </a:rPr>
              <a:t>)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7945273" y="4381500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05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7945273" y="5399941"/>
            <a:ext cx="2417927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프로젝트 목적</a:t>
            </a:r>
            <a:endParaRPr lang="en-US" altLang="ko-KR" sz="28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  <a:p>
            <a:pPr algn="just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</a:rPr>
              <a:t>(</a:t>
            </a:r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</a:rPr>
              <a:t>민우</a:t>
            </a:r>
            <a:r>
              <a:rPr lang="en-US" altLang="ko-KR" sz="2800" dirty="0">
                <a:solidFill>
                  <a:srgbClr val="595959"/>
                </a:solidFill>
                <a:latin typeface="Cafe24 Dangdanghae" pitchFamily="34" charset="0"/>
              </a:rPr>
              <a:t>)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496938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478991" y="9734985"/>
            <a:ext cx="2780487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제목을 입력해주세요</a:t>
            </a:r>
            <a:endParaRPr lang="en-US"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A4CA9658-43E6-4A02-BC25-8245720EEA15}"/>
              </a:ext>
            </a:extLst>
          </p:cNvPr>
          <p:cNvSpPr txBox="1"/>
          <p:nvPr/>
        </p:nvSpPr>
        <p:spPr>
          <a:xfrm>
            <a:off x="4401752" y="6562114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07</a:t>
            </a:r>
            <a:endParaRPr lang="en-US" dirty="0"/>
          </a:p>
        </p:txBody>
      </p:sp>
      <p:sp>
        <p:nvSpPr>
          <p:cNvPr id="27" name="Object 17">
            <a:extLst>
              <a:ext uri="{FF2B5EF4-FFF2-40B4-BE49-F238E27FC236}">
                <a16:creationId xmlns:a16="http://schemas.microsoft.com/office/drawing/2014/main" id="{9267ECFA-18FE-468C-978F-A36275DBA61D}"/>
              </a:ext>
            </a:extLst>
          </p:cNvPr>
          <p:cNvSpPr txBox="1"/>
          <p:nvPr/>
        </p:nvSpPr>
        <p:spPr>
          <a:xfrm>
            <a:off x="4401753" y="7580555"/>
            <a:ext cx="1770448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Cafe24 Dangdanghae"/>
              </a:rPr>
              <a:t>설계 평가</a:t>
            </a:r>
            <a:endParaRPr lang="en-US" altLang="ko-KR" sz="2800" dirty="0">
              <a:solidFill>
                <a:srgbClr val="595959"/>
              </a:solidFill>
              <a:latin typeface="Cafe24 Dangdanghae"/>
            </a:endParaRPr>
          </a:p>
          <a:p>
            <a:pPr algn="just"/>
            <a:r>
              <a:rPr lang="en-US" sz="2800" dirty="0">
                <a:solidFill>
                  <a:srgbClr val="595959"/>
                </a:solidFill>
                <a:latin typeface="Cafe24 Dangdanghae"/>
              </a:rPr>
              <a:t>(</a:t>
            </a:r>
            <a:r>
              <a:rPr lang="ko-KR" altLang="en-US" sz="2800" dirty="0">
                <a:solidFill>
                  <a:srgbClr val="595959"/>
                </a:solidFill>
                <a:latin typeface="Cafe24 Dangdanghae"/>
              </a:rPr>
              <a:t>민우</a:t>
            </a:r>
            <a:r>
              <a:rPr lang="en-US" altLang="ko-KR" sz="2800" dirty="0">
                <a:solidFill>
                  <a:srgbClr val="595959"/>
                </a:solidFill>
                <a:latin typeface="Cafe24 Dangdanghae"/>
              </a:rPr>
              <a:t>)</a:t>
            </a:r>
            <a:endParaRPr lang="en-US" dirty="0">
              <a:latin typeface="Cafe24 Dangdanghae"/>
            </a:endParaRPr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FEDF693B-F76A-4E9C-B89E-9944BF8A4238}"/>
              </a:ext>
            </a:extLst>
          </p:cNvPr>
          <p:cNvSpPr txBox="1"/>
          <p:nvPr/>
        </p:nvSpPr>
        <p:spPr>
          <a:xfrm>
            <a:off x="7924800" y="6562114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08</a:t>
            </a:r>
            <a:endParaRPr lang="en-US" dirty="0"/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2018E0FF-1220-48FD-99A9-719CF8FBF2EE}"/>
              </a:ext>
            </a:extLst>
          </p:cNvPr>
          <p:cNvSpPr txBox="1"/>
          <p:nvPr/>
        </p:nvSpPr>
        <p:spPr>
          <a:xfrm>
            <a:off x="7924801" y="7580555"/>
            <a:ext cx="2408174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Cafe24 Dangdanghae"/>
              </a:rPr>
              <a:t>프로젝트 계획</a:t>
            </a:r>
            <a:endParaRPr lang="en-US" altLang="ko-KR" sz="2800" dirty="0">
              <a:solidFill>
                <a:srgbClr val="595959"/>
              </a:solidFill>
              <a:latin typeface="Cafe24 Dangdanghae"/>
            </a:endParaRPr>
          </a:p>
          <a:p>
            <a:pPr algn="just"/>
            <a:r>
              <a:rPr lang="en-US" sz="2800" dirty="0">
                <a:solidFill>
                  <a:srgbClr val="595959"/>
                </a:solidFill>
                <a:latin typeface="Cafe24 Dangdanghae"/>
              </a:rPr>
              <a:t>(</a:t>
            </a:r>
            <a:r>
              <a:rPr lang="ko-KR" altLang="en-US" sz="2800" dirty="0">
                <a:solidFill>
                  <a:srgbClr val="595959"/>
                </a:solidFill>
                <a:latin typeface="Cafe24 Dangdanghae"/>
              </a:rPr>
              <a:t>병대</a:t>
            </a:r>
            <a:r>
              <a:rPr lang="en-US" altLang="ko-KR" sz="2800" dirty="0">
                <a:solidFill>
                  <a:srgbClr val="595959"/>
                </a:solidFill>
                <a:latin typeface="Cafe24 Dangdanghae"/>
              </a:rPr>
              <a:t>)</a:t>
            </a:r>
            <a:endParaRPr lang="en-US" dirty="0">
              <a:latin typeface="Cafe24 Dangdanghae"/>
            </a:endParaRPr>
          </a:p>
        </p:txBody>
      </p:sp>
      <p:sp>
        <p:nvSpPr>
          <p:cNvPr id="32" name="Object 13">
            <a:extLst>
              <a:ext uri="{FF2B5EF4-FFF2-40B4-BE49-F238E27FC236}">
                <a16:creationId xmlns:a16="http://schemas.microsoft.com/office/drawing/2014/main" id="{295120FC-592B-44E6-89F3-2A016A1C2B6D}"/>
              </a:ext>
            </a:extLst>
          </p:cNvPr>
          <p:cNvSpPr txBox="1"/>
          <p:nvPr/>
        </p:nvSpPr>
        <p:spPr>
          <a:xfrm>
            <a:off x="11546490" y="2285541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03</a:t>
            </a:r>
            <a:endParaRPr lang="en-US" dirty="0"/>
          </a:p>
        </p:txBody>
      </p:sp>
      <p:sp>
        <p:nvSpPr>
          <p:cNvPr id="33" name="Object 14">
            <a:extLst>
              <a:ext uri="{FF2B5EF4-FFF2-40B4-BE49-F238E27FC236}">
                <a16:creationId xmlns:a16="http://schemas.microsoft.com/office/drawing/2014/main" id="{4821661C-9A11-4C5C-81CB-A312D7F705C5}"/>
              </a:ext>
            </a:extLst>
          </p:cNvPr>
          <p:cNvSpPr txBox="1"/>
          <p:nvPr/>
        </p:nvSpPr>
        <p:spPr>
          <a:xfrm>
            <a:off x="11546490" y="3303982"/>
            <a:ext cx="2779111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</a:rPr>
              <a:t>현실적 제한조건</a:t>
            </a:r>
            <a:endParaRPr lang="en-US" altLang="ko-KR" sz="2800" dirty="0">
              <a:solidFill>
                <a:srgbClr val="595959"/>
              </a:solidFill>
              <a:latin typeface="Cafe24 Dangdanghae" pitchFamily="34" charset="0"/>
            </a:endParaRPr>
          </a:p>
          <a:p>
            <a:pPr algn="just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</a:rPr>
              <a:t>(</a:t>
            </a:r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</a:rPr>
              <a:t>병대</a:t>
            </a:r>
            <a:r>
              <a:rPr lang="en-US" altLang="ko-KR" sz="2800" dirty="0">
                <a:solidFill>
                  <a:srgbClr val="595959"/>
                </a:solidFill>
                <a:latin typeface="Cafe24 Dangdanghae" pitchFamily="34" charset="0"/>
              </a:rPr>
              <a:t>)</a:t>
            </a:r>
            <a:endParaRPr lang="en-US" dirty="0"/>
          </a:p>
        </p:txBody>
      </p:sp>
      <p:sp>
        <p:nvSpPr>
          <p:cNvPr id="35" name="Object 19">
            <a:extLst>
              <a:ext uri="{FF2B5EF4-FFF2-40B4-BE49-F238E27FC236}">
                <a16:creationId xmlns:a16="http://schemas.microsoft.com/office/drawing/2014/main" id="{A1366F5B-E918-4E56-8EFD-C2821E0837E1}"/>
              </a:ext>
            </a:extLst>
          </p:cNvPr>
          <p:cNvSpPr txBox="1"/>
          <p:nvPr/>
        </p:nvSpPr>
        <p:spPr>
          <a:xfrm>
            <a:off x="11546490" y="4381500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06</a:t>
            </a:r>
            <a:endParaRPr lang="en-US" dirty="0"/>
          </a:p>
        </p:txBody>
      </p:sp>
      <p:sp>
        <p:nvSpPr>
          <p:cNvPr id="36" name="Object 20">
            <a:extLst>
              <a:ext uri="{FF2B5EF4-FFF2-40B4-BE49-F238E27FC236}">
                <a16:creationId xmlns:a16="http://schemas.microsoft.com/office/drawing/2014/main" id="{E86EE38F-5D48-46AE-86C4-E078175AC04B}"/>
              </a:ext>
            </a:extLst>
          </p:cNvPr>
          <p:cNvSpPr txBox="1"/>
          <p:nvPr/>
        </p:nvSpPr>
        <p:spPr>
          <a:xfrm>
            <a:off x="11546491" y="5399941"/>
            <a:ext cx="2779110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프로젝트 차별성</a:t>
            </a:r>
            <a:endParaRPr lang="en-US" altLang="ko-KR" sz="28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  <a:p>
            <a:pPr algn="just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</a:rPr>
              <a:t>(</a:t>
            </a:r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</a:rPr>
              <a:t>병대</a:t>
            </a:r>
            <a:r>
              <a:rPr lang="en-US" altLang="ko-KR" sz="2800" dirty="0">
                <a:solidFill>
                  <a:srgbClr val="595959"/>
                </a:solidFill>
                <a:latin typeface="Cafe24 Dangdanghae" pitchFamily="34" charset="0"/>
              </a:rPr>
              <a:t>)</a:t>
            </a:r>
            <a:endParaRPr lang="en-US" dirty="0"/>
          </a:p>
        </p:txBody>
      </p:sp>
      <p:sp>
        <p:nvSpPr>
          <p:cNvPr id="38" name="Object 19">
            <a:extLst>
              <a:ext uri="{FF2B5EF4-FFF2-40B4-BE49-F238E27FC236}">
                <a16:creationId xmlns:a16="http://schemas.microsoft.com/office/drawing/2014/main" id="{8C3E3CB5-EEA9-422C-9AF1-C8B65BF3CEE0}"/>
              </a:ext>
            </a:extLst>
          </p:cNvPr>
          <p:cNvSpPr txBox="1"/>
          <p:nvPr/>
        </p:nvSpPr>
        <p:spPr>
          <a:xfrm>
            <a:off x="11526017" y="6562114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09</a:t>
            </a:r>
            <a:endParaRPr lang="en-US" dirty="0"/>
          </a:p>
        </p:txBody>
      </p:sp>
      <p:sp>
        <p:nvSpPr>
          <p:cNvPr id="39" name="Object 20">
            <a:extLst>
              <a:ext uri="{FF2B5EF4-FFF2-40B4-BE49-F238E27FC236}">
                <a16:creationId xmlns:a16="http://schemas.microsoft.com/office/drawing/2014/main" id="{05A12305-797A-47F9-893B-5AF540C2F97D}"/>
              </a:ext>
            </a:extLst>
          </p:cNvPr>
          <p:cNvSpPr txBox="1"/>
          <p:nvPr/>
        </p:nvSpPr>
        <p:spPr>
          <a:xfrm>
            <a:off x="11526018" y="7580555"/>
            <a:ext cx="1305778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>
                <a:solidFill>
                  <a:srgbClr val="595959"/>
                </a:solidFill>
                <a:latin typeface="Cafe24 Dangdanghae" pitchFamily="34" charset="0"/>
              </a:rPr>
              <a:t>Q&amp;A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219235" y="2766654"/>
            <a:ext cx="15393699" cy="182852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 설문조사 결과분석</a:t>
            </a:r>
            <a:endParaRPr lang="en-US" sz="71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410199" y="1581886"/>
            <a:ext cx="752757" cy="703828"/>
            <a:chOff x="1410199" y="1581886"/>
            <a:chExt cx="752757" cy="7038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410199" y="1581886"/>
              <a:ext cx="752757" cy="7038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285295FB-5885-6A4F-88AC-A46730184FB2}"/>
              </a:ext>
            </a:extLst>
          </p:cNvPr>
          <p:cNvSpPr txBox="1"/>
          <p:nvPr/>
        </p:nvSpPr>
        <p:spPr>
          <a:xfrm>
            <a:off x="1372104" y="5245609"/>
            <a:ext cx="130146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A5F0499E-3A49-C349-AA78-58D41B878D2C}"/>
              </a:ext>
            </a:extLst>
          </p:cNvPr>
          <p:cNvSpPr txBox="1"/>
          <p:nvPr/>
        </p:nvSpPr>
        <p:spPr>
          <a:xfrm>
            <a:off x="2324297" y="5472447"/>
            <a:ext cx="4686103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 칵테일 레시피 수요가 높음</a:t>
            </a:r>
            <a:endParaRPr lang="en-US" dirty="0"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D24F9FD1-873B-2E43-A06A-EC8FE9D0DC9D}"/>
              </a:ext>
            </a:extLst>
          </p:cNvPr>
          <p:cNvSpPr txBox="1"/>
          <p:nvPr/>
        </p:nvSpPr>
        <p:spPr>
          <a:xfrm>
            <a:off x="8419723" y="5240845"/>
            <a:ext cx="130146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C3070633-66BA-0243-8B27-9DDF47BE7D23}"/>
              </a:ext>
            </a:extLst>
          </p:cNvPr>
          <p:cNvSpPr txBox="1"/>
          <p:nvPr/>
        </p:nvSpPr>
        <p:spPr>
          <a:xfrm>
            <a:off x="9371916" y="5467684"/>
            <a:ext cx="4420283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 수요에 비해 공급이 적음</a:t>
            </a:r>
            <a:endParaRPr lang="en-US" dirty="0"/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27173F3A-B74E-F847-B079-54DD89310FCD}"/>
              </a:ext>
            </a:extLst>
          </p:cNvPr>
          <p:cNvSpPr txBox="1"/>
          <p:nvPr/>
        </p:nvSpPr>
        <p:spPr>
          <a:xfrm>
            <a:off x="1372104" y="7072056"/>
            <a:ext cx="130146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</a:t>
            </a:r>
            <a:r>
              <a:rPr lang="en-US" altLang="ko-KR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3</a:t>
            </a:r>
            <a:endParaRPr lang="en-US" dirty="0"/>
          </a:p>
        </p:txBody>
      </p:sp>
      <p:sp>
        <p:nvSpPr>
          <p:cNvPr id="18" name="Object 20">
            <a:extLst>
              <a:ext uri="{FF2B5EF4-FFF2-40B4-BE49-F238E27FC236}">
                <a16:creationId xmlns:a16="http://schemas.microsoft.com/office/drawing/2014/main" id="{134C6C3C-722C-1B40-AFF7-92ED84EDDFED}"/>
              </a:ext>
            </a:extLst>
          </p:cNvPr>
          <p:cNvSpPr txBox="1"/>
          <p:nvPr/>
        </p:nvSpPr>
        <p:spPr>
          <a:xfrm>
            <a:off x="2324297" y="7298895"/>
            <a:ext cx="8877103" cy="11639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 칵테일 레시피 커뮤니티 앱의 시장성이 높다고 판단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128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38095" y="9460571"/>
            <a:ext cx="13133181" cy="164571"/>
            <a:chOff x="-838095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838095" y="9460571"/>
              <a:ext cx="13133181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05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959224" y="6613685"/>
            <a:ext cx="5212976" cy="218741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600" dirty="0">
                <a:solidFill>
                  <a:srgbClr val="595959"/>
                </a:solidFill>
                <a:latin typeface="S-Core Dream 4 Regular" pitchFamily="34" charset="0"/>
              </a:rPr>
              <a:t>* </a:t>
            </a:r>
            <a:r>
              <a:rPr lang="ko-KR" altLang="en-US" sz="1600" u="sng" dirty="0">
                <a:solidFill>
                  <a:srgbClr val="595959"/>
                </a:solidFill>
                <a:latin typeface="S-Core Dream 4 Regular" pitchFamily="34" charset="0"/>
              </a:rPr>
              <a:t>한정된 자원으로 프로젝트 진행 중이기 때문에 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itchFamily="34" charset="0"/>
              </a:rPr>
              <a:t>내부회의 결과 프로젝트 확장할 때 추가 검토할 것들로 선정</a:t>
            </a:r>
            <a:endParaRPr lang="en-US" altLang="ko-KR" sz="1600" dirty="0">
              <a:solidFill>
                <a:srgbClr val="595959"/>
              </a:solidFill>
              <a:latin typeface="S-Core Dream 4 Regular" pitchFamily="34" charset="0"/>
            </a:endParaRPr>
          </a:p>
          <a:p>
            <a:pPr algn="just"/>
            <a:r>
              <a:rPr lang="ko-KR" altLang="en-US" sz="1600" dirty="0">
                <a:solidFill>
                  <a:srgbClr val="595959"/>
                </a:solidFill>
                <a:latin typeface="S-Core Dream 4 Regular" pitchFamily="34" charset="0"/>
              </a:rPr>
              <a:t>이외에도 많은 의견이 있었다 칵테일 제조 </a:t>
            </a:r>
            <a:r>
              <a:rPr lang="ko-KR" altLang="en-US" sz="1600" dirty="0" err="1">
                <a:solidFill>
                  <a:srgbClr val="595959"/>
                </a:solidFill>
                <a:latin typeface="S-Core Dream 4 Regular" pitchFamily="34" charset="0"/>
              </a:rPr>
              <a:t>원데이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itchFamily="34" charset="0"/>
              </a:rPr>
              <a:t> 클래스 만들기 등등</a:t>
            </a:r>
            <a:r>
              <a:rPr lang="en-US" altLang="ko-KR" sz="1600" dirty="0">
                <a:solidFill>
                  <a:srgbClr val="595959"/>
                </a:solidFill>
                <a:latin typeface="S-Core Dream 4 Regular" pitchFamily="34" charset="0"/>
              </a:rPr>
              <a:t>..</a:t>
            </a:r>
          </a:p>
          <a:p>
            <a:pPr algn="just"/>
            <a:r>
              <a:rPr lang="ko-KR" altLang="en-US" sz="1600" dirty="0">
                <a:solidFill>
                  <a:srgbClr val="595959"/>
                </a:solidFill>
                <a:latin typeface="S-Core Dream 4 Regular" pitchFamily="34" charset="0"/>
              </a:rPr>
              <a:t>자유게시판 기능을 이용해 유저들끼리 자연스럽게 필요한 기능들을 생성할 수 </a:t>
            </a:r>
            <a:r>
              <a:rPr lang="ko-KR" altLang="en-US" sz="1600" dirty="0" err="1">
                <a:solidFill>
                  <a:srgbClr val="595959"/>
                </a:solidFill>
                <a:latin typeface="S-Core Dream 4 Regular" pitchFamily="34" charset="0"/>
              </a:rPr>
              <a:t>있을것으로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itchFamily="34" charset="0"/>
              </a:rPr>
              <a:t> 예상</a:t>
            </a:r>
            <a:endParaRPr lang="en-US" altLang="ko-KR" sz="1600" dirty="0">
              <a:solidFill>
                <a:srgbClr val="595959"/>
              </a:solidFill>
              <a:latin typeface="S-Core Dream 4 Regular" pitchFamily="34" charset="0"/>
            </a:endParaRPr>
          </a:p>
          <a:p>
            <a:pPr algn="just"/>
            <a:r>
              <a:rPr lang="en-US" altLang="ko-KR" sz="1600" dirty="0">
                <a:solidFill>
                  <a:srgbClr val="595959"/>
                </a:solidFill>
                <a:latin typeface="S-Core Dream 4 Regular" pitchFamily="34" charset="0"/>
              </a:rPr>
              <a:t>(</a:t>
            </a:r>
            <a:r>
              <a:rPr lang="ko-KR" altLang="en-US" sz="1600" dirty="0" err="1">
                <a:solidFill>
                  <a:srgbClr val="595959"/>
                </a:solidFill>
                <a:latin typeface="S-Core Dream 4 Regular" pitchFamily="34" charset="0"/>
              </a:rPr>
              <a:t>발표할땐</a:t>
            </a:r>
            <a:r>
              <a:rPr lang="ko-KR" altLang="en-US" sz="1600" dirty="0">
                <a:solidFill>
                  <a:srgbClr val="595959"/>
                </a:solidFill>
                <a:latin typeface="S-Core Dream 4 Regular" pitchFamily="34" charset="0"/>
              </a:rPr>
              <a:t> 지우기</a:t>
            </a:r>
            <a:r>
              <a:rPr lang="en-US" altLang="ko-KR" sz="1600" dirty="0">
                <a:solidFill>
                  <a:srgbClr val="595959"/>
                </a:solidFill>
                <a:latin typeface="S-Core Dream 4 Regular" pitchFamily="34" charset="0"/>
              </a:rPr>
              <a:t>)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582603" y="1278775"/>
            <a:ext cx="15122794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100" kern="0" spc="-100" dirty="0">
                <a:solidFill>
                  <a:srgbClr val="595959"/>
                </a:solidFill>
                <a:latin typeface="Cafe24 Dangdanghae" pitchFamily="34" charset="0"/>
              </a:rPr>
              <a:t>추가의견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C25649-75D2-D74E-A19B-E6C9E6DA9C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3028546"/>
            <a:ext cx="8432800" cy="736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B1F6AB-727E-3247-8843-7297834A0A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38763"/>
            <a:ext cx="8458200" cy="3683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4D63714-C1A6-EF43-86CF-C52F9F2EEA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0" y="1574467"/>
            <a:ext cx="8420100" cy="698500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30591CBD-EAF4-8D4C-92F4-949BF94065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4272174"/>
            <a:ext cx="8445500" cy="4826000"/>
          </a:xfrm>
          <a:prstGeom prst="rect">
            <a:avLst/>
          </a:prstGeom>
        </p:spPr>
      </p:pic>
      <p:grpSp>
        <p:nvGrpSpPr>
          <p:cNvPr id="15" name="그룹 1002">
            <a:extLst>
              <a:ext uri="{FF2B5EF4-FFF2-40B4-BE49-F238E27FC236}">
                <a16:creationId xmlns:a16="http://schemas.microsoft.com/office/drawing/2014/main" id="{4C3EFFF2-312A-A145-9CD2-66D5EC93DF0D}"/>
              </a:ext>
            </a:extLst>
          </p:cNvPr>
          <p:cNvGrpSpPr/>
          <p:nvPr/>
        </p:nvGrpSpPr>
        <p:grpSpPr>
          <a:xfrm>
            <a:off x="829846" y="570015"/>
            <a:ext cx="752757" cy="703828"/>
            <a:chOff x="1410199" y="1581886"/>
            <a:chExt cx="752757" cy="703828"/>
          </a:xfrm>
        </p:grpSpPr>
        <p:pic>
          <p:nvPicPr>
            <p:cNvPr id="16" name="Object 7">
              <a:extLst>
                <a:ext uri="{FF2B5EF4-FFF2-40B4-BE49-F238E27FC236}">
                  <a16:creationId xmlns:a16="http://schemas.microsoft.com/office/drawing/2014/main" id="{C9FE3F0F-114F-A447-B817-EE367569F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410199" y="1581886"/>
              <a:ext cx="752757" cy="7038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8480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13570" y="655893"/>
            <a:ext cx="3180952" cy="54265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2039 / 01 / 14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67342" y="4988883"/>
            <a:ext cx="11756130" cy="17412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발표를 들어주셔서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10199" y="655893"/>
            <a:ext cx="6141844" cy="54265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과목명을 입력해주세요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6342390" y="655893"/>
            <a:ext cx="3666667" cy="54265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120130  최한규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18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200675" y="6158873"/>
            <a:ext cx="16113273" cy="32717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36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감사합니다 :)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406862" y="9479619"/>
            <a:ext cx="16883053" cy="164571"/>
            <a:chOff x="-406862" y="9479619"/>
            <a:chExt cx="16883053" cy="1645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406862" y="9479619"/>
              <a:ext cx="16883053" cy="16457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제목을 입력해주세요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03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353056" y="2071360"/>
            <a:ext cx="4598987" cy="476345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</a:t>
            </a:r>
            <a:r>
              <a:rPr lang="en-US" altLang="ko-KR" sz="20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2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353056" y="5437619"/>
            <a:ext cx="13886159" cy="2097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8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프로젝트 개요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353056" y="6977119"/>
            <a:ext cx="13514286" cy="17834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dirty="0">
                <a:solidFill>
                  <a:srgbClr val="595959"/>
                </a:solidFill>
                <a:latin typeface="S-Core Dream 4 Regular" pitchFamily="34" charset="0"/>
              </a:rPr>
              <a:t>목적</a:t>
            </a:r>
            <a:endParaRPr lang="en-US" altLang="ko-KR" sz="3300" dirty="0">
              <a:solidFill>
                <a:srgbClr val="595959"/>
              </a:solidFill>
              <a:latin typeface="S-Core Dream 4 Regular" pitchFamily="34" charset="0"/>
            </a:endParaRPr>
          </a:p>
          <a:p>
            <a:pPr algn="just"/>
            <a:r>
              <a:rPr lang="ko-KR" altLang="en-US" sz="3300" dirty="0">
                <a:solidFill>
                  <a:srgbClr val="595959"/>
                </a:solidFill>
                <a:latin typeface="S-Core Dream 4 Regular" pitchFamily="34" charset="0"/>
              </a:rPr>
              <a:t>주안점</a:t>
            </a:r>
            <a:endParaRPr lang="en-US" altLang="ko-KR" sz="3300" dirty="0">
              <a:solidFill>
                <a:srgbClr val="595959"/>
              </a:solidFill>
              <a:latin typeface="S-Core Dream 4 Regular" pitchFamily="34" charset="0"/>
            </a:endParaRPr>
          </a:p>
          <a:p>
            <a:pPr algn="just"/>
            <a:r>
              <a:rPr lang="ko-KR" altLang="en-US" sz="3300" dirty="0">
                <a:solidFill>
                  <a:srgbClr val="595959"/>
                </a:solidFill>
                <a:latin typeface="S-Core Dream 4 Regular" pitchFamily="34" charset="0"/>
              </a:rPr>
              <a:t>필요성 및 기대효과</a:t>
            </a:r>
            <a:r>
              <a:rPr lang="en-US" altLang="ko-KR" sz="3300" dirty="0">
                <a:solidFill>
                  <a:srgbClr val="595959"/>
                </a:solidFill>
                <a:latin typeface="S-Core Dream 4 Regular" pitchFamily="34" charset="0"/>
              </a:rPr>
              <a:t>,</a:t>
            </a:r>
            <a:r>
              <a:rPr lang="ko-KR" altLang="en-US" sz="3300" dirty="0">
                <a:solidFill>
                  <a:srgbClr val="595959"/>
                </a:solidFill>
                <a:latin typeface="S-Core Dream 4 Regular" pitchFamily="34" charset="0"/>
              </a:rPr>
              <a:t> 시장성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318823" y="9460571"/>
            <a:ext cx="16833109" cy="164571"/>
            <a:chOff x="-318823" y="9460571"/>
            <a:chExt cx="16833109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318823" y="9460571"/>
              <a:ext cx="16833109" cy="16457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01 제목을 입력해주세요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219235" y="2766654"/>
            <a:ext cx="15393699" cy="182852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 프로젝트의 목적</a:t>
            </a:r>
            <a:endParaRPr lang="en-US" sz="71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410199" y="1581886"/>
            <a:ext cx="752757" cy="703828"/>
            <a:chOff x="1410199" y="1581886"/>
            <a:chExt cx="752757" cy="7038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410199" y="1581886"/>
              <a:ext cx="752757" cy="7038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285295FB-5885-6A4F-88AC-A46730184FB2}"/>
              </a:ext>
            </a:extLst>
          </p:cNvPr>
          <p:cNvSpPr txBox="1"/>
          <p:nvPr/>
        </p:nvSpPr>
        <p:spPr>
          <a:xfrm>
            <a:off x="1372104" y="5245609"/>
            <a:ext cx="130146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A5F0499E-3A49-C349-AA78-58D41B878D2C}"/>
              </a:ext>
            </a:extLst>
          </p:cNvPr>
          <p:cNvSpPr txBox="1"/>
          <p:nvPr/>
        </p:nvSpPr>
        <p:spPr>
          <a:xfrm>
            <a:off x="2324297" y="5472447"/>
            <a:ext cx="3673077" cy="682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레시피 공유 커뮤니티</a:t>
            </a:r>
            <a:endParaRPr lang="en-US" dirty="0"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D24F9FD1-873B-2E43-A06A-EC8FE9D0DC9D}"/>
              </a:ext>
            </a:extLst>
          </p:cNvPr>
          <p:cNvSpPr txBox="1"/>
          <p:nvPr/>
        </p:nvSpPr>
        <p:spPr>
          <a:xfrm>
            <a:off x="8419723" y="5240845"/>
            <a:ext cx="130146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C3070633-66BA-0243-8B27-9DDF47BE7D23}"/>
              </a:ext>
            </a:extLst>
          </p:cNvPr>
          <p:cNvSpPr txBox="1"/>
          <p:nvPr/>
        </p:nvSpPr>
        <p:spPr>
          <a:xfrm>
            <a:off x="9371916" y="5467684"/>
            <a:ext cx="3673077" cy="682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칵테일 정보 제공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219235" y="2766654"/>
            <a:ext cx="15393699" cy="182852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 프로젝트의 주안점</a:t>
            </a:r>
            <a:endParaRPr lang="en-US" sz="71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410199" y="1581886"/>
            <a:ext cx="752757" cy="703828"/>
            <a:chOff x="1410199" y="1581886"/>
            <a:chExt cx="752757" cy="7038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410199" y="1581886"/>
              <a:ext cx="752757" cy="7038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285295FB-5885-6A4F-88AC-A46730184FB2}"/>
              </a:ext>
            </a:extLst>
          </p:cNvPr>
          <p:cNvSpPr txBox="1"/>
          <p:nvPr/>
        </p:nvSpPr>
        <p:spPr>
          <a:xfrm>
            <a:off x="1372104" y="5245609"/>
            <a:ext cx="130146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A5F0499E-3A49-C349-AA78-58D41B878D2C}"/>
              </a:ext>
            </a:extLst>
          </p:cNvPr>
          <p:cNvSpPr txBox="1"/>
          <p:nvPr/>
        </p:nvSpPr>
        <p:spPr>
          <a:xfrm>
            <a:off x="2324297" y="5472447"/>
            <a:ext cx="4686103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다양한 칵테일을 합리적 기준에 </a:t>
            </a:r>
            <a:r>
              <a:rPr lang="ko-KR" altLang="en-US" sz="2900" dirty="0" err="1">
                <a:solidFill>
                  <a:srgbClr val="595959"/>
                </a:solidFill>
                <a:latin typeface="Cafe24 Dangdanghae" pitchFamily="34" charset="0"/>
              </a:rPr>
              <a:t>따른분류</a:t>
            </a:r>
            <a:r>
              <a:rPr lang="en-US" altLang="ko-KR" sz="2900" dirty="0">
                <a:solidFill>
                  <a:srgbClr val="595959"/>
                </a:solidFill>
                <a:latin typeface="Cafe24 Dangdanghae" pitchFamily="34" charset="0"/>
              </a:rPr>
              <a:t>,</a:t>
            </a:r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 사용자 편의성 증가</a:t>
            </a:r>
            <a:endParaRPr lang="en-US" dirty="0"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D24F9FD1-873B-2E43-A06A-EC8FE9D0DC9D}"/>
              </a:ext>
            </a:extLst>
          </p:cNvPr>
          <p:cNvSpPr txBox="1"/>
          <p:nvPr/>
        </p:nvSpPr>
        <p:spPr>
          <a:xfrm>
            <a:off x="8419723" y="5240845"/>
            <a:ext cx="130146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C3070633-66BA-0243-8B27-9DDF47BE7D23}"/>
              </a:ext>
            </a:extLst>
          </p:cNvPr>
          <p:cNvSpPr txBox="1"/>
          <p:nvPr/>
        </p:nvSpPr>
        <p:spPr>
          <a:xfrm>
            <a:off x="9371916" y="5467684"/>
            <a:ext cx="4496484" cy="101484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직관적인 인터페이스로 인한 </a:t>
            </a:r>
            <a:r>
              <a:rPr lang="ko-KR" altLang="en-US" sz="2900" dirty="0" err="1">
                <a:solidFill>
                  <a:srgbClr val="595959"/>
                </a:solidFill>
                <a:latin typeface="Cafe24 Dangdanghae" pitchFamily="34" charset="0"/>
              </a:rPr>
              <a:t>가독성</a:t>
            </a:r>
            <a:endParaRPr lang="en-US" dirty="0"/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BF65A5C6-7518-D34C-BEEF-231755A0AAE5}"/>
              </a:ext>
            </a:extLst>
          </p:cNvPr>
          <p:cNvSpPr txBox="1"/>
          <p:nvPr/>
        </p:nvSpPr>
        <p:spPr>
          <a:xfrm>
            <a:off x="1372104" y="7364560"/>
            <a:ext cx="130146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</a:t>
            </a:r>
            <a:r>
              <a:rPr lang="en-US" altLang="ko-KR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3</a:t>
            </a:r>
            <a:endParaRPr lang="en-US" dirty="0"/>
          </a:p>
        </p:txBody>
      </p:sp>
      <p:sp>
        <p:nvSpPr>
          <p:cNvPr id="18" name="Object 20">
            <a:extLst>
              <a:ext uri="{FF2B5EF4-FFF2-40B4-BE49-F238E27FC236}">
                <a16:creationId xmlns:a16="http://schemas.microsoft.com/office/drawing/2014/main" id="{C80DF457-ED11-C648-87CB-54A60197B846}"/>
              </a:ext>
            </a:extLst>
          </p:cNvPr>
          <p:cNvSpPr txBox="1"/>
          <p:nvPr/>
        </p:nvSpPr>
        <p:spPr>
          <a:xfrm>
            <a:off x="2324297" y="7591399"/>
            <a:ext cx="3673077" cy="682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endParaRPr lang="en-US" dirty="0"/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A8BFD347-AA0C-5141-A46B-ABFBE51BE7D7}"/>
              </a:ext>
            </a:extLst>
          </p:cNvPr>
          <p:cNvSpPr txBox="1"/>
          <p:nvPr/>
        </p:nvSpPr>
        <p:spPr>
          <a:xfrm>
            <a:off x="2324296" y="7622672"/>
            <a:ext cx="3673077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커뮤니티 기능을 통한 사용자간의 소통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20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219235" y="2766654"/>
            <a:ext cx="15393699" cy="182852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 필요성 및 기대효과</a:t>
            </a:r>
            <a:r>
              <a:rPr lang="en-US" altLang="ko-KR" sz="7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,</a:t>
            </a:r>
            <a:r>
              <a:rPr lang="ko-KR" altLang="en-US" sz="7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 시장성</a:t>
            </a:r>
            <a:endParaRPr lang="en-US" sz="71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410199" y="1581886"/>
            <a:ext cx="752757" cy="703828"/>
            <a:chOff x="1410199" y="1581886"/>
            <a:chExt cx="752757" cy="7038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410199" y="1581886"/>
              <a:ext cx="752757" cy="7038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285295FB-5885-6A4F-88AC-A46730184FB2}"/>
              </a:ext>
            </a:extLst>
          </p:cNvPr>
          <p:cNvSpPr txBox="1"/>
          <p:nvPr/>
        </p:nvSpPr>
        <p:spPr>
          <a:xfrm>
            <a:off x="1372104" y="5245609"/>
            <a:ext cx="130146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A5F0499E-3A49-C349-AA78-58D41B878D2C}"/>
              </a:ext>
            </a:extLst>
          </p:cNvPr>
          <p:cNvSpPr txBox="1"/>
          <p:nvPr/>
        </p:nvSpPr>
        <p:spPr>
          <a:xfrm>
            <a:off x="2324297" y="5472447"/>
            <a:ext cx="3085903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 </a:t>
            </a:r>
            <a:r>
              <a:rPr lang="en-US" altLang="ko-KR" sz="2900" dirty="0">
                <a:solidFill>
                  <a:srgbClr val="595959"/>
                </a:solidFill>
                <a:latin typeface="Cafe24 Dangdanghae" pitchFamily="34" charset="0"/>
              </a:rPr>
              <a:t>COVID-19</a:t>
            </a:r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로 인한 음주문화의 변화</a:t>
            </a:r>
            <a:endParaRPr lang="en-US" dirty="0"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D24F9FD1-873B-2E43-A06A-EC8FE9D0DC9D}"/>
              </a:ext>
            </a:extLst>
          </p:cNvPr>
          <p:cNvSpPr txBox="1"/>
          <p:nvPr/>
        </p:nvSpPr>
        <p:spPr>
          <a:xfrm>
            <a:off x="8419723" y="5240845"/>
            <a:ext cx="130146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C3070633-66BA-0243-8B27-9DDF47BE7D23}"/>
              </a:ext>
            </a:extLst>
          </p:cNvPr>
          <p:cNvSpPr txBox="1"/>
          <p:nvPr/>
        </p:nvSpPr>
        <p:spPr>
          <a:xfrm>
            <a:off x="9371917" y="5467684"/>
            <a:ext cx="3048684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 </a:t>
            </a:r>
            <a:r>
              <a:rPr lang="ko-KR" altLang="en-US" sz="2900" dirty="0" err="1">
                <a:solidFill>
                  <a:srgbClr val="595959"/>
                </a:solidFill>
                <a:latin typeface="Cafe24 Dangdanghae" pitchFamily="34" charset="0"/>
              </a:rPr>
              <a:t>언택트</a:t>
            </a:r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 플랫폼의 사용자 증가</a:t>
            </a:r>
            <a:endParaRPr lang="en-US" dirty="0"/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27173F3A-B74E-F847-B079-54DD89310FCD}"/>
              </a:ext>
            </a:extLst>
          </p:cNvPr>
          <p:cNvSpPr txBox="1"/>
          <p:nvPr/>
        </p:nvSpPr>
        <p:spPr>
          <a:xfrm>
            <a:off x="1372104" y="7072056"/>
            <a:ext cx="130146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18" name="Object 20">
            <a:extLst>
              <a:ext uri="{FF2B5EF4-FFF2-40B4-BE49-F238E27FC236}">
                <a16:creationId xmlns:a16="http://schemas.microsoft.com/office/drawing/2014/main" id="{134C6C3C-722C-1B40-AFF7-92ED84EDDFED}"/>
              </a:ext>
            </a:extLst>
          </p:cNvPr>
          <p:cNvSpPr txBox="1"/>
          <p:nvPr/>
        </p:nvSpPr>
        <p:spPr>
          <a:xfrm>
            <a:off x="2324297" y="7298895"/>
            <a:ext cx="3390703" cy="682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 칵테일 정보에 대한 부족</a:t>
            </a:r>
            <a:endParaRPr lang="en-US" dirty="0"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733D330F-99CE-9547-831F-F37D239052D6}"/>
              </a:ext>
            </a:extLst>
          </p:cNvPr>
          <p:cNvSpPr txBox="1"/>
          <p:nvPr/>
        </p:nvSpPr>
        <p:spPr>
          <a:xfrm>
            <a:off x="8419236" y="7221201"/>
            <a:ext cx="1301461" cy="124168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</a:t>
            </a:r>
            <a:r>
              <a:rPr lang="en-US" altLang="ko-KR" sz="53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4</a:t>
            </a:r>
            <a:endParaRPr lang="en-US" dirty="0"/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A78FCC70-CCCC-D14B-8CAE-4117385A801F}"/>
              </a:ext>
            </a:extLst>
          </p:cNvPr>
          <p:cNvSpPr txBox="1"/>
          <p:nvPr/>
        </p:nvSpPr>
        <p:spPr>
          <a:xfrm>
            <a:off x="9371429" y="7448040"/>
            <a:ext cx="3673077" cy="6829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dirty="0">
                <a:solidFill>
                  <a:srgbClr val="595959"/>
                </a:solidFill>
                <a:latin typeface="Cafe24 Dangdanghae" pitchFamily="34" charset="0"/>
              </a:rPr>
              <a:t> 칵테일의 수요증가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0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03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353056" y="2071360"/>
            <a:ext cx="4598987" cy="476345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</a:t>
            </a:r>
            <a:r>
              <a:rPr lang="en-US" altLang="ko-KR" sz="20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4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353056" y="5437619"/>
            <a:ext cx="13886159" cy="2097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8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사용자 요구사항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353056" y="6977120"/>
            <a:ext cx="13514286" cy="12385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dirty="0">
                <a:solidFill>
                  <a:srgbClr val="595959"/>
                </a:solidFill>
                <a:latin typeface="S-Core Dream 4 Regular" pitchFamily="34" charset="0"/>
              </a:rPr>
              <a:t>설문조사 결과분석</a:t>
            </a:r>
            <a:endParaRPr lang="en-US" altLang="ko-KR" sz="3300" dirty="0">
              <a:solidFill>
                <a:srgbClr val="595959"/>
              </a:solidFill>
              <a:latin typeface="S-Core Dream 4 Regular" pitchFamily="34" charset="0"/>
            </a:endParaRPr>
          </a:p>
          <a:p>
            <a:pPr algn="just"/>
            <a:r>
              <a:rPr lang="ko-KR" altLang="en-US" sz="3300" dirty="0">
                <a:solidFill>
                  <a:srgbClr val="595959"/>
                </a:solidFill>
                <a:latin typeface="S-Core Dream 4 Regular" pitchFamily="34" charset="0"/>
              </a:rPr>
              <a:t>추가의견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318823" y="9460571"/>
            <a:ext cx="16833109" cy="164571"/>
            <a:chOff x="-318823" y="9460571"/>
            <a:chExt cx="16833109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318823" y="9460571"/>
              <a:ext cx="16833109" cy="16457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01 제목을 입력해주세요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6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6907D68-2B43-9443-BEFF-860634F4D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455625"/>
            <a:ext cx="10287000" cy="462280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4068094-0E28-BF44-BB62-E321EB59C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477" y="342900"/>
            <a:ext cx="10287000" cy="44766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F671C8-BA35-1141-A904-EBCA2D50911F}"/>
              </a:ext>
            </a:extLst>
          </p:cNvPr>
          <p:cNvSpPr txBox="1"/>
          <p:nvPr/>
        </p:nvSpPr>
        <p:spPr>
          <a:xfrm>
            <a:off x="9900141" y="6751337"/>
            <a:ext cx="63321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참여자의 </a:t>
            </a:r>
            <a:r>
              <a:rPr kumimoji="1" lang="ko-KR" altLang="en-US" dirty="0" err="1"/>
              <a:t>음주습관과</a:t>
            </a:r>
            <a:r>
              <a:rPr kumimoji="1" lang="ko-KR" altLang="en-US" dirty="0"/>
              <a:t> 코로나 이후의 음주문화 변화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73</a:t>
            </a:r>
            <a:r>
              <a:rPr kumimoji="1" lang="ko-KR" altLang="en-US" dirty="0"/>
              <a:t>명중 </a:t>
            </a:r>
            <a:r>
              <a:rPr kumimoji="1" lang="en-US" altLang="ko-KR" dirty="0"/>
              <a:t>54</a:t>
            </a:r>
            <a:r>
              <a:rPr kumimoji="1" lang="ko-KR" altLang="en-US" dirty="0"/>
              <a:t>퍼센트가 집에서 술을 마시는 빈도가 늘었다고 대답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=</a:t>
            </a:r>
            <a:r>
              <a:rPr kumimoji="1" lang="ko-KR" altLang="en-US" dirty="0"/>
              <a:t>  </a:t>
            </a:r>
            <a:r>
              <a:rPr kumimoji="1" lang="ko-KR" altLang="en-US" dirty="0" err="1"/>
              <a:t>집술</a:t>
            </a:r>
            <a:r>
              <a:rPr kumimoji="1" lang="ko-KR" altLang="en-US" dirty="0"/>
              <a:t> 문화가 늘었다고 볼 수 있음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252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B45DDA8-981E-2F49-8307-4DCA6AFCF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5498710"/>
            <a:ext cx="10114595" cy="42703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DA0358-0AEB-0B41-A5BC-C7748518B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3568"/>
            <a:ext cx="9829800" cy="42703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769876E-7E18-E546-BB52-5C107D9EC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343" y="2765639"/>
            <a:ext cx="9613900" cy="42703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F671C8-BA35-1141-A904-EBCA2D50911F}"/>
              </a:ext>
            </a:extLst>
          </p:cNvPr>
          <p:cNvSpPr txBox="1"/>
          <p:nvPr/>
        </p:nvSpPr>
        <p:spPr>
          <a:xfrm>
            <a:off x="11341225" y="7316321"/>
            <a:ext cx="426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*칵테일의 대한 선호도와 지식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참여자 </a:t>
            </a:r>
            <a:r>
              <a:rPr kumimoji="1" lang="en-US" altLang="ko-KR" dirty="0"/>
              <a:t>73%</a:t>
            </a:r>
            <a:r>
              <a:rPr kumimoji="1" lang="ko-KR" altLang="en-US" dirty="0"/>
              <a:t>가 칵테일에 대한 경험이 있음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참여자 </a:t>
            </a:r>
            <a:r>
              <a:rPr kumimoji="1" lang="en-US" altLang="ko-KR" dirty="0"/>
              <a:t>71%</a:t>
            </a:r>
            <a:r>
              <a:rPr kumimoji="1" lang="ko-KR" altLang="en-US" dirty="0"/>
              <a:t>가 칵테일 종류와 제조방법을 알아보고 </a:t>
            </a:r>
            <a:r>
              <a:rPr kumimoji="1" lang="ko-KR" altLang="en-US" dirty="0" err="1"/>
              <a:t>싶었던적이</a:t>
            </a:r>
            <a:r>
              <a:rPr kumimoji="1" lang="ko-KR" altLang="en-US" dirty="0"/>
              <a:t> 있음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=</a:t>
            </a:r>
            <a:r>
              <a:rPr kumimoji="1" lang="ko-KR" altLang="en-US" dirty="0"/>
              <a:t>  칵테일 레시피에 대한 수요가 있다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2251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90E2190-EF56-3240-A8AA-3EBF3775E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19" y="2703661"/>
            <a:ext cx="9309837" cy="3937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3302A3-A489-F042-A32B-3C434640D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081" y="139703"/>
            <a:ext cx="9639300" cy="3937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9E16E56-ED8F-4849-85B1-DD472912E0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387" y="5376896"/>
            <a:ext cx="10315719" cy="42521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F671C8-BA35-1141-A904-EBCA2D50911F}"/>
              </a:ext>
            </a:extLst>
          </p:cNvPr>
          <p:cNvSpPr txBox="1"/>
          <p:nvPr/>
        </p:nvSpPr>
        <p:spPr>
          <a:xfrm>
            <a:off x="690107" y="7077238"/>
            <a:ext cx="780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*칵테일</a:t>
            </a:r>
            <a:r>
              <a:rPr kumimoji="1" lang="ko-KR" altLang="en-US" dirty="0"/>
              <a:t> 레시피 공유 커뮤니티 앱에 대한 수요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참여자중 </a:t>
            </a:r>
            <a:r>
              <a:rPr kumimoji="1" lang="en-US" altLang="ko-KR" dirty="0"/>
              <a:t>82%</a:t>
            </a:r>
            <a:r>
              <a:rPr kumimoji="1" lang="ko-KR" altLang="en-US" dirty="0"/>
              <a:t>가 칵테일 커뮤니티 사이트를 경험해 본 적이 </a:t>
            </a:r>
            <a:r>
              <a:rPr kumimoji="1" lang="ko-KR" altLang="en-US" dirty="0" err="1"/>
              <a:t>이없다</a:t>
            </a:r>
            <a:endParaRPr kumimoji="1" lang="en-US" altLang="ko-KR" dirty="0"/>
          </a:p>
          <a:p>
            <a:r>
              <a:rPr kumimoji="1" lang="en-US" altLang="ko-KR" dirty="0"/>
              <a:t>=</a:t>
            </a:r>
            <a:r>
              <a:rPr kumimoji="1" lang="ko-KR" altLang="en-US" dirty="0"/>
              <a:t> 정보를 접할 수 있는 기회가 </a:t>
            </a:r>
            <a:r>
              <a:rPr kumimoji="1" lang="ko-KR" altLang="en-US" dirty="0" err="1"/>
              <a:t>적엇다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참여자중 </a:t>
            </a:r>
            <a:r>
              <a:rPr kumimoji="1" lang="en-US" altLang="ko-KR" dirty="0"/>
              <a:t>75%</a:t>
            </a:r>
            <a:r>
              <a:rPr kumimoji="1" lang="ko-KR" altLang="en-US" dirty="0"/>
              <a:t>가 칵테일 레시피  커뮤니티 앱이 있다면 사용할 것이라는 응답</a:t>
            </a:r>
            <a:endParaRPr kumimoji="1" lang="en-US" altLang="ko-KR" dirty="0"/>
          </a:p>
          <a:p>
            <a:r>
              <a:rPr kumimoji="1" lang="en-US" altLang="ko-KR" dirty="0"/>
              <a:t>=</a:t>
            </a:r>
            <a:r>
              <a:rPr kumimoji="1" lang="ko-KR" altLang="en-US" dirty="0"/>
              <a:t> 시장성 충분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86173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341</Words>
  <Application>Microsoft Macintosh PowerPoint</Application>
  <PresentationFormat>사용자 지정</PresentationFormat>
  <Paragraphs>119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Cafe24 Dangdanghae</vt:lpstr>
      <vt:lpstr>S-Core Dream 4 Regular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위진영</cp:lastModifiedBy>
  <cp:revision>23</cp:revision>
  <dcterms:created xsi:type="dcterms:W3CDTF">2021-09-24T17:15:04Z</dcterms:created>
  <dcterms:modified xsi:type="dcterms:W3CDTF">2021-09-25T10:06:53Z</dcterms:modified>
</cp:coreProperties>
</file>