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6" r:id="rId4"/>
    <p:sldId id="286" r:id="rId5"/>
    <p:sldId id="287" r:id="rId6"/>
    <p:sldId id="288" r:id="rId7"/>
    <p:sldId id="304" r:id="rId8"/>
    <p:sldId id="305" r:id="rId9"/>
    <p:sldId id="306" r:id="rId10"/>
    <p:sldId id="307" r:id="rId11"/>
    <p:sldId id="290" r:id="rId12"/>
    <p:sldId id="291" r:id="rId13"/>
    <p:sldId id="292" r:id="rId14"/>
    <p:sldId id="293" r:id="rId15"/>
    <p:sldId id="294" r:id="rId16"/>
    <p:sldId id="283" r:id="rId17"/>
    <p:sldId id="284" r:id="rId18"/>
    <p:sldId id="276" r:id="rId19"/>
    <p:sldId id="277" r:id="rId20"/>
    <p:sldId id="308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82" r:id="rId29"/>
    <p:sldId id="259" r:id="rId30"/>
    <p:sldId id="303" r:id="rId31"/>
    <p:sldId id="279" r:id="rId32"/>
    <p:sldId id="281" r:id="rId33"/>
    <p:sldId id="280" r:id="rId34"/>
    <p:sldId id="289" r:id="rId35"/>
    <p:sldId id="270" r:id="rId36"/>
    <p:sldId id="271" r:id="rId37"/>
    <p:sldId id="272" r:id="rId38"/>
    <p:sldId id="273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7" autoAdjust="0"/>
    <p:restoredTop sz="94660"/>
  </p:normalViewPr>
  <p:slideViewPr>
    <p:cSldViewPr>
      <p:cViewPr>
        <p:scale>
          <a:sx n="75" d="100"/>
          <a:sy n="75" d="100"/>
        </p:scale>
        <p:origin x="3456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A618-15B4-4D4E-B9A2-E8133A7D19B1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FD36-7568-46EF-AD2B-ADE6E1968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FD36-7568-46EF-AD2B-ADE6E19683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0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5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sv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sv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요구사항</a:t>
            </a:r>
            <a:endParaRPr lang="en-US" altLang="ko-KR"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설문조사 결과를 분석하여 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사용자의 요구사항을 파악합니다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907D68-2B43-9443-BEFF-860634F4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55625"/>
            <a:ext cx="10287000" cy="4622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068094-0E28-BF44-BB62-E321EB59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77" y="342900"/>
            <a:ext cx="10287000" cy="44766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9900141" y="6751337"/>
            <a:ext cx="633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참여자의 </a:t>
            </a:r>
            <a:r>
              <a:rPr kumimoji="1" lang="ko-KR" altLang="en-US" dirty="0" err="1"/>
              <a:t>음주습관과</a:t>
            </a:r>
            <a:r>
              <a:rPr kumimoji="1" lang="ko-KR" altLang="en-US" dirty="0"/>
              <a:t> 코로나 이후의 음주문화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73</a:t>
            </a:r>
            <a:r>
              <a:rPr kumimoji="1" lang="ko-KR" altLang="en-US" dirty="0"/>
              <a:t>명중 </a:t>
            </a:r>
            <a:r>
              <a:rPr kumimoji="1" lang="en-US" altLang="ko-KR" dirty="0"/>
              <a:t>54</a:t>
            </a:r>
            <a:r>
              <a:rPr kumimoji="1" lang="ko-KR" altLang="en-US" dirty="0"/>
              <a:t>퍼센트가 집에서 술을 마시는 빈도가 늘었다고 대답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집술</a:t>
            </a:r>
            <a:r>
              <a:rPr kumimoji="1" lang="ko-KR" altLang="en-US" dirty="0"/>
              <a:t> 문화가 늘었다고 볼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5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B45DDA8-981E-2F49-8307-4DCA6AFCF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5498710"/>
            <a:ext cx="10114595" cy="4270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A0358-0AEB-0B41-A5BC-C7748518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3568"/>
            <a:ext cx="9829800" cy="4270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9876E-7E18-E546-BB52-5C107D9EC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43" y="2765639"/>
            <a:ext cx="9613900" cy="4270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11341225" y="7316321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*칵테일의 대한 선호도와 지식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참여자 </a:t>
            </a:r>
            <a:r>
              <a:rPr kumimoji="1" lang="en-US" altLang="ko-KR" dirty="0"/>
              <a:t>73%</a:t>
            </a:r>
            <a:r>
              <a:rPr kumimoji="1" lang="ko-KR" altLang="en-US" dirty="0"/>
              <a:t>가 칵테일에 대한 경험이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참여자 </a:t>
            </a:r>
            <a:r>
              <a:rPr kumimoji="1" lang="en-US" altLang="ko-KR" dirty="0"/>
              <a:t>71%</a:t>
            </a:r>
            <a:r>
              <a:rPr kumimoji="1" lang="ko-KR" altLang="en-US" dirty="0"/>
              <a:t>가 칵테일 종류와 제조방법을 알아보고 </a:t>
            </a:r>
            <a:r>
              <a:rPr kumimoji="1" lang="ko-KR" altLang="en-US" dirty="0" err="1"/>
              <a:t>싶었던적이</a:t>
            </a:r>
            <a:r>
              <a:rPr kumimoji="1" lang="ko-KR" altLang="en-US" dirty="0"/>
              <a:t>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칵테일 레시피에 대한 수요가 있다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25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0E2190-EF56-3240-A8AA-3EBF3775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2703661"/>
            <a:ext cx="9309837" cy="393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302A3-A489-F042-A32B-3C434640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81" y="139703"/>
            <a:ext cx="9639300" cy="393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E16E56-ED8F-4849-85B1-DD472912E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87" y="5376896"/>
            <a:ext cx="10315719" cy="4252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690107" y="7077238"/>
            <a:ext cx="780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*칵테일</a:t>
            </a:r>
            <a:r>
              <a:rPr kumimoji="1" lang="ko-KR" altLang="en-US" dirty="0"/>
              <a:t> 레시피 공유 커뮤니티 앱에 대한 수요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82%</a:t>
            </a:r>
            <a:r>
              <a:rPr kumimoji="1" lang="ko-KR" altLang="en-US" dirty="0"/>
              <a:t>가 칵테일 커뮤니티 사이트를 경험해 본 적이 </a:t>
            </a:r>
            <a:r>
              <a:rPr kumimoji="1" lang="ko-KR" altLang="en-US" dirty="0" err="1"/>
              <a:t>이없다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정보를 접할 수 있는 기회가 </a:t>
            </a:r>
            <a:r>
              <a:rPr kumimoji="1" lang="ko-KR" altLang="en-US" dirty="0" err="1"/>
              <a:t>적엇다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가 칵테일 레시피  커뮤니티 앱이 있다면 사용할 것이라는 응답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시장성 충분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617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설문조사 결과분석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수요가 높음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42028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수요에 비해 공급이 적음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7173F3A-B74E-F847-B079-54DD89310FCD}"/>
              </a:ext>
            </a:extLst>
          </p:cNvPr>
          <p:cNvSpPr txBox="1"/>
          <p:nvPr/>
        </p:nvSpPr>
        <p:spPr>
          <a:xfrm>
            <a:off x="1372104" y="7072056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8877103" cy="1163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커뮤니티 앱의 시장성이 높다고 판단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59224" y="6613685"/>
            <a:ext cx="5212976" cy="2187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* </a:t>
            </a:r>
            <a:r>
              <a:rPr lang="ko-KR" altLang="en-US" sz="1600" u="sng" dirty="0">
                <a:solidFill>
                  <a:srgbClr val="595959"/>
                </a:solidFill>
                <a:latin typeface="S-Core Dream 4 Regular" pitchFamily="34" charset="0"/>
              </a:rPr>
              <a:t>한정된 자원으로 프로젝트 진행 중이기 때문에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내부회의 결과 프로젝트 확장할 때 추가 검토할 것들로 선정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이외에도 많은 의견이 있었다 칵테일 제조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원데이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클래스 만들기 등등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..</a:t>
            </a: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자유게시판 기능을 이용해 유저들끼리 자연스럽게 필요한 기능들을 생성할 수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있을것으로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예상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발표할땐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지우기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)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82603" y="1278775"/>
            <a:ext cx="15122794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-100" dirty="0">
                <a:solidFill>
                  <a:srgbClr val="595959"/>
                </a:solidFill>
                <a:latin typeface="Cafe24 Dangdanghae" pitchFamily="34" charset="0"/>
              </a:rPr>
              <a:t>추가의견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25649-75D2-D74E-A19B-E6C9E6DA9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28546"/>
            <a:ext cx="8432800" cy="7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1F6AB-727E-3247-8843-7297834A0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38763"/>
            <a:ext cx="8458200" cy="36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63714-C1A6-EF43-86CF-C52F9F2EE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574467"/>
            <a:ext cx="8420100" cy="6985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0591CBD-EAF4-8D4C-92F4-949BF9406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272174"/>
            <a:ext cx="8445500" cy="4826000"/>
          </a:xfrm>
          <a:prstGeom prst="rect">
            <a:avLst/>
          </a:prstGeom>
        </p:spPr>
      </p:pic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4C3EFFF2-312A-A145-9CD2-66D5EC93DF0D}"/>
              </a:ext>
            </a:extLst>
          </p:cNvPr>
          <p:cNvGrpSpPr/>
          <p:nvPr/>
        </p:nvGrpSpPr>
        <p:grpSpPr>
          <a:xfrm>
            <a:off x="829846" y="570015"/>
            <a:ext cx="752757" cy="703828"/>
            <a:chOff x="1410199" y="1581886"/>
            <a:chExt cx="752757" cy="703828"/>
          </a:xfrm>
        </p:grpSpPr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C9FE3F0F-114F-A447-B817-EE367569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4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5" y="753069"/>
            <a:ext cx="6171696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AA7D0-7CF2-4E82-826E-7AE1D5BC280D}"/>
              </a:ext>
            </a:extLst>
          </p:cNvPr>
          <p:cNvSpPr txBox="1"/>
          <p:nvPr/>
        </p:nvSpPr>
        <p:spPr>
          <a:xfrm>
            <a:off x="1752600" y="2284755"/>
            <a:ext cx="1074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칵테일에 대한 충분한 정보를 제공해야 하며</a:t>
            </a:r>
            <a:r>
              <a:rPr lang="en-US" altLang="ko-KR" dirty="0"/>
              <a:t>, </a:t>
            </a:r>
            <a:r>
              <a:rPr lang="ko-KR" altLang="en-US" dirty="0"/>
              <a:t>사용자의 기호에 따라 정보를 정렬하여 제공하여야 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칵테일에 대한 기본적인 상식 제공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보편적인 칵테일 레시피를 </a:t>
            </a:r>
            <a:r>
              <a:rPr lang="en-US" altLang="ko-KR" dirty="0"/>
              <a:t>20~40</a:t>
            </a:r>
            <a:r>
              <a:rPr lang="ko-KR" altLang="en-US" dirty="0"/>
              <a:t>여가지 제공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778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400" y="2071360"/>
            <a:ext cx="32176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관련 시장조사를 통해 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r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제안 프로젝트의 차별성을 분석합니다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8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관련제품 조사 및 차별성 분석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672DB-7C32-4A4B-B1C8-1E888318D1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2" t="393" r="1553" b="1235"/>
          <a:stretch/>
        </p:blipFill>
        <p:spPr>
          <a:xfrm>
            <a:off x="1509255" y="3495156"/>
            <a:ext cx="5340259" cy="3175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10EA16-4C4A-4164-ABFE-5E78CA486CAE}"/>
              </a:ext>
            </a:extLst>
          </p:cNvPr>
          <p:cNvSpPr txBox="1"/>
          <p:nvPr/>
        </p:nvSpPr>
        <p:spPr>
          <a:xfrm>
            <a:off x="2083884" y="6627432"/>
            <a:ext cx="4191000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타 어플과의 차별성 분석표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&gt; 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59260B-72D1-466E-B1B6-2E1942845CDA}"/>
              </a:ext>
            </a:extLst>
          </p:cNvPr>
          <p:cNvGrpSpPr/>
          <p:nvPr/>
        </p:nvGrpSpPr>
        <p:grpSpPr>
          <a:xfrm>
            <a:off x="10887940" y="1028700"/>
            <a:ext cx="6552007" cy="6552007"/>
            <a:chOff x="9082679" y="1562100"/>
            <a:chExt cx="6552007" cy="6552007"/>
          </a:xfrm>
        </p:grpSpPr>
        <p:pic>
          <p:nvPicPr>
            <p:cNvPr id="11" name="그래픽 10" descr="Balloons">
              <a:extLst>
                <a:ext uri="{FF2B5EF4-FFF2-40B4-BE49-F238E27FC236}">
                  <a16:creationId xmlns:a16="http://schemas.microsoft.com/office/drawing/2014/main" id="{3E5595F9-2A49-4E3A-B142-53EDD4004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82679" y="1562100"/>
              <a:ext cx="6552007" cy="65520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7CC00-9287-45CC-ACDE-4681D0D1E701}"/>
                </a:ext>
              </a:extLst>
            </p:cNvPr>
            <p:cNvSpPr txBox="1"/>
            <p:nvPr/>
          </p:nvSpPr>
          <p:spPr>
            <a:xfrm>
              <a:off x="11896055" y="4055693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Cock’Fit</a:t>
              </a:r>
              <a:endParaRPr lang="ko-KR" altLang="en-US" b="1" dirty="0"/>
            </a:p>
          </p:txBody>
        </p:sp>
      </p:grpSp>
      <p:pic>
        <p:nvPicPr>
          <p:cNvPr id="21" name="그래픽 20" descr="채팅 단색으로 채워진">
            <a:extLst>
              <a:ext uri="{FF2B5EF4-FFF2-40B4-BE49-F238E27FC236}">
                <a16:creationId xmlns:a16="http://schemas.microsoft.com/office/drawing/2014/main" id="{DAB6AF26-AEF0-4459-8EE0-340636E31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9612" y="3681955"/>
            <a:ext cx="1867324" cy="18673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B9A97A-FBA4-4ED5-828E-70C3A1461314}"/>
              </a:ext>
            </a:extLst>
          </p:cNvPr>
          <p:cNvSpPr txBox="1"/>
          <p:nvPr/>
        </p:nvSpPr>
        <p:spPr>
          <a:xfrm>
            <a:off x="7759751" y="5510127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나만의 레시피를 공유하고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각종 의견 소통 및 질의응답이 가능한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 기능을 지원합니다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11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방구석 낭만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400" y="2071360"/>
            <a:ext cx="32176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설계 평가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관련된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내용을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3300" dirty="0" err="1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</a:t>
            </a:r>
            <a:endParaRPr lang="en-US" altLang="ko-KR"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시작품 설계 및 </a:t>
            </a:r>
            <a:r>
              <a:rPr lang="ko-KR" altLang="en-US" sz="7100" dirty="0" err="1">
                <a:solidFill>
                  <a:srgbClr val="595959"/>
                </a:solidFill>
                <a:latin typeface="Cafe24 Dangdanghae" pitchFamily="34" charset="0"/>
              </a:rPr>
              <a:t>제작시험법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14F05E9-0DAE-8847-A218-3BD708CA760C}"/>
              </a:ext>
            </a:extLst>
          </p:cNvPr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9D42BDB5-6DF9-D34E-9360-B75F7FA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88A45DA-55E3-4241-A882-88D37B174090}"/>
              </a:ext>
            </a:extLst>
          </p:cNvPr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39E119DF-E6F4-2A48-B1AC-9DC439B7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91B0353E-FB5B-FF4C-9053-ABB6008C2DD6}"/>
              </a:ext>
            </a:extLst>
          </p:cNvPr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16C16D6-07CE-6342-8F67-1B095B918C04}"/>
              </a:ext>
            </a:extLst>
          </p:cNvPr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BF5441D1-72FD-9349-ABDA-E876914E41CC}"/>
              </a:ext>
            </a:extLst>
          </p:cNvPr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62FAC63C-9FB9-C14E-AE9F-C7128964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2" name="Object 24">
            <a:extLst>
              <a:ext uri="{FF2B5EF4-FFF2-40B4-BE49-F238E27FC236}">
                <a16:creationId xmlns:a16="http://schemas.microsoft.com/office/drawing/2014/main" id="{70C2035B-07DD-B64D-93F9-2E382098F391}"/>
              </a:ext>
            </a:extLst>
          </p:cNvPr>
          <p:cNvSpPr txBox="1"/>
          <p:nvPr/>
        </p:nvSpPr>
        <p:spPr>
          <a:xfrm>
            <a:off x="6126391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플랫폼 선정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A7DB735E-0C8B-FC4C-AEA8-38769206A23E}"/>
              </a:ext>
            </a:extLst>
          </p:cNvPr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D7476469-1184-E74E-AA20-A31AF194A896}"/>
              </a:ext>
            </a:extLst>
          </p:cNvPr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5F603BF1-2939-1C42-B2E3-B8A14905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6" name="Object 30">
            <a:extLst>
              <a:ext uri="{FF2B5EF4-FFF2-40B4-BE49-F238E27FC236}">
                <a16:creationId xmlns:a16="http://schemas.microsoft.com/office/drawing/2014/main" id="{88D42A81-C308-E04E-AFF6-BA98A0DAAF85}"/>
              </a:ext>
            </a:extLst>
          </p:cNvPr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제작시험법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66479E2F-61D5-F64B-8E4D-36E0F8708443}"/>
              </a:ext>
            </a:extLst>
          </p:cNvPr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E144D180-46C4-9A4A-82C3-7301881CDC21}"/>
              </a:ext>
            </a:extLst>
          </p:cNvPr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29" name="Object 33">
              <a:extLst>
                <a:ext uri="{FF2B5EF4-FFF2-40B4-BE49-F238E27FC236}">
                  <a16:creationId xmlns:a16="http://schemas.microsoft.com/office/drawing/2014/main" id="{5D6E2C58-C85E-204C-854B-F09B749B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0" name="그룹 1008">
            <a:extLst>
              <a:ext uri="{FF2B5EF4-FFF2-40B4-BE49-F238E27FC236}">
                <a16:creationId xmlns:a16="http://schemas.microsoft.com/office/drawing/2014/main" id="{751F8348-2DB5-E448-9B84-6B9B3B167F54}"/>
              </a:ext>
            </a:extLst>
          </p:cNvPr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1" name="Object 36">
              <a:extLst>
                <a:ext uri="{FF2B5EF4-FFF2-40B4-BE49-F238E27FC236}">
                  <a16:creationId xmlns:a16="http://schemas.microsoft.com/office/drawing/2014/main" id="{EFB94F30-7E31-5449-A920-D93E8A48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2" name="그룹 1009">
            <a:extLst>
              <a:ext uri="{FF2B5EF4-FFF2-40B4-BE49-F238E27FC236}">
                <a16:creationId xmlns:a16="http://schemas.microsoft.com/office/drawing/2014/main" id="{95950C8B-9BC0-964A-AE60-50DF2041955F}"/>
              </a:ext>
            </a:extLst>
          </p:cNvPr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33" name="Object 39">
              <a:extLst>
                <a:ext uri="{FF2B5EF4-FFF2-40B4-BE49-F238E27FC236}">
                  <a16:creationId xmlns:a16="http://schemas.microsoft.com/office/drawing/2014/main" id="{7A651B3A-D088-FC45-8DCA-4E4090CD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B4BC25AB-EB50-5C4D-BB1D-7863C8FBA538}"/>
              </a:ext>
            </a:extLst>
          </p:cNvPr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35" name="Object 42">
              <a:extLst>
                <a:ext uri="{FF2B5EF4-FFF2-40B4-BE49-F238E27FC236}">
                  <a16:creationId xmlns:a16="http://schemas.microsoft.com/office/drawing/2014/main" id="{18D058D4-3676-F944-A9F6-C1591DC0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6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36528FDE-FBB4-B040-89BB-39BEB090D878}"/>
              </a:ext>
            </a:extLst>
          </p:cNvPr>
          <p:cNvGrpSpPr/>
          <p:nvPr/>
        </p:nvGrpSpPr>
        <p:grpSpPr>
          <a:xfrm>
            <a:off x="6677428" y="4394993"/>
            <a:ext cx="3137175" cy="3137175"/>
            <a:chOff x="6421266" y="3394725"/>
            <a:chExt cx="3137175" cy="3137175"/>
          </a:xfrm>
        </p:grpSpPr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3EFA8C80-3721-E94E-8031-2F538939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A963A8FB-E046-A149-B6C8-F1B1C98D5E19}"/>
              </a:ext>
            </a:extLst>
          </p:cNvPr>
          <p:cNvGrpSpPr/>
          <p:nvPr/>
        </p:nvGrpSpPr>
        <p:grpSpPr>
          <a:xfrm>
            <a:off x="1863083" y="4394993"/>
            <a:ext cx="3137175" cy="3137175"/>
            <a:chOff x="5146846" y="5473203"/>
            <a:chExt cx="3137175" cy="3137175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E268D09D-D36E-D644-90F1-EDCD26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40" name="그룹 1005">
            <a:extLst>
              <a:ext uri="{FF2B5EF4-FFF2-40B4-BE49-F238E27FC236}">
                <a16:creationId xmlns:a16="http://schemas.microsoft.com/office/drawing/2014/main" id="{7A0ABE1F-64A6-7347-A426-943D58251080}"/>
              </a:ext>
            </a:extLst>
          </p:cNvPr>
          <p:cNvGrpSpPr/>
          <p:nvPr/>
        </p:nvGrpSpPr>
        <p:grpSpPr>
          <a:xfrm>
            <a:off x="11491771" y="4320005"/>
            <a:ext cx="3137175" cy="3137175"/>
            <a:chOff x="7834117" y="5473203"/>
            <a:chExt cx="3137175" cy="3137175"/>
          </a:xfrm>
        </p:grpSpPr>
        <p:pic>
          <p:nvPicPr>
            <p:cNvPr id="41" name="Object 16">
              <a:extLst>
                <a:ext uri="{FF2B5EF4-FFF2-40B4-BE49-F238E27FC236}">
                  <a16:creationId xmlns:a16="http://schemas.microsoft.com/office/drawing/2014/main" id="{4055F314-8D5A-934A-8B71-5F5DC027B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50" name="Object 31">
            <a:extLst>
              <a:ext uri="{FF2B5EF4-FFF2-40B4-BE49-F238E27FC236}">
                <a16:creationId xmlns:a16="http://schemas.microsoft.com/office/drawing/2014/main" id="{82A1399E-6920-3941-BA31-F61504778B14}"/>
              </a:ext>
            </a:extLst>
          </p:cNvPr>
          <p:cNvSpPr txBox="1"/>
          <p:nvPr/>
        </p:nvSpPr>
        <p:spPr>
          <a:xfrm>
            <a:off x="7246246" y="5336913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칵테일 레시피 공유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2ADE2DFF-4A56-0E41-906D-414237699A97}"/>
              </a:ext>
            </a:extLst>
          </p:cNvPr>
          <p:cNvSpPr txBox="1"/>
          <p:nvPr/>
        </p:nvSpPr>
        <p:spPr>
          <a:xfrm>
            <a:off x="2356387" y="5524500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펀딩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F113FE80-C70E-F240-A3EA-777857063CD8}"/>
              </a:ext>
            </a:extLst>
          </p:cNvPr>
          <p:cNvSpPr txBox="1"/>
          <p:nvPr/>
        </p:nvSpPr>
        <p:spPr>
          <a:xfrm>
            <a:off x="12041539" y="5524500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E8FD-75B5-5040-B66C-FDE7664F4C78}"/>
              </a:ext>
            </a:extLst>
          </p:cNvPr>
          <p:cNvSpPr txBox="1"/>
          <p:nvPr/>
        </p:nvSpPr>
        <p:spPr>
          <a:xfrm>
            <a:off x="9677400" y="134782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아이디어 대한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818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D640EB-8307-1E47-AE97-6D57CAA39592}"/>
              </a:ext>
            </a:extLst>
          </p:cNvPr>
          <p:cNvGraphicFramePr>
            <a:graphicFrameLocks noGrp="1"/>
          </p:cNvGraphicFramePr>
          <p:nvPr/>
        </p:nvGraphicFramePr>
        <p:xfrm>
          <a:off x="1329646" y="3444218"/>
          <a:ext cx="14278781" cy="5494962"/>
        </p:xfrm>
        <a:graphic>
          <a:graphicData uri="http://schemas.openxmlformats.org/drawingml/2006/table">
            <a:tbl>
              <a:tblPr/>
              <a:tblGrid>
                <a:gridCol w="4408913">
                  <a:extLst>
                    <a:ext uri="{9D8B030D-6E8A-4147-A177-3AD203B41FA5}">
                      <a16:colId xmlns:a16="http://schemas.microsoft.com/office/drawing/2014/main" val="1626690255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469398853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742955896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1112981932"/>
                    </a:ext>
                  </a:extLst>
                </a:gridCol>
              </a:tblGrid>
              <a:tr h="164663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       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     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아이디어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기준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LMS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칵테일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펀딩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93050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구현 가능성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8393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정보 제공성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445725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532479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흥미도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001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5169F9-76EB-8A46-B811-776D86F72BD1}"/>
              </a:ext>
            </a:extLst>
          </p:cNvPr>
          <p:cNvSpPr txBox="1"/>
          <p:nvPr/>
        </p:nvSpPr>
        <p:spPr>
          <a:xfrm>
            <a:off x="9372600" y="800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가중치 표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456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429000" y="4383042"/>
            <a:ext cx="92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/>
              <a:t>칵테일</a:t>
            </a:r>
            <a:r>
              <a:rPr kumimoji="1" lang="ko-KR" altLang="en-US" sz="3600" dirty="0"/>
              <a:t> 레시피 공유 커뮤니티 </a:t>
            </a:r>
            <a:r>
              <a:rPr kumimoji="1" lang="ko-KR" altLang="en-US" sz="3600" dirty="0" err="1"/>
              <a:t>어플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 </a:t>
            </a:r>
            <a:endParaRPr kumimoji="1" lang="en-US" altLang="ko-KR" sz="3600" dirty="0"/>
          </a:p>
          <a:p>
            <a:pPr algn="ctr"/>
            <a:r>
              <a:rPr kumimoji="1" lang="en-US" altLang="ko-Kore-KR" sz="3600" dirty="0" err="1"/>
              <a:t>Cock’fit</a:t>
            </a:r>
            <a:r>
              <a:rPr kumimoji="1" lang="en-US" altLang="ko-Kore-KR" sz="3600" dirty="0"/>
              <a:t> </a:t>
            </a:r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33576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77C97-0CED-CF4C-BD62-7EE096B20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80" y="4381500"/>
            <a:ext cx="2967627" cy="2743200"/>
          </a:xfrm>
          <a:prstGeom prst="rect">
            <a:avLst/>
          </a:prstGeom>
        </p:spPr>
      </p:pic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97C8448-CF94-9848-ADE6-637DAB8C0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4" y="4743861"/>
            <a:ext cx="4756150" cy="1885950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1D7C0E3-576E-D848-8231-3DCCE1F48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5143500"/>
            <a:ext cx="3804676" cy="142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2C0BC-C104-594C-BB58-A9DF9EEF8C2B}"/>
              </a:ext>
            </a:extLst>
          </p:cNvPr>
          <p:cNvSpPr txBox="1"/>
          <p:nvPr/>
        </p:nvSpPr>
        <p:spPr>
          <a:xfrm>
            <a:off x="9982200" y="134782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플랫폼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004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9E36E8A0-998F-B048-AEC9-3A3DA0F252F1}"/>
              </a:ext>
            </a:extLst>
          </p:cNvPr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185DE846-C70C-F140-A286-984A056C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BE040CF3-5405-4E47-9CE6-8C8E4380FECB}"/>
              </a:ext>
            </a:extLst>
          </p:cNvPr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3E40B59A-6F56-B845-9BB0-DE73C280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4B4118BE-55A5-364D-B2B6-A6803EDF9A97}"/>
              </a:ext>
            </a:extLst>
          </p:cNvPr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98E47CDC-8FC2-4145-AE82-A6513B17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64216BEF-7343-B443-B707-9F37D8BAD5D6}"/>
              </a:ext>
            </a:extLst>
          </p:cNvPr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EC39384B-58F1-7B40-A903-93692CA4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5C279F6B-A72D-D147-80BB-14A9628C0A65}"/>
              </a:ext>
            </a:extLst>
          </p:cNvPr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61D74014-75A9-9C4E-9300-D8020ECE0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B1908ACF-B6DE-F74E-BF95-F8F1B843ADF7}"/>
              </a:ext>
            </a:extLst>
          </p:cNvPr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359E036D-D23D-824E-913C-856AC90D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27" name="Object 30">
            <a:extLst>
              <a:ext uri="{FF2B5EF4-FFF2-40B4-BE49-F238E27FC236}">
                <a16:creationId xmlns:a16="http://schemas.microsoft.com/office/drawing/2014/main" id="{9DAA2FFF-355F-9C45-BB71-59982E4F724F}"/>
              </a:ext>
            </a:extLst>
          </p:cNvPr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개발의 난이도</a:t>
            </a:r>
            <a:endParaRPr lang="en-US" dirty="0"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C6B6B434-CD4E-F641-92EB-BA2DCA3FD15F}"/>
              </a:ext>
            </a:extLst>
          </p:cNvPr>
          <p:cNvSpPr txBox="1"/>
          <p:nvPr/>
        </p:nvSpPr>
        <p:spPr>
          <a:xfrm>
            <a:off x="6960149" y="4710663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구현성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50691A3D-53AB-FF4B-979D-82DFC71A0CB9}"/>
              </a:ext>
            </a:extLst>
          </p:cNvPr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사람들의 </a:t>
            </a:r>
            <a:r>
              <a:rPr lang="ko-KR" altLang="en-US" sz="2200" dirty="0" err="1">
                <a:solidFill>
                  <a:srgbClr val="595959"/>
                </a:solidFill>
                <a:latin typeface="Cafe24 Dangdanghae" pitchFamily="34" charset="0"/>
              </a:rPr>
              <a:t>사용정도</a:t>
            </a:r>
            <a:endParaRPr lang="en-US"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9C20AF86-8237-FA44-B4DD-CA3E8FC6E27F}"/>
              </a:ext>
            </a:extLst>
          </p:cNvPr>
          <p:cNvSpPr txBox="1"/>
          <p:nvPr/>
        </p:nvSpPr>
        <p:spPr>
          <a:xfrm>
            <a:off x="5649654" y="6788255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시장성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C3191FA1-6A6E-6D4B-869D-19313DCEBF66}"/>
              </a:ext>
            </a:extLst>
          </p:cNvPr>
          <p:cNvSpPr txBox="1"/>
          <p:nvPr/>
        </p:nvSpPr>
        <p:spPr>
          <a:xfrm>
            <a:off x="8384694" y="6764324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실용성</a:t>
            </a:r>
            <a:endParaRPr lang="en-US" dirty="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42556C18-1462-CA4C-BD16-3BF549A25F92}"/>
              </a:ext>
            </a:extLst>
          </p:cNvPr>
          <p:cNvSpPr txBox="1"/>
          <p:nvPr/>
        </p:nvSpPr>
        <p:spPr>
          <a:xfrm>
            <a:off x="2089766" y="568340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시장 규모 정도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519E8-17BB-7D43-8763-763E39726AE4}"/>
              </a:ext>
            </a:extLst>
          </p:cNvPr>
          <p:cNvSpPr txBox="1"/>
          <p:nvPr/>
        </p:nvSpPr>
        <p:spPr>
          <a:xfrm>
            <a:off x="10422331" y="1065904"/>
            <a:ext cx="39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기준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594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FBDA9E-8104-384B-84D1-CE95D68EEEE8}"/>
              </a:ext>
            </a:extLst>
          </p:cNvPr>
          <p:cNvGraphicFramePr>
            <a:graphicFrameLocks noGrp="1"/>
          </p:cNvGraphicFramePr>
          <p:nvPr/>
        </p:nvGraphicFramePr>
        <p:xfrm>
          <a:off x="1234834" y="3009900"/>
          <a:ext cx="14278778" cy="5785554"/>
        </p:xfrm>
        <a:graphic>
          <a:graphicData uri="http://schemas.openxmlformats.org/drawingml/2006/table">
            <a:tbl>
              <a:tblPr/>
              <a:tblGrid>
                <a:gridCol w="3806997">
                  <a:extLst>
                    <a:ext uri="{9D8B030D-6E8A-4147-A177-3AD203B41FA5}">
                      <a16:colId xmlns:a16="http://schemas.microsoft.com/office/drawing/2014/main" val="1002709399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3400249014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265425819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3268069829"/>
                    </a:ext>
                  </a:extLst>
                </a:gridCol>
                <a:gridCol w="2385719">
                  <a:extLst>
                    <a:ext uri="{9D8B030D-6E8A-4147-A177-3AD203B41FA5}">
                      <a16:colId xmlns:a16="http://schemas.microsoft.com/office/drawing/2014/main" val="2000596079"/>
                    </a:ext>
                  </a:extLst>
                </a:gridCol>
                <a:gridCol w="2367107">
                  <a:extLst>
                    <a:ext uri="{9D8B030D-6E8A-4147-A177-3AD203B41FA5}">
                      <a16:colId xmlns:a16="http://schemas.microsoft.com/office/drawing/2014/main" val="1596072503"/>
                    </a:ext>
                  </a:extLst>
                </a:gridCol>
              </a:tblGrid>
              <a:tr h="791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                 판정기준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개발환경 및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플랫폼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구현성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시장성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총점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(100)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최종순위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50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22413"/>
                  </a:ext>
                </a:extLst>
              </a:tr>
              <a:tr h="85195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윈도우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Swing)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34773"/>
                  </a:ext>
                </a:extLst>
              </a:tr>
              <a:tr h="134482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Android</a:t>
                      </a:r>
                      <a:endParaRPr lang="en" sz="18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안드로이드 휴대폰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1650"/>
                  </a:ext>
                </a:extLst>
              </a:tr>
              <a:tr h="8735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Swift(iPhone)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752"/>
                  </a:ext>
                </a:extLst>
              </a:tr>
            </a:tbl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CD0366B3-46D5-0F4A-BCBA-F670DE840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0775" y="7324725"/>
            <a:ext cx="7137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04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429000" y="4383042"/>
            <a:ext cx="9220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2800" dirty="0"/>
          </a:p>
          <a:p>
            <a:pPr algn="ctr"/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algn="ctr"/>
            <a:r>
              <a:rPr kumimoji="1" lang="en-US" altLang="ko-Kore-KR" sz="3600" dirty="0"/>
              <a:t>Android Studio </a:t>
            </a:r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159973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평가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02D5D-B93D-AC49-816C-FDB6557A673C}"/>
              </a:ext>
            </a:extLst>
          </p:cNvPr>
          <p:cNvGraphicFramePr>
            <a:graphicFrameLocks noGrp="1"/>
          </p:cNvGraphicFramePr>
          <p:nvPr/>
        </p:nvGraphicFramePr>
        <p:xfrm>
          <a:off x="1329643" y="2642743"/>
          <a:ext cx="13745783" cy="6296411"/>
        </p:xfrm>
        <a:graphic>
          <a:graphicData uri="http://schemas.openxmlformats.org/drawingml/2006/table">
            <a:tbl>
              <a:tblPr/>
              <a:tblGrid>
                <a:gridCol w="2917641">
                  <a:extLst>
                    <a:ext uri="{9D8B030D-6E8A-4147-A177-3AD203B41FA5}">
                      <a16:colId xmlns:a16="http://schemas.microsoft.com/office/drawing/2014/main" val="3812631001"/>
                    </a:ext>
                  </a:extLst>
                </a:gridCol>
                <a:gridCol w="10828142">
                  <a:extLst>
                    <a:ext uri="{9D8B030D-6E8A-4147-A177-3AD203B41FA5}">
                      <a16:colId xmlns:a16="http://schemas.microsoft.com/office/drawing/2014/main" val="1203549301"/>
                    </a:ext>
                  </a:extLst>
                </a:gridCol>
              </a:tblGrid>
              <a:tr h="104350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78150"/>
                  </a:ext>
                </a:extLst>
              </a:tr>
              <a:tr h="16212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편의성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정보를 쉽게 찾아볼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이용을 쉽게 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0366"/>
                  </a:ext>
                </a:extLst>
              </a:tr>
              <a:tr h="157880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정확성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레시피 정보가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제조 도구와 재료에 대한 설명이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09731"/>
                  </a:ext>
                </a:extLst>
              </a:tr>
              <a:tr h="107633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제공된 칵테일 레시피가 칵테일 제조에 유용했는가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12651"/>
                  </a:ext>
                </a:extLst>
              </a:tr>
              <a:tr h="976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경제성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원하는 칵테일을 사지 않고 집에서 제조할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78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자체 평가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8F6431A-FAC8-8F45-B863-C3726D3DE430}"/>
              </a:ext>
            </a:extLst>
          </p:cNvPr>
          <p:cNvGraphicFramePr>
            <a:graphicFrameLocks noGrp="1"/>
          </p:cNvGraphicFramePr>
          <p:nvPr/>
        </p:nvGraphicFramePr>
        <p:xfrm>
          <a:off x="1329646" y="2705101"/>
          <a:ext cx="13834154" cy="6366602"/>
        </p:xfrm>
        <a:graphic>
          <a:graphicData uri="http://schemas.openxmlformats.org/drawingml/2006/table">
            <a:tbl>
              <a:tblPr/>
              <a:tblGrid>
                <a:gridCol w="2936398">
                  <a:extLst>
                    <a:ext uri="{9D8B030D-6E8A-4147-A177-3AD203B41FA5}">
                      <a16:colId xmlns:a16="http://schemas.microsoft.com/office/drawing/2014/main" val="1454404990"/>
                    </a:ext>
                  </a:extLst>
                </a:gridCol>
                <a:gridCol w="10897756">
                  <a:extLst>
                    <a:ext uri="{9D8B030D-6E8A-4147-A177-3AD203B41FA5}">
                      <a16:colId xmlns:a16="http://schemas.microsoft.com/office/drawing/2014/main" val="245685358"/>
                    </a:ext>
                  </a:extLst>
                </a:gridCol>
              </a:tblGrid>
              <a:tr h="107132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 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28392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안정성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정보가 정상적으로 데이터베이스화 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설계된 데이터베이스가 충돌하지 않고 잘 작동하는가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45954"/>
                  </a:ext>
                </a:extLst>
              </a:tr>
              <a:tr h="10998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UI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한눈에 알아볼 수 있는 구조인가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04793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윤리성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신체에 안좋은 영향을 끼치는 레시피 공유를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기능을 악의적으로 사용하는 사용자를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28365"/>
                  </a:ext>
                </a:extLst>
              </a:tr>
              <a:tr h="95369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보안성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사용자의 개인 정보가 안전하게 관리되고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7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6200" y="2071360"/>
            <a:ext cx="329384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프로젝트 계획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403060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5" y="753069"/>
            <a:ext cx="5257296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계획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2056896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업무분담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5685C-CB22-45EB-9207-EBC84F86C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35" y="2781300"/>
            <a:ext cx="6125430" cy="1733792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70DAF4BC-8492-4C7B-8190-60330F56B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2905" y="3348444"/>
            <a:ext cx="914400" cy="914400"/>
          </a:xfrm>
          <a:prstGeom prst="rect">
            <a:avLst/>
          </a:prstGeom>
        </p:spPr>
      </p:pic>
      <p:pic>
        <p:nvPicPr>
          <p:cNvPr id="13" name="그래픽 12" descr="웹 디자인 단색으로 채워진">
            <a:extLst>
              <a:ext uri="{FF2B5EF4-FFF2-40B4-BE49-F238E27FC236}">
                <a16:creationId xmlns:a16="http://schemas.microsoft.com/office/drawing/2014/main" id="{3D0F83CD-19C8-4EAF-8BA9-63B608285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8703" y="2127766"/>
            <a:ext cx="914400" cy="914400"/>
          </a:xfrm>
          <a:prstGeom prst="rect">
            <a:avLst/>
          </a:prstGeom>
        </p:spPr>
      </p:pic>
      <p:pic>
        <p:nvPicPr>
          <p:cNvPr id="15" name="그래픽 14" descr="UI UX 단색으로 채워진">
            <a:extLst>
              <a:ext uri="{FF2B5EF4-FFF2-40B4-BE49-F238E27FC236}">
                <a16:creationId xmlns:a16="http://schemas.microsoft.com/office/drawing/2014/main" id="{D496AA22-B036-45EF-8D10-C182EE13B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2905" y="4569808"/>
            <a:ext cx="914400" cy="914400"/>
          </a:xfrm>
          <a:prstGeom prst="rect">
            <a:avLst/>
          </a:prstGeom>
        </p:spPr>
      </p:pic>
      <p:pic>
        <p:nvPicPr>
          <p:cNvPr id="20" name="그래픽 19" descr="클립보드 혼합됨 단색으로 채워진">
            <a:extLst>
              <a:ext uri="{FF2B5EF4-FFF2-40B4-BE49-F238E27FC236}">
                <a16:creationId xmlns:a16="http://schemas.microsoft.com/office/drawing/2014/main" id="{53AC8EFE-81BF-4C80-A4C9-B1CFF9C10F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22905" y="5829300"/>
            <a:ext cx="914400" cy="914400"/>
          </a:xfrm>
          <a:prstGeom prst="rect">
            <a:avLst/>
          </a:prstGeom>
        </p:spPr>
      </p:pic>
      <p:pic>
        <p:nvPicPr>
          <p:cNvPr id="22" name="그래픽 21" descr="문서 단색으로 채워진">
            <a:extLst>
              <a:ext uri="{FF2B5EF4-FFF2-40B4-BE49-F238E27FC236}">
                <a16:creationId xmlns:a16="http://schemas.microsoft.com/office/drawing/2014/main" id="{1ECB0D1C-E07F-4AFB-8D57-36A08B0CE2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0551" y="72009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D9841B-5813-430E-8C3E-D30D23071466}"/>
              </a:ext>
            </a:extLst>
          </p:cNvPr>
          <p:cNvSpPr txBox="1"/>
          <p:nvPr/>
        </p:nvSpPr>
        <p:spPr>
          <a:xfrm>
            <a:off x="9792135" y="2261800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Studio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툴과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Java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언어를 사용하여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앱 개발을 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팀원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5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 모두가 협업합니다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ko-KR" alt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8D2DC6-DBBF-4633-A169-F49BF9928676}"/>
              </a:ext>
            </a:extLst>
          </p:cNvPr>
          <p:cNvSpPr txBox="1"/>
          <p:nvPr/>
        </p:nvSpPr>
        <p:spPr>
          <a:xfrm>
            <a:off x="9774550" y="3247364"/>
            <a:ext cx="497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회원 및 커뮤니티 등을 위한 전체적인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DB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구조를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설계하고 구축합니다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 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데이터베이스 강의를 수강했거나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관련 경험이 있는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61CF84-CB29-4D20-B9A8-8CE68448D867}"/>
              </a:ext>
            </a:extLst>
          </p:cNvPr>
          <p:cNvSpPr txBox="1"/>
          <p:nvPr/>
        </p:nvSpPr>
        <p:spPr>
          <a:xfrm>
            <a:off x="9774550" y="462239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내의 각종 디자인 요소들을 심플하고 사용자</a:t>
            </a:r>
            <a:endParaRPr lang="en-US" altLang="ko-KR" dirty="0"/>
          </a:p>
          <a:p>
            <a:r>
              <a:rPr lang="ko-KR" altLang="en-US" dirty="0"/>
              <a:t>중심적으로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설계합니다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세심하고 공감능력이 좋은 인원이 담당합니다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D96DB-8E8E-4465-9EF2-2D00448BD881}"/>
              </a:ext>
            </a:extLst>
          </p:cNvPr>
          <p:cNvSpPr txBox="1"/>
          <p:nvPr/>
        </p:nvSpPr>
        <p:spPr>
          <a:xfrm>
            <a:off x="9768689" y="6009482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앱의 전반적인 품질에 하자가 없는지 테스트 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꼼꼼하며 빈틈이 없는 성격의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64BEE-ECD0-4533-B132-C7920C67FA30}"/>
              </a:ext>
            </a:extLst>
          </p:cNvPr>
          <p:cNvSpPr txBox="1"/>
          <p:nvPr/>
        </p:nvSpPr>
        <p:spPr>
          <a:xfrm>
            <a:off x="9768689" y="7334934"/>
            <a:ext cx="661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각종 보고서 및 회의록을 작성합니다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오피스 프로그램을 잘 다루고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타이핑이 빠른 인원이 담당합니다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4D164-7EBB-4F55-A8B6-BFDAD3B18B82}"/>
              </a:ext>
            </a:extLst>
          </p:cNvPr>
          <p:cNvSpPr txBox="1"/>
          <p:nvPr/>
        </p:nvSpPr>
        <p:spPr>
          <a:xfrm>
            <a:off x="8656939" y="1943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21DAF-9C71-4733-AEC8-8AB10BC26D49}"/>
              </a:ext>
            </a:extLst>
          </p:cNvPr>
          <p:cNvSpPr txBox="1"/>
          <p:nvPr/>
        </p:nvSpPr>
        <p:spPr>
          <a:xfrm>
            <a:off x="8753920" y="30861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121C9-28C7-487E-B119-0D6D77064C94}"/>
              </a:ext>
            </a:extLst>
          </p:cNvPr>
          <p:cNvSpPr txBox="1"/>
          <p:nvPr/>
        </p:nvSpPr>
        <p:spPr>
          <a:xfrm>
            <a:off x="8606444" y="43439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UX</a:t>
            </a:r>
            <a:r>
              <a:rPr lang="en-US" altLang="ko-KR" dirty="0"/>
              <a:t>/UI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3805-8D49-4147-8781-2051CFD96279}"/>
              </a:ext>
            </a:extLst>
          </p:cNvPr>
          <p:cNvSpPr txBox="1"/>
          <p:nvPr/>
        </p:nvSpPr>
        <p:spPr>
          <a:xfrm>
            <a:off x="8743501" y="55361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F8BF4-6DA3-4C1B-B703-1C6F67D193CF}"/>
              </a:ext>
            </a:extLst>
          </p:cNvPr>
          <p:cNvSpPr txBox="1"/>
          <p:nvPr/>
        </p:nvSpPr>
        <p:spPr>
          <a:xfrm>
            <a:off x="8458200" y="6907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문서작성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44E92-B722-4BA1-B8B1-9AD6BC8F1DB4}"/>
              </a:ext>
            </a:extLst>
          </p:cNvPr>
          <p:cNvSpPr txBox="1"/>
          <p:nvPr/>
        </p:nvSpPr>
        <p:spPr>
          <a:xfrm>
            <a:off x="1794849" y="5970334"/>
            <a:ext cx="5149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각 팀원의 경험과 능력을 반영하여</a:t>
            </a:r>
            <a:endParaRPr lang="en-US" altLang="ko-KR" sz="2400" b="1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endParaRPr lang="en-US" altLang="ko-KR" sz="2400" b="1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r>
              <a:rPr lang="ko-KR" altLang="en-US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업무를 효율적이며 합리적으로 분담</a:t>
            </a:r>
            <a:r>
              <a:rPr lang="en-US" altLang="ko-KR" sz="2400" b="1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!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7B6F1D2-928C-4A2E-98B8-ADFBFB258F94}"/>
              </a:ext>
            </a:extLst>
          </p:cNvPr>
          <p:cNvSpPr txBox="1"/>
          <p:nvPr/>
        </p:nvSpPr>
        <p:spPr>
          <a:xfrm>
            <a:off x="10363200" y="1454742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역할 요약 및 담당 기준</a:t>
            </a:r>
          </a:p>
        </p:txBody>
      </p:sp>
    </p:spTree>
    <p:extLst>
      <p:ext uri="{BB962C8B-B14F-4D97-AF65-F5344CB8AC3E}">
        <p14:creationId xmlns:p14="http://schemas.microsoft.com/office/powerpoint/2010/main" val="145644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계획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일정 </a:t>
            </a:r>
            <a:r>
              <a:rPr lang="en-US" altLang="ko-KR" sz="3400" dirty="0">
                <a:solidFill>
                  <a:srgbClr val="595959"/>
                </a:solidFill>
                <a:latin typeface="Cafe24 Dangdanghae" pitchFamily="34" charset="0"/>
              </a:rPr>
              <a:t>Gantt Chart</a:t>
            </a:r>
            <a:endParaRPr lang="en-US" dirty="0"/>
          </a:p>
        </p:txBody>
      </p:sp>
      <p:pic>
        <p:nvPicPr>
          <p:cNvPr id="2049" name="_x242588832">
            <a:extLst>
              <a:ext uri="{FF2B5EF4-FFF2-40B4-BE49-F238E27FC236}">
                <a16:creationId xmlns:a16="http://schemas.microsoft.com/office/drawing/2014/main" id="{DC548655-E5BA-4163-89EA-2BE8A0D1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47" y="2985845"/>
            <a:ext cx="9220200" cy="50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3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계획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</a:rPr>
              <a:t>위험요소 대처 방안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9DDD01-7A16-46EF-A055-76F8F510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04" y="2781300"/>
            <a:ext cx="650068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14" y="1443251"/>
            <a:ext cx="10657143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  <a:endParaRPr lang="en-US" sz="63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63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95914" y="366602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95914" y="7194923"/>
            <a:ext cx="8959434" cy="17361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그래프와 관련된 세부사항을 입력해주세요. 이 폰트는 에스코어드림4 입니다. 폰트 크기는 19pt 이고, 자간은0, 행간은 25, 장평은 100% 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967955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44684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203779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48588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469441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674389" y="1896892"/>
            <a:ext cx="1155841" cy="737341"/>
            <a:chOff x="14674389" y="1896892"/>
            <a:chExt cx="1155841" cy="737341"/>
          </a:xfrm>
        </p:grpSpPr>
        <p:sp>
          <p:nvSpPr>
            <p:cNvPr id="38" name="Object 38"/>
            <p:cNvSpPr txBox="1"/>
            <p:nvPr/>
          </p:nvSpPr>
          <p:spPr>
            <a:xfrm>
              <a:off x="14674389" y="1896892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97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5353238" y="2027645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242788" y="4723966"/>
            <a:ext cx="1138875" cy="737341"/>
            <a:chOff x="11242788" y="4723966"/>
            <a:chExt cx="1138875" cy="737341"/>
          </a:xfrm>
        </p:grpSpPr>
        <p:sp>
          <p:nvSpPr>
            <p:cNvPr id="42" name="Object 42"/>
            <p:cNvSpPr txBox="1"/>
            <p:nvPr/>
          </p:nvSpPr>
          <p:spPr>
            <a:xfrm>
              <a:off x="11242788" y="4723966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34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1904671" y="4854720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16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9591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52381" y="1861161"/>
            <a:ext cx="6542857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75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757938" y="4508057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63262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425565" y="4546152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3574842" y="7493125"/>
            <a:ext cx="3880108" cy="1034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</a:t>
            </a:r>
          </a:p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핵심 문장을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2768315" y="6631477"/>
            <a:ext cx="2957012" cy="11973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키워드</a:t>
            </a:r>
          </a:p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35317" y="5776615"/>
            <a:ext cx="3885951" cy="830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448370" y="7906385"/>
            <a:ext cx="3885951" cy="9254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960620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7929" y="5434436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4446977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324297" y="4673815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07929" y="7709173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672171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24297" y="6948553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455548" y="5429672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419723" y="4442213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371916" y="4669052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455548" y="7704409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419723" y="671695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371916" y="694378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목적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레시피 공유 커뮤니티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칵테일 정보 제공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주안점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다양한 칵테일을 합리적 기준에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따른분류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,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사용자 편의성 증가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496484" cy="1014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직관적인 인터페이스로 인한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가독성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BF65A5C6-7518-D34C-BEEF-231755A0AAE5}"/>
              </a:ext>
            </a:extLst>
          </p:cNvPr>
          <p:cNvSpPr txBox="1"/>
          <p:nvPr/>
        </p:nvSpPr>
        <p:spPr>
          <a:xfrm>
            <a:off x="1372104" y="7364560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C80DF457-ED11-C648-87CB-54A60197B846}"/>
              </a:ext>
            </a:extLst>
          </p:cNvPr>
          <p:cNvSpPr txBox="1"/>
          <p:nvPr/>
        </p:nvSpPr>
        <p:spPr>
          <a:xfrm>
            <a:off x="2324297" y="759139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8BFD347-AA0C-5141-A46B-ABFBE51BE7D7}"/>
              </a:ext>
            </a:extLst>
          </p:cNvPr>
          <p:cNvSpPr txBox="1"/>
          <p:nvPr/>
        </p:nvSpPr>
        <p:spPr>
          <a:xfrm>
            <a:off x="2324296" y="7622672"/>
            <a:ext cx="3673077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커뮤니티 기능을 통한 사용자간의 소통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필요성 및 기대효과</a:t>
            </a:r>
            <a:r>
              <a:rPr lang="en-US" altLang="ko-KR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,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시장성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0859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COVID-19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로 인한 음주문화의 변화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7" y="5467684"/>
            <a:ext cx="3048684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언택트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플랫폼의 사용자 증가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7173F3A-B74E-F847-B079-54DD89310FCD}"/>
              </a:ext>
            </a:extLst>
          </p:cNvPr>
          <p:cNvSpPr txBox="1"/>
          <p:nvPr/>
        </p:nvSpPr>
        <p:spPr>
          <a:xfrm>
            <a:off x="1372104" y="7072056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3390703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정보에 대한 부족</a:t>
            </a:r>
            <a:endParaRPr lang="en-US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33D330F-99CE-9547-831F-F37D239052D6}"/>
              </a:ext>
            </a:extLst>
          </p:cNvPr>
          <p:cNvSpPr txBox="1"/>
          <p:nvPr/>
        </p:nvSpPr>
        <p:spPr>
          <a:xfrm>
            <a:off x="8419236" y="722120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</a:t>
            </a:r>
            <a:endParaRPr lang="en-US" dirty="0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A78FCC70-CCCC-D14B-8CAE-4117385A801F}"/>
              </a:ext>
            </a:extLst>
          </p:cNvPr>
          <p:cNvSpPr txBox="1"/>
          <p:nvPr/>
        </p:nvSpPr>
        <p:spPr>
          <a:xfrm>
            <a:off x="9371429" y="7448040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칵테일의 수요증가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현실적 제한조건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관리적 제한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, 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시스템적 요구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)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을 고려하여 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제품을 개발합니다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.</a:t>
            </a:r>
            <a:endParaRPr lang="en-US" altLang="ko-KR" sz="36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관리적 제한</a:t>
            </a:r>
            <a:endParaRPr lang="en-US" altLang="ko-KR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BD0CED-BB6B-4F61-BECA-1164D1A1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23" y="3830133"/>
            <a:ext cx="7277170" cy="34353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B8AC85-A0A9-4EF5-8D7C-275EF8404FE0}"/>
              </a:ext>
            </a:extLst>
          </p:cNvPr>
          <p:cNvSpPr txBox="1"/>
          <p:nvPr/>
        </p:nvSpPr>
        <p:spPr>
          <a:xfrm>
            <a:off x="2041945" y="7322239"/>
            <a:ext cx="5747126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관리적 제한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조건표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24" name="그래픽 23" descr="사용자 단색으로 채워진">
            <a:extLst>
              <a:ext uri="{FF2B5EF4-FFF2-40B4-BE49-F238E27FC236}">
                <a16:creationId xmlns:a16="http://schemas.microsoft.com/office/drawing/2014/main" id="{E36CB0E4-36B0-4D6F-95D7-9DE7FA3F5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15" y="5503098"/>
            <a:ext cx="914400" cy="914400"/>
          </a:xfrm>
          <a:prstGeom prst="rect">
            <a:avLst/>
          </a:prstGeom>
        </p:spPr>
      </p:pic>
      <p:pic>
        <p:nvPicPr>
          <p:cNvPr id="25" name="그래픽 24" descr="동전 단색으로 채워진">
            <a:extLst>
              <a:ext uri="{FF2B5EF4-FFF2-40B4-BE49-F238E27FC236}">
                <a16:creationId xmlns:a16="http://schemas.microsoft.com/office/drawing/2014/main" id="{46F367E1-E4CC-4EA5-A1FF-36D43370E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0115" y="4027899"/>
            <a:ext cx="914400" cy="914400"/>
          </a:xfrm>
          <a:prstGeom prst="rect">
            <a:avLst/>
          </a:prstGeom>
        </p:spPr>
      </p:pic>
      <p:pic>
        <p:nvPicPr>
          <p:cNvPr id="26" name="그래픽 25" descr="열린 포장 상자 단색으로 채워진">
            <a:extLst>
              <a:ext uri="{FF2B5EF4-FFF2-40B4-BE49-F238E27FC236}">
                <a16:creationId xmlns:a16="http://schemas.microsoft.com/office/drawing/2014/main" id="{D926023F-BA58-41DC-ACF0-0044175EF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000" y="6975224"/>
            <a:ext cx="914400" cy="914400"/>
          </a:xfrm>
          <a:prstGeom prst="rect">
            <a:avLst/>
          </a:prstGeom>
        </p:spPr>
      </p:pic>
      <p:pic>
        <p:nvPicPr>
          <p:cNvPr id="27" name="그래픽 26" descr="플립 달력 단색으로 채워진">
            <a:extLst>
              <a:ext uri="{FF2B5EF4-FFF2-40B4-BE49-F238E27FC236}">
                <a16:creationId xmlns:a16="http://schemas.microsoft.com/office/drawing/2014/main" id="{F550B705-F3B7-4EEA-AD4A-8236308060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115" y="2552700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72BA13-BED7-4ECE-BB53-7247BED937FE}"/>
              </a:ext>
            </a:extLst>
          </p:cNvPr>
          <p:cNvSpPr txBox="1"/>
          <p:nvPr/>
        </p:nvSpPr>
        <p:spPr>
          <a:xfrm>
            <a:off x="10314084" y="2686735"/>
            <a:ext cx="58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10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주의 짧은 개발기간을 고려하여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핵심 기능 위주로 우선 개발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간단한 이미지 사용으로 개발기간 절약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4A43-4830-4FF8-BC10-E45391113F62}"/>
              </a:ext>
            </a:extLst>
          </p:cNvPr>
          <p:cNvSpPr txBox="1"/>
          <p:nvPr/>
        </p:nvSpPr>
        <p:spPr>
          <a:xfrm>
            <a:off x="10314082" y="4024779"/>
            <a:ext cx="58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서버 비용 소요 예상됨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개발 하는 동안 무료 서버 호스팅을 이용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출시 전 비용을 분담하여 서버 구매 예정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9508A4-FB58-4330-BFE0-CDEDD43DCD52}"/>
              </a:ext>
            </a:extLst>
          </p:cNvPr>
          <p:cNvSpPr txBox="1"/>
          <p:nvPr/>
        </p:nvSpPr>
        <p:spPr>
          <a:xfrm>
            <a:off x="10314082" y="5658777"/>
            <a:ext cx="584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5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명의 개발 인력 고려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업무를 효율적으로 분배 예정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예상치 못한 인적자원 공백 문제 대비 필요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(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코로나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19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등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93C75-7440-4DB1-95E4-6E1E3FBE4C0D}"/>
              </a:ext>
            </a:extLst>
          </p:cNvPr>
          <p:cNvSpPr txBox="1"/>
          <p:nvPr/>
        </p:nvSpPr>
        <p:spPr>
          <a:xfrm>
            <a:off x="10314080" y="6901055"/>
            <a:ext cx="584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팀원 모두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개발 툴인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 Studio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구동 가능한 데스크탑 및 노트북을 보유중임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 algn="just"/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Android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스마트폰을 보유하지 않아도 가상 디바이스를 통해 테스트 가능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3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06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프로젝트 차별성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753069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현실적 제한조건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175540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시스템적 요구</a:t>
            </a:r>
            <a:endParaRPr lang="en-US" altLang="ko-KR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0BFE4-122B-44FF-A4DD-863CE69FAE6C}"/>
              </a:ext>
            </a:extLst>
          </p:cNvPr>
          <p:cNvSpPr txBox="1"/>
          <p:nvPr/>
        </p:nvSpPr>
        <p:spPr>
          <a:xfrm>
            <a:off x="1962166" y="7285689"/>
            <a:ext cx="5747126" cy="48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&lt;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시스템적 요구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조건표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873505-92BD-4C43-9FF0-BF6DB8021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14" y="4237264"/>
            <a:ext cx="7211431" cy="3048425"/>
          </a:xfrm>
          <a:prstGeom prst="rect">
            <a:avLst/>
          </a:prstGeom>
        </p:spPr>
      </p:pic>
      <p:pic>
        <p:nvPicPr>
          <p:cNvPr id="32" name="그래픽 31" descr="계기 단색으로 채워진">
            <a:extLst>
              <a:ext uri="{FF2B5EF4-FFF2-40B4-BE49-F238E27FC236}">
                <a16:creationId xmlns:a16="http://schemas.microsoft.com/office/drawing/2014/main" id="{0857BD56-9710-43AA-9D36-1EB81A16C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15" y="2476500"/>
            <a:ext cx="914400" cy="914400"/>
          </a:xfrm>
          <a:prstGeom prst="rect">
            <a:avLst/>
          </a:prstGeom>
        </p:spPr>
      </p:pic>
      <p:pic>
        <p:nvPicPr>
          <p:cNvPr id="33" name="그래픽 32" descr="풍선을 가진 아이 단색으로 채워진">
            <a:extLst>
              <a:ext uri="{FF2B5EF4-FFF2-40B4-BE49-F238E27FC236}">
                <a16:creationId xmlns:a16="http://schemas.microsoft.com/office/drawing/2014/main" id="{1292A38A-7FD2-42CA-9962-1E8E01747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0115" y="5465215"/>
            <a:ext cx="914400" cy="914400"/>
          </a:xfrm>
          <a:prstGeom prst="rect">
            <a:avLst/>
          </a:prstGeom>
        </p:spPr>
      </p:pic>
      <p:pic>
        <p:nvPicPr>
          <p:cNvPr id="34" name="그래픽 33" descr="웹 디자인 단색으로 채워진">
            <a:extLst>
              <a:ext uri="{FF2B5EF4-FFF2-40B4-BE49-F238E27FC236}">
                <a16:creationId xmlns:a16="http://schemas.microsoft.com/office/drawing/2014/main" id="{FF4427A8-0C91-4A07-AFA6-EBCACF237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0115" y="7017938"/>
            <a:ext cx="914400" cy="914400"/>
          </a:xfrm>
          <a:prstGeom prst="rect">
            <a:avLst/>
          </a:prstGeom>
        </p:spPr>
      </p:pic>
      <p:pic>
        <p:nvPicPr>
          <p:cNvPr id="35" name="그래픽 34" descr="온라인 네트워크 단색으로 채워진">
            <a:extLst>
              <a:ext uri="{FF2B5EF4-FFF2-40B4-BE49-F238E27FC236}">
                <a16:creationId xmlns:a16="http://schemas.microsoft.com/office/drawing/2014/main" id="{8A21A3BD-D95B-45A1-B077-8EFFD63D43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115" y="4024779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56E586-2D64-483C-850F-3D5A2AAD8235}"/>
              </a:ext>
            </a:extLst>
          </p:cNvPr>
          <p:cNvSpPr txBox="1"/>
          <p:nvPr/>
        </p:nvSpPr>
        <p:spPr>
          <a:xfrm>
            <a:off x="10314084" y="2686735"/>
            <a:ext cx="58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화면 전환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,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터치 응답시간 등 모든 서비스 요청에 대한 응답시간이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초 이하가 되도록 개발합니다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59601E-7EF5-4096-A1E8-58E2DEE899F3}"/>
              </a:ext>
            </a:extLst>
          </p:cNvPr>
          <p:cNvSpPr txBox="1"/>
          <p:nvPr/>
        </p:nvSpPr>
        <p:spPr>
          <a:xfrm>
            <a:off x="10314080" y="3895757"/>
            <a:ext cx="584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적절한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UI/</a:t>
            </a:r>
            <a:r>
              <a:rPr lang="en-US" altLang="ko-KR" dirty="0" err="1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UX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및 디자인 설계로 사용자가 별도의 사용 설명 없이도 제품을 사용할 수 있도록 개발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제품의 핵심 기능 요구사항인 커뮤니티 기능 및 칵테일 정보 제공을 목표로 개발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3D192-FBF3-4032-A79C-529D81AF1465}"/>
              </a:ext>
            </a:extLst>
          </p:cNvPr>
          <p:cNvSpPr txBox="1"/>
          <p:nvPr/>
        </p:nvSpPr>
        <p:spPr>
          <a:xfrm>
            <a:off x="10314080" y="5423990"/>
            <a:ext cx="584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제품 내 커뮤니티에서 나타날 수 있는 악성유저에 대한 예방 및 처벌 대책 마련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청소년의 음주를 장려하지 않도록 앱 내 유의사항 기재 및 홍보매체 고려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F7EFF-8C86-443A-88D2-927CE7E9F155}"/>
              </a:ext>
            </a:extLst>
          </p:cNvPr>
          <p:cNvSpPr txBox="1"/>
          <p:nvPr/>
        </p:nvSpPr>
        <p:spPr>
          <a:xfrm>
            <a:off x="10314080" y="6901055"/>
            <a:ext cx="584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구체적인 설계 및 협업 규칙 준수를 통해 수정 예상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LOC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를 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100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이하로 최소화 하는 것을 목표로 함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 algn="just"/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앞으로의 앱 수정 및 확장이 용이하도록 객체지향 개념 적극 활용</a:t>
            </a:r>
            <a:r>
              <a:rPr lang="en-US" altLang="ko-KR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및 제품 내 다양한 디자인 요소는 가급적 통일 또는 표준화를 통해 재사용성 증대</a:t>
            </a:r>
            <a:endParaRPr lang="en-US" altLang="ko-KR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9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1389</Words>
  <Application>Microsoft Office PowerPoint</Application>
  <PresentationFormat>사용자 지정</PresentationFormat>
  <Paragraphs>432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Cafe24 Dangdanghae</vt:lpstr>
      <vt:lpstr>S-Core Dream 4 Regular</vt:lpstr>
      <vt:lpstr>굴림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김병대</cp:lastModifiedBy>
  <cp:revision>147</cp:revision>
  <dcterms:created xsi:type="dcterms:W3CDTF">2021-09-24T17:15:04Z</dcterms:created>
  <dcterms:modified xsi:type="dcterms:W3CDTF">2021-09-25T10:29:54Z</dcterms:modified>
</cp:coreProperties>
</file>