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59" r:id="rId12"/>
    <p:sldId id="274" r:id="rId13"/>
    <p:sldId id="273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/>
    <p:restoredTop sz="94719"/>
  </p:normalViewPr>
  <p:slideViewPr>
    <p:cSldViewPr>
      <p:cViewPr>
        <p:scale>
          <a:sx n="68" d="100"/>
          <a:sy n="68" d="100"/>
        </p:scale>
        <p:origin x="120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4343400" y="557819"/>
            <a:ext cx="4657494" cy="22797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목차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422225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22225" y="3303982"/>
            <a:ext cx="15213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팀 소개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아무나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7945273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945273" y="3303982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개요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dirty="0"/>
              <a:t>(</a:t>
            </a:r>
            <a:r>
              <a:rPr lang="ko-KR" altLang="en-US" dirty="0"/>
              <a:t>진영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4422225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4422225" y="5399941"/>
            <a:ext cx="2892975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사용자 요구사항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진영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7945273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7945273" y="5399941"/>
            <a:ext cx="2417927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목적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A4CA9658-43E6-4A02-BC25-8245720EEA15}"/>
              </a:ext>
            </a:extLst>
          </p:cNvPr>
          <p:cNvSpPr txBox="1"/>
          <p:nvPr/>
        </p:nvSpPr>
        <p:spPr>
          <a:xfrm>
            <a:off x="4401752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9267ECFA-18FE-468C-978F-A36275DBA61D}"/>
              </a:ext>
            </a:extLst>
          </p:cNvPr>
          <p:cNvSpPr txBox="1"/>
          <p:nvPr/>
        </p:nvSpPr>
        <p:spPr>
          <a:xfrm>
            <a:off x="4401753" y="7580555"/>
            <a:ext cx="177044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설계 평가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민우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EDF693B-F76A-4E9C-B89E-9944BF8A4238}"/>
              </a:ext>
            </a:extLst>
          </p:cNvPr>
          <p:cNvSpPr txBox="1"/>
          <p:nvPr/>
        </p:nvSpPr>
        <p:spPr>
          <a:xfrm>
            <a:off x="7924800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2018E0FF-1220-48FD-99A9-719CF8FBF2EE}"/>
              </a:ext>
            </a:extLst>
          </p:cNvPr>
          <p:cNvSpPr txBox="1"/>
          <p:nvPr/>
        </p:nvSpPr>
        <p:spPr>
          <a:xfrm>
            <a:off x="7924801" y="7580555"/>
            <a:ext cx="2408174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프로젝트 계획</a:t>
            </a:r>
            <a:endParaRPr lang="en-US" altLang="ko-KR" sz="2800" dirty="0">
              <a:solidFill>
                <a:srgbClr val="595959"/>
              </a:solidFill>
              <a:latin typeface="Cafe24 Dangdanghae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/>
              </a:rPr>
              <a:t>)</a:t>
            </a:r>
            <a:endParaRPr lang="en-US" dirty="0">
              <a:latin typeface="Cafe24 Dangdanghae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295120FC-592B-44E6-89F3-2A016A1C2B6D}"/>
              </a:ext>
            </a:extLst>
          </p:cNvPr>
          <p:cNvSpPr txBox="1"/>
          <p:nvPr/>
        </p:nvSpPr>
        <p:spPr>
          <a:xfrm>
            <a:off x="11546490" y="2285541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4821661C-9A11-4C5C-81CB-A312D7F705C5}"/>
              </a:ext>
            </a:extLst>
          </p:cNvPr>
          <p:cNvSpPr txBox="1"/>
          <p:nvPr/>
        </p:nvSpPr>
        <p:spPr>
          <a:xfrm>
            <a:off x="11546490" y="3303982"/>
            <a:ext cx="2779111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현실적 제한조건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A1366F5B-E918-4E56-8EFD-C2821E0837E1}"/>
              </a:ext>
            </a:extLst>
          </p:cNvPr>
          <p:cNvSpPr txBox="1"/>
          <p:nvPr/>
        </p:nvSpPr>
        <p:spPr>
          <a:xfrm>
            <a:off x="11546490" y="438150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E86EE38F-5D48-46AE-86C4-E078175AC04B}"/>
              </a:ext>
            </a:extLst>
          </p:cNvPr>
          <p:cNvSpPr txBox="1"/>
          <p:nvPr/>
        </p:nvSpPr>
        <p:spPr>
          <a:xfrm>
            <a:off x="11546491" y="5399941"/>
            <a:ext cx="2779110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프로젝트 차별성</a:t>
            </a:r>
            <a:endParaRPr lang="en-US" altLang="ko-KR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(</a:t>
            </a:r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병대</a:t>
            </a:r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)</a:t>
            </a:r>
            <a:endParaRPr lang="en-US" dirty="0"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8C3E3CB5-EEA9-422C-9AF1-C8B65BF3CEE0}"/>
              </a:ext>
            </a:extLst>
          </p:cNvPr>
          <p:cNvSpPr txBox="1"/>
          <p:nvPr/>
        </p:nvSpPr>
        <p:spPr>
          <a:xfrm>
            <a:off x="11526017" y="6562114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05A12305-797A-47F9-893B-5AF540C2F97D}"/>
              </a:ext>
            </a:extLst>
          </p:cNvPr>
          <p:cNvSpPr txBox="1"/>
          <p:nvPr/>
        </p:nvSpPr>
        <p:spPr>
          <a:xfrm>
            <a:off x="11526018" y="7580555"/>
            <a:ext cx="1305778" cy="70881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dirty="0">
                <a:solidFill>
                  <a:srgbClr val="595959"/>
                </a:solidFill>
                <a:latin typeface="Cafe24 Dangdanghae" pitchFamily="34" charset="0"/>
              </a:rPr>
              <a:t>Q&amp;A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BEE9-4652-7A41-A1E5-7CAF82B52E00}"/>
              </a:ext>
            </a:extLst>
          </p:cNvPr>
          <p:cNvSpPr txBox="1"/>
          <p:nvPr/>
        </p:nvSpPr>
        <p:spPr>
          <a:xfrm>
            <a:off x="3581400" y="4387326"/>
            <a:ext cx="9220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2800" dirty="0"/>
          </a:p>
          <a:p>
            <a:pPr algn="ctr"/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 algn="ctr"/>
            <a:r>
              <a:rPr kumimoji="1" lang="en-US" altLang="ko-Kore-KR" sz="3600" dirty="0"/>
              <a:t>Android Studio </a:t>
            </a:r>
          </a:p>
          <a:p>
            <a:pPr algn="ctr"/>
            <a:endParaRPr kumimoji="1" lang="en-US" altLang="ko-Kore-KR" sz="3600" dirty="0"/>
          </a:p>
          <a:p>
            <a:pPr algn="ctr"/>
            <a:endParaRPr kumimoji="1" lang="en-US" altLang="ko-Kore-KR" sz="3600" dirty="0"/>
          </a:p>
          <a:p>
            <a:pPr algn="ctr"/>
            <a:r>
              <a:rPr kumimoji="1" lang="ko-KR" altLang="en-US" sz="3600" dirty="0"/>
              <a:t>선정</a:t>
            </a:r>
            <a:r>
              <a:rPr kumimoji="1" lang="en-US" altLang="ko-KR" sz="3600" dirty="0"/>
              <a:t>!</a:t>
            </a:r>
            <a:endParaRPr kumimoji="1" lang="en-US" altLang="ko-Kore-KR" sz="36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DCFC846-ED44-C343-B210-065FA87A2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37" y="3450963"/>
            <a:ext cx="47561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3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사용자 평가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C02D5D-B93D-AC49-816C-FDB6557A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55050"/>
              </p:ext>
            </p:extLst>
          </p:nvPr>
        </p:nvGraphicFramePr>
        <p:xfrm>
          <a:off x="1329643" y="2642743"/>
          <a:ext cx="13745783" cy="6296411"/>
        </p:xfrm>
        <a:graphic>
          <a:graphicData uri="http://schemas.openxmlformats.org/drawingml/2006/table">
            <a:tbl>
              <a:tblPr/>
              <a:tblGrid>
                <a:gridCol w="2917641">
                  <a:extLst>
                    <a:ext uri="{9D8B030D-6E8A-4147-A177-3AD203B41FA5}">
                      <a16:colId xmlns:a16="http://schemas.microsoft.com/office/drawing/2014/main" val="3812631001"/>
                    </a:ext>
                  </a:extLst>
                </a:gridCol>
                <a:gridCol w="10828142">
                  <a:extLst>
                    <a:ext uri="{9D8B030D-6E8A-4147-A177-3AD203B41FA5}">
                      <a16:colId xmlns:a16="http://schemas.microsoft.com/office/drawing/2014/main" val="1203549301"/>
                    </a:ext>
                  </a:extLst>
                </a:gridCol>
              </a:tblGrid>
              <a:tr h="104350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평가항목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378150"/>
                  </a:ext>
                </a:extLst>
              </a:tr>
              <a:tr h="162127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편의성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정보를 쉽게 찾아볼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커뮤니티 이용을 쉽게 할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20366"/>
                  </a:ext>
                </a:extLst>
              </a:tr>
              <a:tr h="157880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정확성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레시피 정보가 정확한가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제조 도구와 재료에 대한 설명이 정확한가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309731"/>
                  </a:ext>
                </a:extLst>
              </a:tr>
              <a:tr h="1076338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제공된 칵테일 레시피가 칵테일 제조에 유용했는가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12651"/>
                  </a:ext>
                </a:extLst>
              </a:tr>
              <a:tr h="9764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경제성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원하는 칵테일을 사지 않고 집에서 제조할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578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자체 평가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8F6431A-FAC8-8F45-B863-C3726D3DE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38638"/>
              </p:ext>
            </p:extLst>
          </p:nvPr>
        </p:nvGraphicFramePr>
        <p:xfrm>
          <a:off x="1329646" y="2705101"/>
          <a:ext cx="13834154" cy="6366602"/>
        </p:xfrm>
        <a:graphic>
          <a:graphicData uri="http://schemas.openxmlformats.org/drawingml/2006/table">
            <a:tbl>
              <a:tblPr/>
              <a:tblGrid>
                <a:gridCol w="2936398">
                  <a:extLst>
                    <a:ext uri="{9D8B030D-6E8A-4147-A177-3AD203B41FA5}">
                      <a16:colId xmlns:a16="http://schemas.microsoft.com/office/drawing/2014/main" val="1454404990"/>
                    </a:ext>
                  </a:extLst>
                </a:gridCol>
                <a:gridCol w="10897756">
                  <a:extLst>
                    <a:ext uri="{9D8B030D-6E8A-4147-A177-3AD203B41FA5}">
                      <a16:colId xmlns:a16="http://schemas.microsoft.com/office/drawing/2014/main" val="245685358"/>
                    </a:ext>
                  </a:extLst>
                </a:gridCol>
              </a:tblGrid>
              <a:tr h="107132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평가항목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 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28392"/>
                  </a:ext>
                </a:extLst>
              </a:tr>
              <a:tr h="162088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안정성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칵테일 정보가 정상적으로 데이터베이스화 되는가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설계된 데이터베이스가 충돌하지 않고 잘 작동하는가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845954"/>
                  </a:ext>
                </a:extLst>
              </a:tr>
              <a:tr h="10998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UI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한눈에 알아볼 수 있는 구조인가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304793"/>
                  </a:ext>
                </a:extLst>
              </a:tr>
              <a:tr h="162088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윤리성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신체에 안좋은 영향을 끼치는 레시피 공유를 막을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커뮤니티 기능을 악의적으로 사용하는 사용자를 막을 수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228365"/>
                  </a:ext>
                </a:extLst>
              </a:tr>
              <a:tr h="953697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보안성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사용자의 개인 정보가 안전하게 관리되고 있는가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?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776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0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13570" y="655893"/>
            <a:ext cx="3180952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2039 / 01 / 14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과목명을 입력해주세요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342390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120130  최한규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18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감사합니다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제목을 입력해주세요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53056" y="2071360"/>
            <a:ext cx="4598987" cy="476345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53056" y="5437619"/>
            <a:ext cx="13886159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8300" dirty="0">
                <a:solidFill>
                  <a:srgbClr val="595959"/>
                </a:solidFill>
                <a:latin typeface="Cafe24 Dangdanghae" pitchFamily="34" charset="0"/>
              </a:rPr>
              <a:t>설계 평가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353056" y="6977120"/>
            <a:ext cx="13514286" cy="178342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시작품 설계 및 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(</a:t>
            </a:r>
            <a:r>
              <a:rPr lang="ko-KR" altLang="en-US" sz="3300" dirty="0" err="1">
                <a:solidFill>
                  <a:srgbClr val="595959"/>
                </a:solidFill>
                <a:latin typeface="S-Core Dream 4 Regular" pitchFamily="34" charset="0"/>
              </a:rPr>
              <a:t>제작시험법</a:t>
            </a:r>
            <a:r>
              <a:rPr lang="en-US" altLang="ko-KR" sz="3300" dirty="0">
                <a:solidFill>
                  <a:srgbClr val="595959"/>
                </a:solidFill>
                <a:latin typeface="S-Core Dream 4 Regular" pitchFamily="34" charset="0"/>
              </a:rPr>
              <a:t>)?</a:t>
            </a:r>
            <a:endParaRPr lang="en-US" altLang="ko-Kore-KR" sz="3600" dirty="0"/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사용자 평가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  <a:p>
            <a:pPr algn="just"/>
            <a:r>
              <a:rPr lang="ko-KR" altLang="en-US" sz="3300" dirty="0">
                <a:solidFill>
                  <a:srgbClr val="595959"/>
                </a:solidFill>
                <a:latin typeface="S-Core Dream 4 Regular" pitchFamily="34" charset="0"/>
              </a:rPr>
              <a:t>자체평가</a:t>
            </a:r>
            <a:endParaRPr lang="en-US" altLang="ko-KR" sz="3300" dirty="0">
              <a:solidFill>
                <a:srgbClr val="595959"/>
              </a:solidFill>
              <a:latin typeface="S-Core Dream 4 Regular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제목을 입력해주세요</a:t>
            </a:r>
            <a:endParaRPr lang="en-US" dirty="0"/>
          </a:p>
        </p:txBody>
      </p:sp>
      <p:pic>
        <p:nvPicPr>
          <p:cNvPr id="4" name="그래픽 3" descr="Architecture 단색으로 채워진">
            <a:extLst>
              <a:ext uri="{FF2B5EF4-FFF2-40B4-BE49-F238E27FC236}">
                <a16:creationId xmlns:a16="http://schemas.microsoft.com/office/drawing/2014/main" id="{491E969D-94E2-DE43-AF70-6F004E3CD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4380" y="2840089"/>
            <a:ext cx="2562820" cy="23828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0"/>
            <a:ext cx="15393699" cy="5115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시작품 설계 및 </a:t>
            </a:r>
            <a:r>
              <a:rPr lang="ko-KR" altLang="en-US" sz="7100" dirty="0" err="1">
                <a:solidFill>
                  <a:srgbClr val="595959"/>
                </a:solidFill>
                <a:latin typeface="Cafe24 Dangdanghae" pitchFamily="34" charset="0"/>
              </a:rPr>
              <a:t>제작시험법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714F05E9-0DAE-8847-A218-3BD708CA760C}"/>
              </a:ext>
            </a:extLst>
          </p:cNvPr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9D42BDB5-6DF9-D34E-9360-B75F7FA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6" name="그룹 1004">
            <a:extLst>
              <a:ext uri="{FF2B5EF4-FFF2-40B4-BE49-F238E27FC236}">
                <a16:creationId xmlns:a16="http://schemas.microsoft.com/office/drawing/2014/main" id="{B88A45DA-55E3-4241-A882-88D37B174090}"/>
              </a:ext>
            </a:extLst>
          </p:cNvPr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39E119DF-E6F4-2A48-B1AC-9DC439B71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91B0353E-FB5B-FF4C-9053-ABB6008C2DD6}"/>
              </a:ext>
            </a:extLst>
          </p:cNvPr>
          <p:cNvSpPr txBox="1"/>
          <p:nvPr/>
        </p:nvSpPr>
        <p:spPr>
          <a:xfrm>
            <a:off x="1334583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F16C16D6-07CE-6342-8F67-1B095B918C04}"/>
              </a:ext>
            </a:extLst>
          </p:cNvPr>
          <p:cNvSpPr txBox="1"/>
          <p:nvPr/>
        </p:nvSpPr>
        <p:spPr>
          <a:xfrm>
            <a:off x="3107924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BF5441D1-72FD-9349-ABDA-E876914E41CC}"/>
              </a:ext>
            </a:extLst>
          </p:cNvPr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62FAC63C-9FB9-C14E-AE9F-C7128964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2" name="Object 24">
            <a:extLst>
              <a:ext uri="{FF2B5EF4-FFF2-40B4-BE49-F238E27FC236}">
                <a16:creationId xmlns:a16="http://schemas.microsoft.com/office/drawing/2014/main" id="{70C2035B-07DD-B64D-93F9-2E382098F391}"/>
              </a:ext>
            </a:extLst>
          </p:cNvPr>
          <p:cNvSpPr txBox="1"/>
          <p:nvPr/>
        </p:nvSpPr>
        <p:spPr>
          <a:xfrm>
            <a:off x="6126391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플랫폼 선정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3" name="Object 26">
            <a:extLst>
              <a:ext uri="{FF2B5EF4-FFF2-40B4-BE49-F238E27FC236}">
                <a16:creationId xmlns:a16="http://schemas.microsoft.com/office/drawing/2014/main" id="{A7DB735E-0C8B-FC4C-AEA8-38769206A23E}"/>
              </a:ext>
            </a:extLst>
          </p:cNvPr>
          <p:cNvSpPr txBox="1"/>
          <p:nvPr/>
        </p:nvSpPr>
        <p:spPr>
          <a:xfrm>
            <a:off x="7864656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D7476469-1184-E74E-AA20-A31AF194A896}"/>
              </a:ext>
            </a:extLst>
          </p:cNvPr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5" name="Object 27">
              <a:extLst>
                <a:ext uri="{FF2B5EF4-FFF2-40B4-BE49-F238E27FC236}">
                  <a16:creationId xmlns:a16="http://schemas.microsoft.com/office/drawing/2014/main" id="{5F603BF1-2939-1C42-B2E3-B8A149056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6" name="Object 30">
            <a:extLst>
              <a:ext uri="{FF2B5EF4-FFF2-40B4-BE49-F238E27FC236}">
                <a16:creationId xmlns:a16="http://schemas.microsoft.com/office/drawing/2014/main" id="{88D42A81-C308-E04E-AFF6-BA98A0DAAF85}"/>
              </a:ext>
            </a:extLst>
          </p:cNvPr>
          <p:cNvSpPr txBox="1"/>
          <p:nvPr/>
        </p:nvSpPr>
        <p:spPr>
          <a:xfrm>
            <a:off x="10848047" y="6321082"/>
            <a:ext cx="3911033" cy="1404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제작시험법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66479E2F-61D5-F64B-8E4D-36E0F8708443}"/>
              </a:ext>
            </a:extLst>
          </p:cNvPr>
          <p:cNvSpPr txBox="1"/>
          <p:nvPr/>
        </p:nvSpPr>
        <p:spPr>
          <a:xfrm>
            <a:off x="12621388" y="4676637"/>
            <a:ext cx="955465" cy="11764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grpSp>
        <p:nvGrpSpPr>
          <p:cNvPr id="28" name="그룹 1007">
            <a:extLst>
              <a:ext uri="{FF2B5EF4-FFF2-40B4-BE49-F238E27FC236}">
                <a16:creationId xmlns:a16="http://schemas.microsoft.com/office/drawing/2014/main" id="{E144D180-46C4-9A4A-82C3-7301881CDC21}"/>
              </a:ext>
            </a:extLst>
          </p:cNvPr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29" name="Object 33">
              <a:extLst>
                <a:ext uri="{FF2B5EF4-FFF2-40B4-BE49-F238E27FC236}">
                  <a16:creationId xmlns:a16="http://schemas.microsoft.com/office/drawing/2014/main" id="{5D6E2C58-C85E-204C-854B-F09B749B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30" name="그룹 1008">
            <a:extLst>
              <a:ext uri="{FF2B5EF4-FFF2-40B4-BE49-F238E27FC236}">
                <a16:creationId xmlns:a16="http://schemas.microsoft.com/office/drawing/2014/main" id="{751F8348-2DB5-E448-9B84-6B9B3B167F54}"/>
              </a:ext>
            </a:extLst>
          </p:cNvPr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1" name="Object 36">
              <a:extLst>
                <a:ext uri="{FF2B5EF4-FFF2-40B4-BE49-F238E27FC236}">
                  <a16:creationId xmlns:a16="http://schemas.microsoft.com/office/drawing/2014/main" id="{EFB94F30-7E31-5449-A920-D93E8A48F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32" name="그룹 1009">
            <a:extLst>
              <a:ext uri="{FF2B5EF4-FFF2-40B4-BE49-F238E27FC236}">
                <a16:creationId xmlns:a16="http://schemas.microsoft.com/office/drawing/2014/main" id="{95950C8B-9BC0-964A-AE60-50DF2041955F}"/>
              </a:ext>
            </a:extLst>
          </p:cNvPr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33" name="Object 39">
              <a:extLst>
                <a:ext uri="{FF2B5EF4-FFF2-40B4-BE49-F238E27FC236}">
                  <a16:creationId xmlns:a16="http://schemas.microsoft.com/office/drawing/2014/main" id="{7A651B3A-D088-FC45-8DCA-4E4090CD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B4BC25AB-EB50-5C4D-BB1D-7863C8FBA538}"/>
              </a:ext>
            </a:extLst>
          </p:cNvPr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35" name="Object 42">
              <a:extLst>
                <a:ext uri="{FF2B5EF4-FFF2-40B4-BE49-F238E27FC236}">
                  <a16:creationId xmlns:a16="http://schemas.microsoft.com/office/drawing/2014/main" id="{18D058D4-3676-F944-A9F6-C1591DC0D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  <p:pic>
        <p:nvPicPr>
          <p:cNvPr id="4" name="그래픽 3" descr="좋은 아이디어 윤곽선">
            <a:extLst>
              <a:ext uri="{FF2B5EF4-FFF2-40B4-BE49-F238E27FC236}">
                <a16:creationId xmlns:a16="http://schemas.microsoft.com/office/drawing/2014/main" id="{BD931557-5C02-1E46-B80E-B23FCFAF6F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131" y="6108934"/>
            <a:ext cx="914400" cy="914400"/>
          </a:xfrm>
          <a:prstGeom prst="rect">
            <a:avLst/>
          </a:prstGeom>
        </p:spPr>
      </p:pic>
      <p:pic>
        <p:nvPicPr>
          <p:cNvPr id="10" name="그래픽 9" descr="블로그 단색으로 채워진">
            <a:extLst>
              <a:ext uri="{FF2B5EF4-FFF2-40B4-BE49-F238E27FC236}">
                <a16:creationId xmlns:a16="http://schemas.microsoft.com/office/drawing/2014/main" id="{1F918DCC-96B0-AA40-8DCB-39AACC2953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9065" y="6108934"/>
            <a:ext cx="914400" cy="914400"/>
          </a:xfrm>
          <a:prstGeom prst="rect">
            <a:avLst/>
          </a:prstGeom>
        </p:spPr>
      </p:pic>
      <p:pic>
        <p:nvPicPr>
          <p:cNvPr id="58" name="그래픽 57" descr="컴퍼스 윤곽선">
            <a:extLst>
              <a:ext uri="{FF2B5EF4-FFF2-40B4-BE49-F238E27FC236}">
                <a16:creationId xmlns:a16="http://schemas.microsoft.com/office/drawing/2014/main" id="{F48F6A7E-D8C9-154D-BB91-F329C01A13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34589" y="61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6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82A1399E-6920-3941-BA31-F61504778B14}"/>
              </a:ext>
            </a:extLst>
          </p:cNvPr>
          <p:cNvSpPr txBox="1"/>
          <p:nvPr/>
        </p:nvSpPr>
        <p:spPr>
          <a:xfrm>
            <a:off x="7473847" y="5455245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칵테일 레시피 공유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54" name="Object 35">
            <a:extLst>
              <a:ext uri="{FF2B5EF4-FFF2-40B4-BE49-F238E27FC236}">
                <a16:creationId xmlns:a16="http://schemas.microsoft.com/office/drawing/2014/main" id="{2ADE2DFF-4A56-0E41-906D-414237699A97}"/>
              </a:ext>
            </a:extLst>
          </p:cNvPr>
          <p:cNvSpPr txBox="1"/>
          <p:nvPr/>
        </p:nvSpPr>
        <p:spPr>
          <a:xfrm>
            <a:off x="2290825" y="5850492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 err="1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펀딩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56" name="Object 37">
            <a:extLst>
              <a:ext uri="{FF2B5EF4-FFF2-40B4-BE49-F238E27FC236}">
                <a16:creationId xmlns:a16="http://schemas.microsoft.com/office/drawing/2014/main" id="{F113FE80-C70E-F240-A3EA-777857063CD8}"/>
              </a:ext>
            </a:extLst>
          </p:cNvPr>
          <p:cNvSpPr txBox="1"/>
          <p:nvPr/>
        </p:nvSpPr>
        <p:spPr>
          <a:xfrm>
            <a:off x="12041539" y="5524500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LMS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3E8FD-75B5-5040-B66C-FDE7664F4C78}"/>
              </a:ext>
            </a:extLst>
          </p:cNvPr>
          <p:cNvSpPr txBox="1"/>
          <p:nvPr/>
        </p:nvSpPr>
        <p:spPr>
          <a:xfrm>
            <a:off x="9677400" y="134782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각</a:t>
            </a:r>
            <a:r>
              <a:rPr kumimoji="1" lang="ko-KR" altLang="en-US" dirty="0"/>
              <a:t> 아이디어 대한 소개</a:t>
            </a:r>
            <a:endParaRPr kumimoji="1" lang="ko-Kore-KR" altLang="en-US" dirty="0"/>
          </a:p>
        </p:txBody>
      </p:sp>
      <p:pic>
        <p:nvPicPr>
          <p:cNvPr id="9" name="그래픽 8" descr="그룹 브레인스토밍 윤곽선">
            <a:extLst>
              <a:ext uri="{FF2B5EF4-FFF2-40B4-BE49-F238E27FC236}">
                <a16:creationId xmlns:a16="http://schemas.microsoft.com/office/drawing/2014/main" id="{2CCB2E2F-3A66-A048-9B3B-00B6C26A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618" y="3429931"/>
            <a:ext cx="3137175" cy="2514599"/>
          </a:xfrm>
          <a:prstGeom prst="rect">
            <a:avLst/>
          </a:prstGeom>
        </p:spPr>
      </p:pic>
      <p:pic>
        <p:nvPicPr>
          <p:cNvPr id="62" name="그래픽 61" descr="바이러스성 윤곽선">
            <a:extLst>
              <a:ext uri="{FF2B5EF4-FFF2-40B4-BE49-F238E27FC236}">
                <a16:creationId xmlns:a16="http://schemas.microsoft.com/office/drawing/2014/main" id="{3A1BA82E-D13D-7A48-9100-37D0957B0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0162" y="3663427"/>
            <a:ext cx="1503636" cy="1752899"/>
          </a:xfrm>
          <a:prstGeom prst="rect">
            <a:avLst/>
          </a:prstGeom>
        </p:spPr>
      </p:pic>
      <p:pic>
        <p:nvPicPr>
          <p:cNvPr id="962" name="그래픽 961" descr="마티니 윤곽선">
            <a:extLst>
              <a:ext uri="{FF2B5EF4-FFF2-40B4-BE49-F238E27FC236}">
                <a16:creationId xmlns:a16="http://schemas.microsoft.com/office/drawing/2014/main" id="{EFDB2380-8D73-4B41-820C-222B1D90E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0380" y="4422513"/>
            <a:ext cx="914400" cy="914400"/>
          </a:xfrm>
          <a:prstGeom prst="rect">
            <a:avLst/>
          </a:prstGeom>
        </p:spPr>
      </p:pic>
      <p:pic>
        <p:nvPicPr>
          <p:cNvPr id="964" name="그래픽 963" descr="펼쳐진 책 윤곽선">
            <a:extLst>
              <a:ext uri="{FF2B5EF4-FFF2-40B4-BE49-F238E27FC236}">
                <a16:creationId xmlns:a16="http://schemas.microsoft.com/office/drawing/2014/main" id="{FECAC7AD-3727-C940-BE49-E8C26F7B3B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80167" y="3777727"/>
            <a:ext cx="1518514" cy="17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D640EB-8307-1E47-AE97-6D57CAA39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10451"/>
              </p:ext>
            </p:extLst>
          </p:nvPr>
        </p:nvGraphicFramePr>
        <p:xfrm>
          <a:off x="1329646" y="3444218"/>
          <a:ext cx="14278781" cy="5494962"/>
        </p:xfrm>
        <a:graphic>
          <a:graphicData uri="http://schemas.openxmlformats.org/drawingml/2006/table">
            <a:tbl>
              <a:tblPr/>
              <a:tblGrid>
                <a:gridCol w="4408913">
                  <a:extLst>
                    <a:ext uri="{9D8B030D-6E8A-4147-A177-3AD203B41FA5}">
                      <a16:colId xmlns:a16="http://schemas.microsoft.com/office/drawing/2014/main" val="1626690255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2469398853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2742955896"/>
                    </a:ext>
                  </a:extLst>
                </a:gridCol>
                <a:gridCol w="3289956">
                  <a:extLst>
                    <a:ext uri="{9D8B030D-6E8A-4147-A177-3AD203B41FA5}">
                      <a16:colId xmlns:a16="http://schemas.microsoft.com/office/drawing/2014/main" val="1112981932"/>
                    </a:ext>
                  </a:extLst>
                </a:gridCol>
              </a:tblGrid>
              <a:tr h="1646638"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            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                          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아이디어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   </a:t>
                      </a: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          </a:t>
                      </a: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기준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LMS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칵테일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펀딩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893050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구현 가능성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낮음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낮음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8393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정보 제공성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445725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실용성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532479"/>
                  </a:ext>
                </a:extLst>
              </a:tr>
              <a:tr h="962081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흥미도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보통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높음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보통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5001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5169F9-76EB-8A46-B811-776D86F72BD1}"/>
              </a:ext>
            </a:extLst>
          </p:cNvPr>
          <p:cNvSpPr txBox="1"/>
          <p:nvPr/>
        </p:nvSpPr>
        <p:spPr>
          <a:xfrm>
            <a:off x="9372600" y="8001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가중치 표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45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아이디어 선정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0BEE9-4652-7A41-A1E5-7CAF82B52E00}"/>
              </a:ext>
            </a:extLst>
          </p:cNvPr>
          <p:cNvSpPr txBox="1"/>
          <p:nvPr/>
        </p:nvSpPr>
        <p:spPr>
          <a:xfrm>
            <a:off x="3782082" y="4840242"/>
            <a:ext cx="922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/>
              <a:t> 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칵테일 레시피 공유 커뮤니티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 </a:t>
            </a:r>
            <a:r>
              <a:rPr kumimoji="1" lang="en-US" altLang="ko-Kore-KR" sz="4800" dirty="0" err="1"/>
              <a:t>Cock’fit</a:t>
            </a:r>
            <a:r>
              <a:rPr kumimoji="1" lang="en-US" altLang="ko-Kore-KR" sz="48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algn="ctr"/>
            <a:endParaRPr kumimoji="1" lang="en-US" altLang="ko-Kore-KR" sz="3600" dirty="0"/>
          </a:p>
          <a:p>
            <a:pPr algn="ctr"/>
            <a:r>
              <a:rPr kumimoji="1" lang="ko-KR" altLang="en-US" sz="3600" dirty="0"/>
              <a:t> 선정</a:t>
            </a:r>
            <a:r>
              <a:rPr kumimoji="1" lang="en-US" altLang="ko-KR" sz="3600" dirty="0"/>
              <a:t>!</a:t>
            </a:r>
            <a:endParaRPr kumimoji="1" lang="en-US" altLang="ko-Kore-KR" sz="3600" dirty="0"/>
          </a:p>
        </p:txBody>
      </p:sp>
      <p:pic>
        <p:nvPicPr>
          <p:cNvPr id="17" name="그래픽 16" descr="바이러스성 윤곽선">
            <a:extLst>
              <a:ext uri="{FF2B5EF4-FFF2-40B4-BE49-F238E27FC236}">
                <a16:creationId xmlns:a16="http://schemas.microsoft.com/office/drawing/2014/main" id="{54C46D68-C028-6A42-BAEE-0D150960F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64" y="3162301"/>
            <a:ext cx="1503636" cy="1752899"/>
          </a:xfrm>
          <a:prstGeom prst="rect">
            <a:avLst/>
          </a:prstGeom>
        </p:spPr>
      </p:pic>
      <p:pic>
        <p:nvPicPr>
          <p:cNvPr id="18" name="그래픽 17" descr="마티니 윤곽선">
            <a:extLst>
              <a:ext uri="{FF2B5EF4-FFF2-40B4-BE49-F238E27FC236}">
                <a16:creationId xmlns:a16="http://schemas.microsoft.com/office/drawing/2014/main" id="{AFBEE280-96CA-3E4E-B05B-CB882B333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3334" y="3925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777C97-0CED-CF4C-BD62-7EE096B20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80" y="4381500"/>
            <a:ext cx="2967627" cy="2743200"/>
          </a:xfrm>
          <a:prstGeom prst="rect">
            <a:avLst/>
          </a:prstGeom>
        </p:spPr>
      </p:pic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97C8448-CF94-9848-ADE6-637DAB8C0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624" y="4743861"/>
            <a:ext cx="4756150" cy="1885950"/>
          </a:xfrm>
          <a:prstGeom prst="rect">
            <a:avLst/>
          </a:prstGeom>
        </p:spPr>
      </p:pic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1D7C0E3-576E-D848-8231-3DCCE1F48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5143500"/>
            <a:ext cx="3804676" cy="1428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52C0BC-C104-594C-BB58-A9DF9EEF8C2B}"/>
              </a:ext>
            </a:extLst>
          </p:cNvPr>
          <p:cNvSpPr txBox="1"/>
          <p:nvPr/>
        </p:nvSpPr>
        <p:spPr>
          <a:xfrm>
            <a:off x="9982200" y="134782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플랫폼</a:t>
            </a:r>
            <a:r>
              <a:rPr kumimoji="1" lang="ko-KR" altLang="en-US" dirty="0"/>
              <a:t> 소개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0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9E36E8A0-998F-B048-AEC9-3A3DA0F252F1}"/>
              </a:ext>
            </a:extLst>
          </p:cNvPr>
          <p:cNvGrpSpPr/>
          <p:nvPr/>
        </p:nvGrpSpPr>
        <p:grpSpPr>
          <a:xfrm>
            <a:off x="6421266" y="3394725"/>
            <a:ext cx="3137175" cy="3137175"/>
            <a:chOff x="6421266" y="3394725"/>
            <a:chExt cx="3137175" cy="3137175"/>
          </a:xfrm>
        </p:grpSpPr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185DE846-C70C-F140-A286-984A056C6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1266" y="3394725"/>
              <a:ext cx="3137175" cy="3137175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BE040CF3-5405-4E47-9CE6-8C8E4380FECB}"/>
              </a:ext>
            </a:extLst>
          </p:cNvPr>
          <p:cNvGrpSpPr/>
          <p:nvPr/>
        </p:nvGrpSpPr>
        <p:grpSpPr>
          <a:xfrm>
            <a:off x="5146846" y="5473203"/>
            <a:ext cx="3137175" cy="3137175"/>
            <a:chOff x="5146846" y="5473203"/>
            <a:chExt cx="3137175" cy="3137175"/>
          </a:xfrm>
        </p:grpSpPr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3E40B59A-6F56-B845-9BB0-DE73C280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6846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19" name="그룹 1005">
            <a:extLst>
              <a:ext uri="{FF2B5EF4-FFF2-40B4-BE49-F238E27FC236}">
                <a16:creationId xmlns:a16="http://schemas.microsoft.com/office/drawing/2014/main" id="{4B4118BE-55A5-364D-B2B6-A6803EDF9A97}"/>
              </a:ext>
            </a:extLst>
          </p:cNvPr>
          <p:cNvGrpSpPr/>
          <p:nvPr/>
        </p:nvGrpSpPr>
        <p:grpSpPr>
          <a:xfrm>
            <a:off x="7834117" y="5473203"/>
            <a:ext cx="3137175" cy="3137175"/>
            <a:chOff x="7834117" y="5473203"/>
            <a:chExt cx="3137175" cy="3137175"/>
          </a:xfrm>
        </p:grpSpPr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98E47CDC-8FC2-4145-AE82-A6513B179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4117" y="5473203"/>
              <a:ext cx="3137175" cy="3137175"/>
            </a:xfrm>
            <a:prstGeom prst="rect">
              <a:avLst/>
            </a:prstGeom>
          </p:spPr>
        </p:pic>
      </p:grpSp>
      <p:grpSp>
        <p:nvGrpSpPr>
          <p:cNvPr id="21" name="그룹 1006">
            <a:extLst>
              <a:ext uri="{FF2B5EF4-FFF2-40B4-BE49-F238E27FC236}">
                <a16:creationId xmlns:a16="http://schemas.microsoft.com/office/drawing/2014/main" id="{64216BEF-7343-B443-B707-9F37D8BAD5D6}"/>
              </a:ext>
            </a:extLst>
          </p:cNvPr>
          <p:cNvGrpSpPr/>
          <p:nvPr/>
        </p:nvGrpSpPr>
        <p:grpSpPr>
          <a:xfrm>
            <a:off x="4455987" y="5802579"/>
            <a:ext cx="1212227" cy="200925"/>
            <a:chOff x="4455987" y="5802579"/>
            <a:chExt cx="1212227" cy="20092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EC39384B-58F1-7B40-A903-93692CA4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455987" y="5802579"/>
              <a:ext cx="1212227" cy="200925"/>
            </a:xfrm>
            <a:prstGeom prst="rect">
              <a:avLst/>
            </a:prstGeom>
          </p:spPr>
        </p:pic>
      </p:grpSp>
      <p:grpSp>
        <p:nvGrpSpPr>
          <p:cNvPr id="23" name="그룹 1007">
            <a:extLst>
              <a:ext uri="{FF2B5EF4-FFF2-40B4-BE49-F238E27FC236}">
                <a16:creationId xmlns:a16="http://schemas.microsoft.com/office/drawing/2014/main" id="{5C279F6B-A72D-D147-80BB-14A9628C0A65}"/>
              </a:ext>
            </a:extLst>
          </p:cNvPr>
          <p:cNvGrpSpPr/>
          <p:nvPr/>
        </p:nvGrpSpPr>
        <p:grpSpPr>
          <a:xfrm>
            <a:off x="8997786" y="3684137"/>
            <a:ext cx="1401369" cy="200925"/>
            <a:chOff x="8997786" y="3684137"/>
            <a:chExt cx="1401369" cy="200925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61D74014-75A9-9C4E-9300-D8020ECE0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7786" y="3684137"/>
              <a:ext cx="1401369" cy="200925"/>
            </a:xfrm>
            <a:prstGeom prst="rect">
              <a:avLst/>
            </a:prstGeom>
          </p:spPr>
        </p:pic>
      </p:grpSp>
      <p:grpSp>
        <p:nvGrpSpPr>
          <p:cNvPr id="25" name="그룹 1008">
            <a:extLst>
              <a:ext uri="{FF2B5EF4-FFF2-40B4-BE49-F238E27FC236}">
                <a16:creationId xmlns:a16="http://schemas.microsoft.com/office/drawing/2014/main" id="{B1908ACF-B6DE-F74E-BF95-F8F1B843ADF7}"/>
              </a:ext>
            </a:extLst>
          </p:cNvPr>
          <p:cNvGrpSpPr/>
          <p:nvPr/>
        </p:nvGrpSpPr>
        <p:grpSpPr>
          <a:xfrm>
            <a:off x="10847483" y="6361667"/>
            <a:ext cx="1187141" cy="200925"/>
            <a:chOff x="10847483" y="6361667"/>
            <a:chExt cx="1187141" cy="200925"/>
          </a:xfrm>
        </p:grpSpPr>
        <p:pic>
          <p:nvPicPr>
            <p:cNvPr id="26" name="Object 27">
              <a:extLst>
                <a:ext uri="{FF2B5EF4-FFF2-40B4-BE49-F238E27FC236}">
                  <a16:creationId xmlns:a16="http://schemas.microsoft.com/office/drawing/2014/main" id="{359E036D-D23D-824E-913C-856AC90D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47483" y="6361667"/>
              <a:ext cx="1187141" cy="200925"/>
            </a:xfrm>
            <a:prstGeom prst="rect">
              <a:avLst/>
            </a:prstGeom>
          </p:spPr>
        </p:pic>
      </p:grpSp>
      <p:sp>
        <p:nvSpPr>
          <p:cNvPr id="27" name="Object 30">
            <a:extLst>
              <a:ext uri="{FF2B5EF4-FFF2-40B4-BE49-F238E27FC236}">
                <a16:creationId xmlns:a16="http://schemas.microsoft.com/office/drawing/2014/main" id="{9DAA2FFF-355F-9C45-BB71-59982E4F724F}"/>
              </a:ext>
            </a:extLst>
          </p:cNvPr>
          <p:cNvSpPr txBox="1"/>
          <p:nvPr/>
        </p:nvSpPr>
        <p:spPr>
          <a:xfrm>
            <a:off x="10588299" y="3603834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개발의 난이도</a:t>
            </a:r>
            <a:endParaRPr lang="en-US" dirty="0"/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C6B6B434-CD4E-F641-92EB-BA2DCA3FD15F}"/>
              </a:ext>
            </a:extLst>
          </p:cNvPr>
          <p:cNvSpPr txBox="1"/>
          <p:nvPr/>
        </p:nvSpPr>
        <p:spPr>
          <a:xfrm>
            <a:off x="6960149" y="4710663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구현성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50691A3D-53AB-FF4B-979D-82DFC71A0CB9}"/>
              </a:ext>
            </a:extLst>
          </p:cNvPr>
          <p:cNvSpPr txBox="1"/>
          <p:nvPr/>
        </p:nvSpPr>
        <p:spPr>
          <a:xfrm>
            <a:off x="12270287" y="627283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사람들의 </a:t>
            </a:r>
            <a:r>
              <a:rPr lang="ko-KR" altLang="en-US" sz="2200" dirty="0" err="1">
                <a:solidFill>
                  <a:srgbClr val="595959"/>
                </a:solidFill>
                <a:latin typeface="Cafe24 Dangdanghae" pitchFamily="34" charset="0"/>
              </a:rPr>
              <a:t>사용정도</a:t>
            </a:r>
            <a:endParaRPr lang="en-US" dirty="0"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9C20AF86-8237-FA44-B4DD-CA3E8FC6E27F}"/>
              </a:ext>
            </a:extLst>
          </p:cNvPr>
          <p:cNvSpPr txBox="1"/>
          <p:nvPr/>
        </p:nvSpPr>
        <p:spPr>
          <a:xfrm>
            <a:off x="5649654" y="6788255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시장성</a:t>
            </a:r>
            <a:endParaRPr lang="en-US" sz="2800" dirty="0">
              <a:solidFill>
                <a:srgbClr val="595959"/>
              </a:solidFill>
              <a:latin typeface="Cafe24 Dangdanghae" pitchFamily="34" charset="0"/>
              <a:cs typeface="Cafe24 Dangdanghae" pitchFamily="34" charset="0"/>
            </a:endParaRP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C3191FA1-6A6E-6D4B-869D-19313DCEBF66}"/>
              </a:ext>
            </a:extLst>
          </p:cNvPr>
          <p:cNvSpPr txBox="1"/>
          <p:nvPr/>
        </p:nvSpPr>
        <p:spPr>
          <a:xfrm>
            <a:off x="8384694" y="6764324"/>
            <a:ext cx="2037637" cy="1332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dirty="0">
                <a:solidFill>
                  <a:srgbClr val="595959"/>
                </a:solidFill>
                <a:latin typeface="Cafe24 Dangdanghae" pitchFamily="34" charset="0"/>
              </a:rPr>
              <a:t>실용성</a:t>
            </a:r>
            <a:endParaRPr lang="en-US" dirty="0"/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42556C18-1462-CA4C-BD16-3BF549A25F92}"/>
              </a:ext>
            </a:extLst>
          </p:cNvPr>
          <p:cNvSpPr txBox="1"/>
          <p:nvPr/>
        </p:nvSpPr>
        <p:spPr>
          <a:xfrm>
            <a:off x="2089766" y="5683409"/>
            <a:ext cx="2634213" cy="5154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200" dirty="0">
                <a:solidFill>
                  <a:srgbClr val="595959"/>
                </a:solidFill>
                <a:latin typeface="Cafe24 Dangdanghae" pitchFamily="34" charset="0"/>
              </a:rPr>
              <a:t>시장 규모 정도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519E8-17BB-7D43-8763-763E39726AE4}"/>
              </a:ext>
            </a:extLst>
          </p:cNvPr>
          <p:cNvSpPr txBox="1"/>
          <p:nvPr/>
        </p:nvSpPr>
        <p:spPr>
          <a:xfrm>
            <a:off x="10422331" y="1065904"/>
            <a:ext cx="390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*</a:t>
            </a:r>
            <a:r>
              <a:rPr kumimoji="1" lang="ko-KR" altLang="en-US" dirty="0"/>
              <a:t> 기준 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594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53267" y="1347821"/>
            <a:ext cx="5853195" cy="18144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100" dirty="0">
                <a:solidFill>
                  <a:srgbClr val="595959"/>
                </a:solidFill>
                <a:latin typeface="Cafe24 Dangdanghae" pitchFamily="34" charset="0"/>
              </a:rPr>
              <a:t>플랫폼 선정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FBDA9E-8104-384B-84D1-CE95D68EE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58827"/>
              </p:ext>
            </p:extLst>
          </p:nvPr>
        </p:nvGraphicFramePr>
        <p:xfrm>
          <a:off x="1234834" y="3009900"/>
          <a:ext cx="14278778" cy="5785554"/>
        </p:xfrm>
        <a:graphic>
          <a:graphicData uri="http://schemas.openxmlformats.org/drawingml/2006/table">
            <a:tbl>
              <a:tblPr/>
              <a:tblGrid>
                <a:gridCol w="3806997">
                  <a:extLst>
                    <a:ext uri="{9D8B030D-6E8A-4147-A177-3AD203B41FA5}">
                      <a16:colId xmlns:a16="http://schemas.microsoft.com/office/drawing/2014/main" val="1002709399"/>
                    </a:ext>
                  </a:extLst>
                </a:gridCol>
                <a:gridCol w="1906883">
                  <a:extLst>
                    <a:ext uri="{9D8B030D-6E8A-4147-A177-3AD203B41FA5}">
                      <a16:colId xmlns:a16="http://schemas.microsoft.com/office/drawing/2014/main" val="3400249014"/>
                    </a:ext>
                  </a:extLst>
                </a:gridCol>
                <a:gridCol w="1906883">
                  <a:extLst>
                    <a:ext uri="{9D8B030D-6E8A-4147-A177-3AD203B41FA5}">
                      <a16:colId xmlns:a16="http://schemas.microsoft.com/office/drawing/2014/main" val="265425819"/>
                    </a:ext>
                  </a:extLst>
                </a:gridCol>
                <a:gridCol w="1905189">
                  <a:extLst>
                    <a:ext uri="{9D8B030D-6E8A-4147-A177-3AD203B41FA5}">
                      <a16:colId xmlns:a16="http://schemas.microsoft.com/office/drawing/2014/main" val="3268069829"/>
                    </a:ext>
                  </a:extLst>
                </a:gridCol>
                <a:gridCol w="2385719">
                  <a:extLst>
                    <a:ext uri="{9D8B030D-6E8A-4147-A177-3AD203B41FA5}">
                      <a16:colId xmlns:a16="http://schemas.microsoft.com/office/drawing/2014/main" val="2000596079"/>
                    </a:ext>
                  </a:extLst>
                </a:gridCol>
                <a:gridCol w="2367107">
                  <a:extLst>
                    <a:ext uri="{9D8B030D-6E8A-4147-A177-3AD203B41FA5}">
                      <a16:colId xmlns:a16="http://schemas.microsoft.com/office/drawing/2014/main" val="1596072503"/>
                    </a:ext>
                  </a:extLst>
                </a:gridCol>
              </a:tblGrid>
              <a:tr h="791268">
                <a:tc rowSpan="2"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  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                            판정기준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 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개발환경 및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플랫폼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구현성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시장성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실용성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총점</a:t>
                      </a:r>
                      <a:endParaRPr lang="ko-KR" altLang="en-US" sz="1800" dirty="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(100)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최종순위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0506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22413"/>
                  </a:ext>
                </a:extLst>
              </a:tr>
              <a:tr h="85195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JAVA(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윈도우 </a:t>
                      </a: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Swing)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34773"/>
                  </a:ext>
                </a:extLst>
              </a:tr>
              <a:tr h="1344822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Android</a:t>
                      </a:r>
                      <a:endParaRPr lang="en" sz="1800">
                        <a:effectLst/>
                      </a:endParaRP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안드로이드 휴대폰</a:t>
                      </a:r>
                      <a:r>
                        <a:rPr lang="en-US" altLang="ko-KR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ko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92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1650"/>
                  </a:ext>
                </a:extLst>
              </a:tr>
              <a:tr h="87357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8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Swift(iPhone)</a:t>
                      </a:r>
                      <a:endParaRPr lang="en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84</a:t>
                      </a:r>
                      <a:endParaRPr lang="ko-Kore-KR" altLang="en-US" sz="180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endParaRPr lang="ko-Kore-KR" altLang="en-US" sz="1800" dirty="0">
                        <a:effectLst/>
                      </a:endParaRPr>
                    </a:p>
                  </a:txBody>
                  <a:tcPr marL="66675" marR="66675" marT="66675" marB="66675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0752"/>
                  </a:ext>
                </a:extLst>
              </a:tr>
            </a:tbl>
          </a:graphicData>
        </a:graphic>
      </p:graphicFrame>
      <p:sp>
        <p:nvSpPr>
          <p:cNvPr id="4" name="AutoShape 2">
            <a:extLst>
              <a:ext uri="{FF2B5EF4-FFF2-40B4-BE49-F238E27FC236}">
                <a16:creationId xmlns:a16="http://schemas.microsoft.com/office/drawing/2014/main" id="{CD0366B3-46D5-0F4A-BCBA-F670DE840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0775" y="7324725"/>
            <a:ext cx="71374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04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471</Words>
  <Application>Microsoft Macintosh PowerPoint</Application>
  <PresentationFormat>사용자 지정</PresentationFormat>
  <Paragraphs>184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Cafe24 Dangdanghae</vt:lpstr>
      <vt:lpstr>굴림</vt:lpstr>
      <vt:lpstr>맑은 고딕</vt:lpstr>
      <vt:lpstr>S-Core Dream 4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위진영</cp:lastModifiedBy>
  <cp:revision>21</cp:revision>
  <dcterms:created xsi:type="dcterms:W3CDTF">2021-09-24T17:15:04Z</dcterms:created>
  <dcterms:modified xsi:type="dcterms:W3CDTF">2021-09-25T11:05:37Z</dcterms:modified>
</cp:coreProperties>
</file>