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4" r:id="rId2"/>
    <p:sldId id="257" r:id="rId3"/>
    <p:sldId id="258" r:id="rId4"/>
    <p:sldId id="256" r:id="rId5"/>
    <p:sldId id="286" r:id="rId6"/>
    <p:sldId id="287" r:id="rId7"/>
    <p:sldId id="288" r:id="rId8"/>
    <p:sldId id="304" r:id="rId9"/>
    <p:sldId id="305" r:id="rId10"/>
    <p:sldId id="306" r:id="rId11"/>
    <p:sldId id="307" r:id="rId12"/>
    <p:sldId id="315" r:id="rId13"/>
    <p:sldId id="316" r:id="rId14"/>
    <p:sldId id="317" r:id="rId15"/>
    <p:sldId id="319" r:id="rId16"/>
    <p:sldId id="320" r:id="rId17"/>
    <p:sldId id="283" r:id="rId18"/>
    <p:sldId id="284" r:id="rId19"/>
    <p:sldId id="276" r:id="rId20"/>
    <p:sldId id="277" r:id="rId21"/>
    <p:sldId id="308" r:id="rId22"/>
    <p:sldId id="311" r:id="rId23"/>
    <p:sldId id="312" r:id="rId24"/>
    <p:sldId id="296" r:id="rId25"/>
    <p:sldId id="309" r:id="rId26"/>
    <p:sldId id="310" r:id="rId27"/>
    <p:sldId id="313" r:id="rId28"/>
    <p:sldId id="279" r:id="rId29"/>
    <p:sldId id="281" r:id="rId30"/>
    <p:sldId id="280" r:id="rId31"/>
    <p:sldId id="289" r:id="rId32"/>
    <p:sldId id="273" r:id="rId3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7" autoAdjust="0"/>
    <p:restoredTop sz="94660"/>
  </p:normalViewPr>
  <p:slideViewPr>
    <p:cSldViewPr>
      <p:cViewPr>
        <p:scale>
          <a:sx n="100" d="100"/>
          <a:sy n="100" d="100"/>
        </p:scale>
        <p:origin x="1314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1644A1-4A27-45D1-8823-C0CA93468CD1}" type="doc">
      <dgm:prSet loTypeId="urn:microsoft.com/office/officeart/2005/8/layout/venn3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B0536613-B906-4309-894B-EB8590D40BB0}">
      <dgm:prSet phldrT="[텍스트]" custT="1"/>
      <dgm:spPr/>
      <dgm:t>
        <a:bodyPr/>
        <a:lstStyle/>
        <a:p>
          <a:pPr latinLnBrk="1"/>
          <a:r>
            <a:rPr lang="ko-KR" altLang="en-US" sz="2800" dirty="0">
              <a:solidFill>
                <a:schemeClr val="bg1">
                  <a:lumMod val="50000"/>
                </a:schemeClr>
              </a:solidFill>
              <a:latin typeface="Cafe24 Dangdanghae" pitchFamily="2" charset="-127"/>
              <a:ea typeface="Cafe24 Dangdanghae" pitchFamily="2" charset="-127"/>
            </a:rPr>
            <a:t>난이도</a:t>
          </a:r>
        </a:p>
      </dgm:t>
    </dgm:pt>
    <dgm:pt modelId="{5122F0DB-FB62-4D4D-AC5E-5D7959FC1D95}" type="parTrans" cxnId="{F15E7582-B9EA-42F5-95DB-8BD1DEA58C7C}">
      <dgm:prSet/>
      <dgm:spPr/>
      <dgm:t>
        <a:bodyPr/>
        <a:lstStyle/>
        <a:p>
          <a:pPr latinLnBrk="1"/>
          <a:endParaRPr lang="ko-KR" altLang="en-US">
            <a:solidFill>
              <a:schemeClr val="bg1">
                <a:lumMod val="50000"/>
              </a:schemeClr>
            </a:solidFill>
            <a:latin typeface="Cafe24 Dangdanghae" pitchFamily="2" charset="-127"/>
            <a:ea typeface="Cafe24 Dangdanghae" pitchFamily="2" charset="-127"/>
          </a:endParaRPr>
        </a:p>
      </dgm:t>
    </dgm:pt>
    <dgm:pt modelId="{EA282A58-AD6D-484D-A987-2DE13C8A10CC}" type="sibTrans" cxnId="{F15E7582-B9EA-42F5-95DB-8BD1DEA58C7C}">
      <dgm:prSet/>
      <dgm:spPr/>
      <dgm:t>
        <a:bodyPr/>
        <a:lstStyle/>
        <a:p>
          <a:pPr latinLnBrk="1"/>
          <a:endParaRPr lang="ko-KR" altLang="en-US">
            <a:solidFill>
              <a:schemeClr val="bg1">
                <a:lumMod val="50000"/>
              </a:schemeClr>
            </a:solidFill>
            <a:latin typeface="Cafe24 Dangdanghae" pitchFamily="2" charset="-127"/>
            <a:ea typeface="Cafe24 Dangdanghae" pitchFamily="2" charset="-127"/>
          </a:endParaRPr>
        </a:p>
      </dgm:t>
    </dgm:pt>
    <dgm:pt modelId="{8EA9BD15-333F-4915-B249-DB0A72189185}">
      <dgm:prSet phldrT="[텍스트]" custT="1"/>
      <dgm:spPr/>
      <dgm:t>
        <a:bodyPr/>
        <a:lstStyle/>
        <a:p>
          <a:pPr latinLnBrk="1"/>
          <a:r>
            <a:rPr lang="ko-KR" altLang="en-US" sz="2800" dirty="0">
              <a:solidFill>
                <a:schemeClr val="bg1">
                  <a:lumMod val="50000"/>
                </a:schemeClr>
              </a:solidFill>
              <a:latin typeface="Cafe24 Dangdanghae" pitchFamily="2" charset="-127"/>
              <a:ea typeface="Cafe24 Dangdanghae" pitchFamily="2" charset="-127"/>
            </a:rPr>
            <a:t>시장성</a:t>
          </a:r>
        </a:p>
      </dgm:t>
    </dgm:pt>
    <dgm:pt modelId="{AD46CA8C-3F25-4A15-A4EC-671F294B8054}" type="parTrans" cxnId="{517615D2-B2B7-4563-AE1E-86B7FFD5A167}">
      <dgm:prSet/>
      <dgm:spPr/>
      <dgm:t>
        <a:bodyPr/>
        <a:lstStyle/>
        <a:p>
          <a:pPr latinLnBrk="1"/>
          <a:endParaRPr lang="ko-KR" altLang="en-US">
            <a:solidFill>
              <a:schemeClr val="bg1">
                <a:lumMod val="50000"/>
              </a:schemeClr>
            </a:solidFill>
            <a:latin typeface="Cafe24 Dangdanghae" pitchFamily="2" charset="-127"/>
            <a:ea typeface="Cafe24 Dangdanghae" pitchFamily="2" charset="-127"/>
          </a:endParaRPr>
        </a:p>
      </dgm:t>
    </dgm:pt>
    <dgm:pt modelId="{053C21DF-41C3-4511-B2CD-361EEC49F657}" type="sibTrans" cxnId="{517615D2-B2B7-4563-AE1E-86B7FFD5A167}">
      <dgm:prSet/>
      <dgm:spPr/>
      <dgm:t>
        <a:bodyPr/>
        <a:lstStyle/>
        <a:p>
          <a:pPr latinLnBrk="1"/>
          <a:endParaRPr lang="ko-KR" altLang="en-US">
            <a:solidFill>
              <a:schemeClr val="bg1">
                <a:lumMod val="50000"/>
              </a:schemeClr>
            </a:solidFill>
            <a:latin typeface="Cafe24 Dangdanghae" pitchFamily="2" charset="-127"/>
            <a:ea typeface="Cafe24 Dangdanghae" pitchFamily="2" charset="-127"/>
          </a:endParaRPr>
        </a:p>
      </dgm:t>
    </dgm:pt>
    <dgm:pt modelId="{9C5497C1-00DA-43E0-8F7B-1677A9CB2BFC}">
      <dgm:prSet phldrT="[텍스트]" custT="1"/>
      <dgm:spPr/>
      <dgm:t>
        <a:bodyPr/>
        <a:lstStyle/>
        <a:p>
          <a:pPr latinLnBrk="1"/>
          <a:r>
            <a:rPr lang="ko-KR" altLang="en-US" sz="2800" dirty="0">
              <a:solidFill>
                <a:schemeClr val="bg1">
                  <a:lumMod val="50000"/>
                </a:schemeClr>
              </a:solidFill>
              <a:latin typeface="Cafe24 Dangdanghae" pitchFamily="2" charset="-127"/>
              <a:ea typeface="Cafe24 Dangdanghae" pitchFamily="2" charset="-127"/>
            </a:rPr>
            <a:t>경쟁력</a:t>
          </a:r>
        </a:p>
      </dgm:t>
    </dgm:pt>
    <dgm:pt modelId="{70C9802E-9806-42CA-8186-0E5502DF8157}" type="parTrans" cxnId="{13971174-650E-4533-B229-FEC0A109495B}">
      <dgm:prSet/>
      <dgm:spPr/>
      <dgm:t>
        <a:bodyPr/>
        <a:lstStyle/>
        <a:p>
          <a:pPr latinLnBrk="1"/>
          <a:endParaRPr lang="ko-KR" altLang="en-US">
            <a:solidFill>
              <a:schemeClr val="bg1">
                <a:lumMod val="50000"/>
              </a:schemeClr>
            </a:solidFill>
            <a:latin typeface="Cafe24 Dangdanghae" pitchFamily="2" charset="-127"/>
            <a:ea typeface="Cafe24 Dangdanghae" pitchFamily="2" charset="-127"/>
          </a:endParaRPr>
        </a:p>
      </dgm:t>
    </dgm:pt>
    <dgm:pt modelId="{F67EE82F-458D-4842-9179-450D78C0D758}" type="sibTrans" cxnId="{13971174-650E-4533-B229-FEC0A109495B}">
      <dgm:prSet/>
      <dgm:spPr/>
      <dgm:t>
        <a:bodyPr/>
        <a:lstStyle/>
        <a:p>
          <a:pPr latinLnBrk="1"/>
          <a:endParaRPr lang="ko-KR" altLang="en-US">
            <a:solidFill>
              <a:schemeClr val="bg1">
                <a:lumMod val="50000"/>
              </a:schemeClr>
            </a:solidFill>
            <a:latin typeface="Cafe24 Dangdanghae" pitchFamily="2" charset="-127"/>
            <a:ea typeface="Cafe24 Dangdanghae" pitchFamily="2" charset="-127"/>
          </a:endParaRPr>
        </a:p>
      </dgm:t>
    </dgm:pt>
    <dgm:pt modelId="{6F661343-469B-4F03-BC28-84D737A8A340}">
      <dgm:prSet phldrT="[텍스트]" custT="1"/>
      <dgm:spPr/>
      <dgm:t>
        <a:bodyPr/>
        <a:lstStyle/>
        <a:p>
          <a:pPr latinLnBrk="1"/>
          <a:r>
            <a:rPr lang="ko-KR" altLang="en-US" sz="2800" dirty="0">
              <a:solidFill>
                <a:schemeClr val="bg1">
                  <a:lumMod val="50000"/>
                </a:schemeClr>
              </a:solidFill>
              <a:latin typeface="Cafe24 Dangdanghae" pitchFamily="2" charset="-127"/>
              <a:ea typeface="Cafe24 Dangdanghae" pitchFamily="2" charset="-127"/>
            </a:rPr>
            <a:t>차별성</a:t>
          </a:r>
        </a:p>
      </dgm:t>
    </dgm:pt>
    <dgm:pt modelId="{4B465959-C571-4A49-AD61-5E7952B5B10C}" type="parTrans" cxnId="{BBF3E529-4304-4A05-BE70-B682B82213D9}">
      <dgm:prSet/>
      <dgm:spPr/>
      <dgm:t>
        <a:bodyPr/>
        <a:lstStyle/>
        <a:p>
          <a:pPr latinLnBrk="1"/>
          <a:endParaRPr lang="ko-KR" altLang="en-US">
            <a:solidFill>
              <a:schemeClr val="bg1">
                <a:lumMod val="50000"/>
              </a:schemeClr>
            </a:solidFill>
            <a:latin typeface="Cafe24 Dangdanghae" pitchFamily="2" charset="-127"/>
            <a:ea typeface="Cafe24 Dangdanghae" pitchFamily="2" charset="-127"/>
          </a:endParaRPr>
        </a:p>
      </dgm:t>
    </dgm:pt>
    <dgm:pt modelId="{F30040DC-9D66-4F55-B941-270EDF168EFF}" type="sibTrans" cxnId="{BBF3E529-4304-4A05-BE70-B682B82213D9}">
      <dgm:prSet/>
      <dgm:spPr/>
      <dgm:t>
        <a:bodyPr/>
        <a:lstStyle/>
        <a:p>
          <a:pPr latinLnBrk="1"/>
          <a:endParaRPr lang="ko-KR" altLang="en-US">
            <a:solidFill>
              <a:schemeClr val="bg1">
                <a:lumMod val="50000"/>
              </a:schemeClr>
            </a:solidFill>
            <a:latin typeface="Cafe24 Dangdanghae" pitchFamily="2" charset="-127"/>
            <a:ea typeface="Cafe24 Dangdanghae" pitchFamily="2" charset="-127"/>
          </a:endParaRPr>
        </a:p>
      </dgm:t>
    </dgm:pt>
    <dgm:pt modelId="{C2B02C88-627F-4724-A707-C1D19D0ED36A}" type="pres">
      <dgm:prSet presAssocID="{FC1644A1-4A27-45D1-8823-C0CA93468CD1}" presName="Name0" presStyleCnt="0">
        <dgm:presLayoutVars>
          <dgm:dir/>
          <dgm:resizeHandles val="exact"/>
        </dgm:presLayoutVars>
      </dgm:prSet>
      <dgm:spPr/>
    </dgm:pt>
    <dgm:pt modelId="{78C6E70F-FD9F-461F-B9F7-38D641B472AD}" type="pres">
      <dgm:prSet presAssocID="{B0536613-B906-4309-894B-EB8590D40BB0}" presName="Name5" presStyleLbl="vennNode1" presStyleIdx="0" presStyleCnt="4">
        <dgm:presLayoutVars>
          <dgm:bulletEnabled val="1"/>
        </dgm:presLayoutVars>
      </dgm:prSet>
      <dgm:spPr/>
    </dgm:pt>
    <dgm:pt modelId="{E07028CB-3FFF-4610-AF5A-9EA7448F0EE3}" type="pres">
      <dgm:prSet presAssocID="{EA282A58-AD6D-484D-A987-2DE13C8A10CC}" presName="space" presStyleCnt="0"/>
      <dgm:spPr/>
    </dgm:pt>
    <dgm:pt modelId="{0138081D-578E-4A0F-88D9-305AF7ADCA24}" type="pres">
      <dgm:prSet presAssocID="{8EA9BD15-333F-4915-B249-DB0A72189185}" presName="Name5" presStyleLbl="vennNode1" presStyleIdx="1" presStyleCnt="4">
        <dgm:presLayoutVars>
          <dgm:bulletEnabled val="1"/>
        </dgm:presLayoutVars>
      </dgm:prSet>
      <dgm:spPr/>
    </dgm:pt>
    <dgm:pt modelId="{2E508EA9-3250-4FDA-8BB8-BB07CD2B3F3C}" type="pres">
      <dgm:prSet presAssocID="{053C21DF-41C3-4511-B2CD-361EEC49F657}" presName="space" presStyleCnt="0"/>
      <dgm:spPr/>
    </dgm:pt>
    <dgm:pt modelId="{B92F89CB-FBFE-4FF9-94ED-9E47A01DA8B2}" type="pres">
      <dgm:prSet presAssocID="{9C5497C1-00DA-43E0-8F7B-1677A9CB2BFC}" presName="Name5" presStyleLbl="vennNode1" presStyleIdx="2" presStyleCnt="4">
        <dgm:presLayoutVars>
          <dgm:bulletEnabled val="1"/>
        </dgm:presLayoutVars>
      </dgm:prSet>
      <dgm:spPr/>
    </dgm:pt>
    <dgm:pt modelId="{5E09F6F6-1718-48EA-93BC-D44A5A9DF14A}" type="pres">
      <dgm:prSet presAssocID="{F67EE82F-458D-4842-9179-450D78C0D758}" presName="space" presStyleCnt="0"/>
      <dgm:spPr/>
    </dgm:pt>
    <dgm:pt modelId="{F1249B2F-9736-4B44-AB64-C54B2FA61B23}" type="pres">
      <dgm:prSet presAssocID="{6F661343-469B-4F03-BC28-84D737A8A340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05A21F01-C7DA-4D2E-8E21-2F1BFB61C859}" type="presOf" srcId="{6F661343-469B-4F03-BC28-84D737A8A340}" destId="{F1249B2F-9736-4B44-AB64-C54B2FA61B23}" srcOrd="0" destOrd="0" presId="urn:microsoft.com/office/officeart/2005/8/layout/venn3"/>
    <dgm:cxn modelId="{EAA04D04-0CAE-443C-8E3D-4C4C047A9B9E}" type="presOf" srcId="{8EA9BD15-333F-4915-B249-DB0A72189185}" destId="{0138081D-578E-4A0F-88D9-305AF7ADCA24}" srcOrd="0" destOrd="0" presId="urn:microsoft.com/office/officeart/2005/8/layout/venn3"/>
    <dgm:cxn modelId="{BBF3E529-4304-4A05-BE70-B682B82213D9}" srcId="{FC1644A1-4A27-45D1-8823-C0CA93468CD1}" destId="{6F661343-469B-4F03-BC28-84D737A8A340}" srcOrd="3" destOrd="0" parTransId="{4B465959-C571-4A49-AD61-5E7952B5B10C}" sibTransId="{F30040DC-9D66-4F55-B941-270EDF168EFF}"/>
    <dgm:cxn modelId="{B8CE4A71-5270-46FE-BB1F-B2934E0C7DA4}" type="presOf" srcId="{FC1644A1-4A27-45D1-8823-C0CA93468CD1}" destId="{C2B02C88-627F-4724-A707-C1D19D0ED36A}" srcOrd="0" destOrd="0" presId="urn:microsoft.com/office/officeart/2005/8/layout/venn3"/>
    <dgm:cxn modelId="{13971174-650E-4533-B229-FEC0A109495B}" srcId="{FC1644A1-4A27-45D1-8823-C0CA93468CD1}" destId="{9C5497C1-00DA-43E0-8F7B-1677A9CB2BFC}" srcOrd="2" destOrd="0" parTransId="{70C9802E-9806-42CA-8186-0E5502DF8157}" sibTransId="{F67EE82F-458D-4842-9179-450D78C0D758}"/>
    <dgm:cxn modelId="{F15E7582-B9EA-42F5-95DB-8BD1DEA58C7C}" srcId="{FC1644A1-4A27-45D1-8823-C0CA93468CD1}" destId="{B0536613-B906-4309-894B-EB8590D40BB0}" srcOrd="0" destOrd="0" parTransId="{5122F0DB-FB62-4D4D-AC5E-5D7959FC1D95}" sibTransId="{EA282A58-AD6D-484D-A987-2DE13C8A10CC}"/>
    <dgm:cxn modelId="{5601C29C-0244-4AF5-9D25-E0CAB55EA375}" type="presOf" srcId="{9C5497C1-00DA-43E0-8F7B-1677A9CB2BFC}" destId="{B92F89CB-FBFE-4FF9-94ED-9E47A01DA8B2}" srcOrd="0" destOrd="0" presId="urn:microsoft.com/office/officeart/2005/8/layout/venn3"/>
    <dgm:cxn modelId="{BC9D84AA-8AC4-45FF-9C97-8284A73D6A23}" type="presOf" srcId="{B0536613-B906-4309-894B-EB8590D40BB0}" destId="{78C6E70F-FD9F-461F-B9F7-38D641B472AD}" srcOrd="0" destOrd="0" presId="urn:microsoft.com/office/officeart/2005/8/layout/venn3"/>
    <dgm:cxn modelId="{517615D2-B2B7-4563-AE1E-86B7FFD5A167}" srcId="{FC1644A1-4A27-45D1-8823-C0CA93468CD1}" destId="{8EA9BD15-333F-4915-B249-DB0A72189185}" srcOrd="1" destOrd="0" parTransId="{AD46CA8C-3F25-4A15-A4EC-671F294B8054}" sibTransId="{053C21DF-41C3-4511-B2CD-361EEC49F657}"/>
    <dgm:cxn modelId="{29080C8F-6934-43C1-A62C-1DB26166FD6A}" type="presParOf" srcId="{C2B02C88-627F-4724-A707-C1D19D0ED36A}" destId="{78C6E70F-FD9F-461F-B9F7-38D641B472AD}" srcOrd="0" destOrd="0" presId="urn:microsoft.com/office/officeart/2005/8/layout/venn3"/>
    <dgm:cxn modelId="{A1A57D93-9733-46E3-A1CF-CC45B38988D5}" type="presParOf" srcId="{C2B02C88-627F-4724-A707-C1D19D0ED36A}" destId="{E07028CB-3FFF-4610-AF5A-9EA7448F0EE3}" srcOrd="1" destOrd="0" presId="urn:microsoft.com/office/officeart/2005/8/layout/venn3"/>
    <dgm:cxn modelId="{4D486F42-92DC-4F05-97B2-FA90AD5CAE32}" type="presParOf" srcId="{C2B02C88-627F-4724-A707-C1D19D0ED36A}" destId="{0138081D-578E-4A0F-88D9-305AF7ADCA24}" srcOrd="2" destOrd="0" presId="urn:microsoft.com/office/officeart/2005/8/layout/venn3"/>
    <dgm:cxn modelId="{066CFAF0-9F44-48FC-92FC-14C9F5898A13}" type="presParOf" srcId="{C2B02C88-627F-4724-A707-C1D19D0ED36A}" destId="{2E508EA9-3250-4FDA-8BB8-BB07CD2B3F3C}" srcOrd="3" destOrd="0" presId="urn:microsoft.com/office/officeart/2005/8/layout/venn3"/>
    <dgm:cxn modelId="{474556E1-6007-4938-9071-767FB753886C}" type="presParOf" srcId="{C2B02C88-627F-4724-A707-C1D19D0ED36A}" destId="{B92F89CB-FBFE-4FF9-94ED-9E47A01DA8B2}" srcOrd="4" destOrd="0" presId="urn:microsoft.com/office/officeart/2005/8/layout/venn3"/>
    <dgm:cxn modelId="{659F4FB5-0970-431F-9DD4-26D5BA223601}" type="presParOf" srcId="{C2B02C88-627F-4724-A707-C1D19D0ED36A}" destId="{5E09F6F6-1718-48EA-93BC-D44A5A9DF14A}" srcOrd="5" destOrd="0" presId="urn:microsoft.com/office/officeart/2005/8/layout/venn3"/>
    <dgm:cxn modelId="{5F36D032-E965-4754-9CB8-C75BA4787D8A}" type="presParOf" srcId="{C2B02C88-627F-4724-A707-C1D19D0ED36A}" destId="{F1249B2F-9736-4B44-AB64-C54B2FA61B23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6E70F-FD9F-461F-B9F7-38D641B472AD}">
      <dsp:nvSpPr>
        <dsp:cNvPr id="0" name=""/>
        <dsp:cNvSpPr/>
      </dsp:nvSpPr>
      <dsp:spPr>
        <a:xfrm>
          <a:off x="1808" y="1122645"/>
          <a:ext cx="1814877" cy="1814877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879" tIns="35560" rIns="99879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solidFill>
                <a:schemeClr val="bg1">
                  <a:lumMod val="50000"/>
                </a:schemeClr>
              </a:solidFill>
              <a:latin typeface="Cafe24 Dangdanghae" pitchFamily="2" charset="-127"/>
              <a:ea typeface="Cafe24 Dangdanghae" pitchFamily="2" charset="-127"/>
            </a:rPr>
            <a:t>난이도</a:t>
          </a:r>
        </a:p>
      </dsp:txBody>
      <dsp:txXfrm>
        <a:off x="267591" y="1388428"/>
        <a:ext cx="1283311" cy="1283311"/>
      </dsp:txXfrm>
    </dsp:sp>
    <dsp:sp modelId="{0138081D-578E-4A0F-88D9-305AF7ADCA24}">
      <dsp:nvSpPr>
        <dsp:cNvPr id="0" name=""/>
        <dsp:cNvSpPr/>
      </dsp:nvSpPr>
      <dsp:spPr>
        <a:xfrm>
          <a:off x="1453711" y="1122645"/>
          <a:ext cx="1814877" cy="1814877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879" tIns="35560" rIns="99879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solidFill>
                <a:schemeClr val="bg1">
                  <a:lumMod val="50000"/>
                </a:schemeClr>
              </a:solidFill>
              <a:latin typeface="Cafe24 Dangdanghae" pitchFamily="2" charset="-127"/>
              <a:ea typeface="Cafe24 Dangdanghae" pitchFamily="2" charset="-127"/>
            </a:rPr>
            <a:t>시장성</a:t>
          </a:r>
        </a:p>
      </dsp:txBody>
      <dsp:txXfrm>
        <a:off x="1719494" y="1388428"/>
        <a:ext cx="1283311" cy="1283311"/>
      </dsp:txXfrm>
    </dsp:sp>
    <dsp:sp modelId="{B92F89CB-FBFE-4FF9-94ED-9E47A01DA8B2}">
      <dsp:nvSpPr>
        <dsp:cNvPr id="0" name=""/>
        <dsp:cNvSpPr/>
      </dsp:nvSpPr>
      <dsp:spPr>
        <a:xfrm>
          <a:off x="2905613" y="1122645"/>
          <a:ext cx="1814877" cy="1814877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879" tIns="35560" rIns="99879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solidFill>
                <a:schemeClr val="bg1">
                  <a:lumMod val="50000"/>
                </a:schemeClr>
              </a:solidFill>
              <a:latin typeface="Cafe24 Dangdanghae" pitchFamily="2" charset="-127"/>
              <a:ea typeface="Cafe24 Dangdanghae" pitchFamily="2" charset="-127"/>
            </a:rPr>
            <a:t>경쟁력</a:t>
          </a:r>
        </a:p>
      </dsp:txBody>
      <dsp:txXfrm>
        <a:off x="3171396" y="1388428"/>
        <a:ext cx="1283311" cy="1283311"/>
      </dsp:txXfrm>
    </dsp:sp>
    <dsp:sp modelId="{F1249B2F-9736-4B44-AB64-C54B2FA61B23}">
      <dsp:nvSpPr>
        <dsp:cNvPr id="0" name=""/>
        <dsp:cNvSpPr/>
      </dsp:nvSpPr>
      <dsp:spPr>
        <a:xfrm>
          <a:off x="4357515" y="1122645"/>
          <a:ext cx="1814877" cy="1814877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879" tIns="35560" rIns="99879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solidFill>
                <a:schemeClr val="bg1">
                  <a:lumMod val="50000"/>
                </a:schemeClr>
              </a:solidFill>
              <a:latin typeface="Cafe24 Dangdanghae" pitchFamily="2" charset="-127"/>
              <a:ea typeface="Cafe24 Dangdanghae" pitchFamily="2" charset="-127"/>
            </a:rPr>
            <a:t>차별성</a:t>
          </a:r>
        </a:p>
      </dsp:txBody>
      <dsp:txXfrm>
        <a:off x="4623298" y="1388428"/>
        <a:ext cx="1283311" cy="1283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CA618-15B4-4D4E-B9A2-E8133A7D19B1}" type="datetimeFigureOut">
              <a:rPr lang="ko-KR" altLang="en-US" smtClean="0"/>
              <a:t>2021-09-25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8FD36-7568-46EF-AD2B-ADE6E19683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4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FD36-7568-46EF-AD2B-ADE6E196832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0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.png"/><Relationship Id="rId7" Type="http://schemas.openxmlformats.org/officeDocument/2006/relationships/image" Target="../media/image4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.png"/><Relationship Id="rId7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57.png"/><Relationship Id="rId12" Type="http://schemas.openxmlformats.org/officeDocument/2006/relationships/image" Target="../media/image6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59.png"/><Relationship Id="rId3" Type="http://schemas.openxmlformats.org/officeDocument/2006/relationships/image" Target="../media/image5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9.png"/><Relationship Id="rId9" Type="http://schemas.openxmlformats.org/officeDocument/2006/relationships/image" Target="../media/image67.png"/><Relationship Id="rId14" Type="http://schemas.openxmlformats.org/officeDocument/2006/relationships/image" Target="../media/image60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72.png"/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12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svg"/><Relationship Id="rId11" Type="http://schemas.openxmlformats.org/officeDocument/2006/relationships/diagramColors" Target="../diagrams/colors1.xml"/><Relationship Id="rId5" Type="http://schemas.openxmlformats.org/officeDocument/2006/relationships/image" Target="../media/image57.png"/><Relationship Id="rId15" Type="http://schemas.openxmlformats.org/officeDocument/2006/relationships/image" Target="../media/image69.sv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9.png"/><Relationship Id="rId9" Type="http://schemas.openxmlformats.org/officeDocument/2006/relationships/diagramLayout" Target="../diagrams/layout1.xml"/><Relationship Id="rId1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.png"/><Relationship Id="rId7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82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8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svg"/><Relationship Id="rId11" Type="http://schemas.openxmlformats.org/officeDocument/2006/relationships/image" Target="../media/image80.png"/><Relationship Id="rId5" Type="http://schemas.openxmlformats.org/officeDocument/2006/relationships/image" Target="../media/image76.png"/><Relationship Id="rId10" Type="http://schemas.openxmlformats.org/officeDocument/2006/relationships/image" Target="../media/image79.svg"/><Relationship Id="rId4" Type="http://schemas.openxmlformats.org/officeDocument/2006/relationships/image" Target="../media/image75.png"/><Relationship Id="rId9" Type="http://schemas.openxmlformats.org/officeDocument/2006/relationships/image" Target="../media/image78.png"/><Relationship Id="rId14" Type="http://schemas.openxmlformats.org/officeDocument/2006/relationships/image" Target="../media/image8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3570" y="655893"/>
            <a:ext cx="3180952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S-Core Dream 4 Regular" pitchFamily="34" charset="0"/>
              </a:rPr>
              <a:t>2021 / 09 / 27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0199" y="3759409"/>
            <a:ext cx="14455243" cy="5919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28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팀프로젝트</a:t>
            </a:r>
            <a:r>
              <a:rPr lang="en-US" altLang="ko-KR" sz="128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1</a:t>
            </a:r>
          </a:p>
          <a:p>
            <a:pPr algn="just"/>
            <a:r>
              <a:rPr lang="en-US" altLang="ko-KR" sz="128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7</a:t>
            </a:r>
            <a:r>
              <a:rPr lang="ko-KR" altLang="en-US" sz="128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조 제안서 발표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6184" y="7942784"/>
            <a:ext cx="13363129" cy="12595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Cafe24 Dangdanghae" pitchFamily="34" charset="0"/>
              </a:rPr>
              <a:t>칵테일 정보 공유 커뮤니티 </a:t>
            </a:r>
            <a:r>
              <a:rPr lang="en-US" altLang="ko-KR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Cafe24 Dangdanghae" pitchFamily="34" charset="0"/>
              </a:rPr>
              <a:t>Cock’Fit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10199" y="655893"/>
            <a:ext cx="6141844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S-Core Dream 4 Regular" pitchFamily="34" charset="0"/>
              </a:rPr>
              <a:t>팀프로젝트</a:t>
            </a:r>
            <a:r>
              <a:rPr lang="en-US" altLang="ko-KR" sz="20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S-Core Dream 4 Regular" pitchFamily="34" charset="0"/>
              </a:rPr>
              <a:t>1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2390" y="655893"/>
            <a:ext cx="3666667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7</a:t>
            </a:r>
            <a:r>
              <a:rPr lang="ko-KR" altLang="en-US" sz="20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조 </a:t>
            </a:r>
            <a:r>
              <a:rPr lang="en-US" altLang="ko-KR" sz="20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(</a:t>
            </a:r>
            <a:r>
              <a:rPr lang="ko-KR" altLang="en-US" sz="20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방구석낭만</a:t>
            </a:r>
            <a:r>
              <a:rPr lang="en-US" altLang="ko-KR" sz="20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)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01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+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74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745445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현실적 제한조건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Cafe24 Dangdanghae" pitchFamily="34" charset="0"/>
              </a:rPr>
              <a:t>시스템적 요구</a:t>
            </a:r>
            <a:endParaRPr lang="en-US" altLang="ko-KR" sz="36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0BFE4-122B-44FF-A4DD-863CE69FAE6C}"/>
              </a:ext>
            </a:extLst>
          </p:cNvPr>
          <p:cNvSpPr txBox="1"/>
          <p:nvPr/>
        </p:nvSpPr>
        <p:spPr>
          <a:xfrm>
            <a:off x="1962166" y="7285689"/>
            <a:ext cx="5747126" cy="48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&lt;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시스템적 요구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조건표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F873505-92BD-4C43-9FF0-BF6DB8021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014" y="4237264"/>
            <a:ext cx="7211431" cy="3048425"/>
          </a:xfrm>
          <a:prstGeom prst="rect">
            <a:avLst/>
          </a:prstGeom>
        </p:spPr>
      </p:pic>
      <p:pic>
        <p:nvPicPr>
          <p:cNvPr id="32" name="그래픽 31" descr="계기 단색으로 채워진">
            <a:extLst>
              <a:ext uri="{FF2B5EF4-FFF2-40B4-BE49-F238E27FC236}">
                <a16:creationId xmlns:a16="http://schemas.microsoft.com/office/drawing/2014/main" id="{0857BD56-9710-43AA-9D36-1EB81A16C6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0115" y="2476500"/>
            <a:ext cx="914400" cy="914400"/>
          </a:xfrm>
          <a:prstGeom prst="rect">
            <a:avLst/>
          </a:prstGeom>
        </p:spPr>
      </p:pic>
      <p:pic>
        <p:nvPicPr>
          <p:cNvPr id="33" name="그래픽 32" descr="풍선을 가진 아이 단색으로 채워진">
            <a:extLst>
              <a:ext uri="{FF2B5EF4-FFF2-40B4-BE49-F238E27FC236}">
                <a16:creationId xmlns:a16="http://schemas.microsoft.com/office/drawing/2014/main" id="{1292A38A-7FD2-42CA-9962-1E8E017478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20115" y="5465215"/>
            <a:ext cx="914400" cy="914400"/>
          </a:xfrm>
          <a:prstGeom prst="rect">
            <a:avLst/>
          </a:prstGeom>
        </p:spPr>
      </p:pic>
      <p:pic>
        <p:nvPicPr>
          <p:cNvPr id="34" name="그래픽 33" descr="웹 디자인 단색으로 채워진">
            <a:extLst>
              <a:ext uri="{FF2B5EF4-FFF2-40B4-BE49-F238E27FC236}">
                <a16:creationId xmlns:a16="http://schemas.microsoft.com/office/drawing/2014/main" id="{FF4427A8-0C91-4A07-AFA6-EBCACF237E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0115" y="7017938"/>
            <a:ext cx="914400" cy="914400"/>
          </a:xfrm>
          <a:prstGeom prst="rect">
            <a:avLst/>
          </a:prstGeom>
        </p:spPr>
      </p:pic>
      <p:pic>
        <p:nvPicPr>
          <p:cNvPr id="35" name="그래픽 34" descr="온라인 네트워크 단색으로 채워진">
            <a:extLst>
              <a:ext uri="{FF2B5EF4-FFF2-40B4-BE49-F238E27FC236}">
                <a16:creationId xmlns:a16="http://schemas.microsoft.com/office/drawing/2014/main" id="{8A21A3BD-D95B-45A1-B077-8EFFD63D43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20115" y="4024779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456E586-2D64-483C-850F-3D5A2AAD8235}"/>
              </a:ext>
            </a:extLst>
          </p:cNvPr>
          <p:cNvSpPr txBox="1"/>
          <p:nvPr/>
        </p:nvSpPr>
        <p:spPr>
          <a:xfrm>
            <a:off x="10314084" y="2686735"/>
            <a:ext cx="58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화면 전환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,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터치 응답시간 등 모든 서비스 요청에 대한 응답시간이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1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초 이하가 되도록 개발합니다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59601E-7EF5-4096-A1E8-58E2DEE899F3}"/>
              </a:ext>
            </a:extLst>
          </p:cNvPr>
          <p:cNvSpPr txBox="1"/>
          <p:nvPr/>
        </p:nvSpPr>
        <p:spPr>
          <a:xfrm>
            <a:off x="10314080" y="3895757"/>
            <a:ext cx="584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적절한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UI/</a:t>
            </a:r>
            <a:r>
              <a:rPr lang="en-US" altLang="ko-KR" dirty="0" err="1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UX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및 디자인 설계로 사용자가 별도의 사용 설명 없이도 제품을 사용할 수 있도록 개발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algn="just"/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제품의 핵심 기능 요구사항인 커뮤니티 기능 및 칵테일 정보 제공을 목표로 개발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D3D192-FBF3-4032-A79C-529D81AF1465}"/>
              </a:ext>
            </a:extLst>
          </p:cNvPr>
          <p:cNvSpPr txBox="1"/>
          <p:nvPr/>
        </p:nvSpPr>
        <p:spPr>
          <a:xfrm>
            <a:off x="10314080" y="5423990"/>
            <a:ext cx="5840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제품 내 커뮤니티에서 나타날 수 있는 악성유저에 대한 예방 및 처벌 대책 마련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algn="just"/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청소년의 음주를 장려하지 않도록 앱 내 유의사항 기재 및 홍보매체 고려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F7EFF-8C86-443A-88D2-927CE7E9F155}"/>
              </a:ext>
            </a:extLst>
          </p:cNvPr>
          <p:cNvSpPr txBox="1"/>
          <p:nvPr/>
        </p:nvSpPr>
        <p:spPr>
          <a:xfrm>
            <a:off x="10314080" y="6901055"/>
            <a:ext cx="5840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구체적인 설계 및 협업 규칙 준수를 통해 수정 예상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LOC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를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100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이하로 최소화 하는 것을 목표로 함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algn="just"/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앞으로의 앱 수정 및 확장이 용이하도록 객체지향 개념 적극 활용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및 제품 내 다양한 디자인 요소는 가급적 통일 또는 표준화를 통해 재사용성 증대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B95AE310-CCBA-48C7-9B56-4A0B7EC3AE02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03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현실적 제한조건</a:t>
            </a:r>
            <a:endParaRPr lang="en-US" dirty="0"/>
          </a:p>
        </p:txBody>
      </p:sp>
      <p:grpSp>
        <p:nvGrpSpPr>
          <p:cNvPr id="24" name="그룹 1001">
            <a:extLst>
              <a:ext uri="{FF2B5EF4-FFF2-40B4-BE49-F238E27FC236}">
                <a16:creationId xmlns:a16="http://schemas.microsoft.com/office/drawing/2014/main" id="{EAB2B9AF-DF6F-469A-9758-70660245A5D1}"/>
              </a:ext>
            </a:extLst>
          </p:cNvPr>
          <p:cNvGrpSpPr/>
          <p:nvPr/>
        </p:nvGrpSpPr>
        <p:grpSpPr>
          <a:xfrm>
            <a:off x="9231657" y="3494916"/>
            <a:ext cx="6922743" cy="164571"/>
            <a:chOff x="-371429" y="9460571"/>
            <a:chExt cx="15457143" cy="164571"/>
          </a:xfrm>
        </p:grpSpPr>
        <p:pic>
          <p:nvPicPr>
            <p:cNvPr id="25" name="Object 2">
              <a:extLst>
                <a:ext uri="{FF2B5EF4-FFF2-40B4-BE49-F238E27FC236}">
                  <a16:creationId xmlns:a16="http://schemas.microsoft.com/office/drawing/2014/main" id="{67A3ABAE-9F8C-4F9F-9EEC-C045A6700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26" name="그룹 1001">
            <a:extLst>
              <a:ext uri="{FF2B5EF4-FFF2-40B4-BE49-F238E27FC236}">
                <a16:creationId xmlns:a16="http://schemas.microsoft.com/office/drawing/2014/main" id="{B5A4A673-20DC-4597-A64C-060790CF1379}"/>
              </a:ext>
            </a:extLst>
          </p:cNvPr>
          <p:cNvGrpSpPr/>
          <p:nvPr/>
        </p:nvGrpSpPr>
        <p:grpSpPr>
          <a:xfrm>
            <a:off x="9231657" y="5149577"/>
            <a:ext cx="6922743" cy="164571"/>
            <a:chOff x="-371429" y="9460571"/>
            <a:chExt cx="15457143" cy="164571"/>
          </a:xfrm>
        </p:grpSpPr>
        <p:pic>
          <p:nvPicPr>
            <p:cNvPr id="27" name="Object 2">
              <a:extLst>
                <a:ext uri="{FF2B5EF4-FFF2-40B4-BE49-F238E27FC236}">
                  <a16:creationId xmlns:a16="http://schemas.microsoft.com/office/drawing/2014/main" id="{074A7B0C-1D60-44A4-A4D3-728F8265C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28" name="그룹 1001">
            <a:extLst>
              <a:ext uri="{FF2B5EF4-FFF2-40B4-BE49-F238E27FC236}">
                <a16:creationId xmlns:a16="http://schemas.microsoft.com/office/drawing/2014/main" id="{B95E8FE1-77C6-4F4F-8453-81A2CE917D3A}"/>
              </a:ext>
            </a:extLst>
          </p:cNvPr>
          <p:cNvGrpSpPr/>
          <p:nvPr/>
        </p:nvGrpSpPr>
        <p:grpSpPr>
          <a:xfrm>
            <a:off x="9231657" y="6658157"/>
            <a:ext cx="6922743" cy="164571"/>
            <a:chOff x="-371429" y="9460571"/>
            <a:chExt cx="15457143" cy="164571"/>
          </a:xfrm>
        </p:grpSpPr>
        <p:pic>
          <p:nvPicPr>
            <p:cNvPr id="29" name="Object 2">
              <a:extLst>
                <a:ext uri="{FF2B5EF4-FFF2-40B4-BE49-F238E27FC236}">
                  <a16:creationId xmlns:a16="http://schemas.microsoft.com/office/drawing/2014/main" id="{F9FC04F5-8106-49A8-8DB7-EBFF8EDE7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69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4050" y="2071360"/>
            <a:ext cx="3065991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599556" y="5437619"/>
            <a:ext cx="925743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2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사용자 요구사항</a:t>
            </a:r>
            <a:endParaRPr lang="en-US" altLang="ko-KR" sz="7200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1429" y="6977120"/>
            <a:ext cx="9009524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설문조사 결과를 분석하여 </a:t>
            </a:r>
            <a:endParaRPr lang="en-US" altLang="ko-KR" sz="3300" dirty="0">
              <a:solidFill>
                <a:srgbClr val="59595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사용자의 요구사항을 파악합니다</a:t>
            </a:r>
            <a:r>
              <a:rPr lang="en-US" altLang="ko-KR" sz="33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6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745445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사용자 요구사항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Cafe24 Dangdanghae" pitchFamily="34" charset="0"/>
              </a:rPr>
              <a:t>설문 조사</a:t>
            </a:r>
            <a:endParaRPr lang="en-US" altLang="ko-KR" sz="36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B95AE310-CCBA-48C7-9B56-4A0B7EC3AE02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03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현실적 제한조건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3C6498-2BB1-44C1-897F-A7DA7F2F93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93" r="992" b="1565"/>
          <a:stretch/>
        </p:blipFill>
        <p:spPr>
          <a:xfrm>
            <a:off x="1524000" y="2661800"/>
            <a:ext cx="5454023" cy="62904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23E209-4B06-4DD2-B385-A1A0BFA69054}"/>
              </a:ext>
            </a:extLst>
          </p:cNvPr>
          <p:cNvSpPr txBox="1"/>
          <p:nvPr/>
        </p:nvSpPr>
        <p:spPr>
          <a:xfrm>
            <a:off x="7772400" y="2643789"/>
            <a:ext cx="5920210" cy="3093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조사대상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: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명지대 학생 및 지인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74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명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(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익명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)</a:t>
            </a:r>
          </a:p>
          <a:p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r>
              <a:rPr lang="ko-KR" altLang="en-US" sz="2000" b="1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조사기간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: 2021-09-17 ~ 2021-09-18 (2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일간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)</a:t>
            </a:r>
          </a:p>
          <a:p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r>
              <a:rPr lang="ko-KR" altLang="en-US" sz="2000" b="1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조사방법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: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구글 폼을 통한 온라인 설문조사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조사목적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: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코로나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19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사태 이후 자택에서의 음주 증가율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칵테일에 대한 사전지식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,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향후 관심도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,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유사 어플 경험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,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제품 사용 의향 조사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33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745445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사용자 요구사항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Cafe24 Dangdanghae" pitchFamily="34" charset="0"/>
              </a:rPr>
              <a:t>설문 조사</a:t>
            </a:r>
            <a:endParaRPr lang="en-US" altLang="ko-KR" sz="36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B95AE310-CCBA-48C7-9B56-4A0B7EC3AE02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03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현실적 제한조건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BB45314-D71E-4D14-ADC2-D22DFF80BD40}"/>
              </a:ext>
            </a:extLst>
          </p:cNvPr>
          <p:cNvGrpSpPr/>
          <p:nvPr/>
        </p:nvGrpSpPr>
        <p:grpSpPr>
          <a:xfrm>
            <a:off x="3280188" y="2491075"/>
            <a:ext cx="11502612" cy="6451356"/>
            <a:chOff x="3280188" y="2491075"/>
            <a:chExt cx="11502612" cy="645135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ACC624-F080-44C8-9614-45B5249C3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" t="4570" r="28479" b="8082"/>
            <a:stretch/>
          </p:blipFill>
          <p:spPr>
            <a:xfrm>
              <a:off x="3280188" y="2493120"/>
              <a:ext cx="5647581" cy="308304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5A03FAD-6ACC-4C14-988E-0BAD1446F8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1" r="29630" b="7693"/>
            <a:stretch/>
          </p:blipFill>
          <p:spPr>
            <a:xfrm>
              <a:off x="9137559" y="2491075"/>
              <a:ext cx="5645241" cy="3083043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09C6BCC-D415-4249-A1EC-5F336820CB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457" b="5353"/>
            <a:stretch/>
          </p:blipFill>
          <p:spPr>
            <a:xfrm>
              <a:off x="3280188" y="5840338"/>
              <a:ext cx="5645241" cy="308304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EED908C-C361-46BA-B6CF-434F1674A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288" b="5353"/>
            <a:stretch/>
          </p:blipFill>
          <p:spPr>
            <a:xfrm>
              <a:off x="9137559" y="5867046"/>
              <a:ext cx="5645240" cy="3075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972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745445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사용자 요구사항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Cafe24 Dangdanghae" pitchFamily="34" charset="0"/>
              </a:rPr>
              <a:t>설문 조사</a:t>
            </a:r>
            <a:endParaRPr lang="en-US" altLang="ko-KR" sz="36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B95AE310-CCBA-48C7-9B56-4A0B7EC3AE02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03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현실적 제한조건</a:t>
            </a:r>
            <a:endParaRPr 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4725630-1CC6-4ABD-BEFF-F2704EBBA3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00" b="7742"/>
          <a:stretch/>
        </p:blipFill>
        <p:spPr>
          <a:xfrm>
            <a:off x="3270160" y="2593557"/>
            <a:ext cx="5645240" cy="300046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9407DF5-098B-440D-9C82-845EE7F796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27" b="7742"/>
          <a:stretch/>
        </p:blipFill>
        <p:spPr>
          <a:xfrm>
            <a:off x="3270160" y="5876831"/>
            <a:ext cx="5645240" cy="300046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A91D119-5A1C-4BDF-A498-72139DBF77A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32" b="6927"/>
          <a:stretch/>
        </p:blipFill>
        <p:spPr>
          <a:xfrm>
            <a:off x="9144000" y="5876830"/>
            <a:ext cx="5645240" cy="300047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E60BDB8-DCC5-4945-97BA-844BDC25F32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30" b="6607"/>
          <a:stretch/>
        </p:blipFill>
        <p:spPr>
          <a:xfrm>
            <a:off x="9144000" y="2593557"/>
            <a:ext cx="5645240" cy="30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99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745445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사용자 요구사항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Cafe24 Dangdanghae" pitchFamily="34" charset="0"/>
              </a:rPr>
              <a:t>설문 조사</a:t>
            </a:r>
            <a:endParaRPr lang="en-US" altLang="ko-KR" sz="36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B95AE310-CCBA-48C7-9B56-4A0B7EC3AE02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03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현실적 제한조건</a:t>
            </a:r>
            <a:endParaRPr lang="en-US" dirty="0"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150F7934-D570-4962-9AD7-ECAAF0F0018D}"/>
              </a:ext>
            </a:extLst>
          </p:cNvPr>
          <p:cNvSpPr txBox="1"/>
          <p:nvPr/>
        </p:nvSpPr>
        <p:spPr>
          <a:xfrm>
            <a:off x="1400679" y="3684187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E48E7FD3-ECA8-4012-B1F4-523FDFE81ABA}"/>
              </a:ext>
            </a:extLst>
          </p:cNvPr>
          <p:cNvSpPr txBox="1"/>
          <p:nvPr/>
        </p:nvSpPr>
        <p:spPr>
          <a:xfrm>
            <a:off x="2352872" y="3911025"/>
            <a:ext cx="4686103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칵테일 레시피 수요가 높음</a:t>
            </a:r>
            <a:endParaRPr lang="en-US" dirty="0"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A8CF5EA5-760C-4849-AAE0-9BAA4EEA3856}"/>
              </a:ext>
            </a:extLst>
          </p:cNvPr>
          <p:cNvSpPr txBox="1"/>
          <p:nvPr/>
        </p:nvSpPr>
        <p:spPr>
          <a:xfrm>
            <a:off x="8448298" y="3679423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6" name="Object 20">
            <a:extLst>
              <a:ext uri="{FF2B5EF4-FFF2-40B4-BE49-F238E27FC236}">
                <a16:creationId xmlns:a16="http://schemas.microsoft.com/office/drawing/2014/main" id="{F78F40BE-66B0-44F9-A1A1-EC8230BEAAC1}"/>
              </a:ext>
            </a:extLst>
          </p:cNvPr>
          <p:cNvSpPr txBox="1"/>
          <p:nvPr/>
        </p:nvSpPr>
        <p:spPr>
          <a:xfrm>
            <a:off x="9400491" y="3906262"/>
            <a:ext cx="4420283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수요에 비해 공급이 적음</a:t>
            </a:r>
            <a:endParaRPr lang="en-US" dirty="0"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50B61409-9CBC-4F9E-90F0-3B3B884422D4}"/>
              </a:ext>
            </a:extLst>
          </p:cNvPr>
          <p:cNvSpPr txBox="1"/>
          <p:nvPr/>
        </p:nvSpPr>
        <p:spPr>
          <a:xfrm>
            <a:off x="1400679" y="5510634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</a:t>
            </a:r>
            <a:r>
              <a:rPr lang="en-US" altLang="ko-KR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3</a:t>
            </a:r>
            <a:endParaRPr lang="en-US" dirty="0"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088A5FFA-9FEC-4BB3-BCBF-140EEAE1BA86}"/>
              </a:ext>
            </a:extLst>
          </p:cNvPr>
          <p:cNvSpPr txBox="1"/>
          <p:nvPr/>
        </p:nvSpPr>
        <p:spPr>
          <a:xfrm>
            <a:off x="2352872" y="5737473"/>
            <a:ext cx="8877103" cy="1163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칵테일 레시피 커뮤니티 앱의 시장성이 높다고 판단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2AC4C-66C6-4448-A759-6E7A94F958B7}"/>
              </a:ext>
            </a:extLst>
          </p:cNvPr>
          <p:cNvSpPr txBox="1"/>
          <p:nvPr/>
        </p:nvSpPr>
        <p:spPr>
          <a:xfrm>
            <a:off x="9906000" y="1650027"/>
            <a:ext cx="6332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참여자의 </a:t>
            </a:r>
            <a:r>
              <a:rPr kumimoji="1" lang="ko-KR" altLang="en-US" dirty="0" err="1"/>
              <a:t>음주습관과</a:t>
            </a:r>
            <a:r>
              <a:rPr kumimoji="1" lang="ko-KR" altLang="en-US" dirty="0"/>
              <a:t> 코로나 이후의 음주문화 변화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73</a:t>
            </a:r>
            <a:r>
              <a:rPr kumimoji="1" lang="ko-KR" altLang="en-US" dirty="0"/>
              <a:t>명중 </a:t>
            </a:r>
            <a:r>
              <a:rPr kumimoji="1" lang="en-US" altLang="ko-KR" dirty="0"/>
              <a:t>54</a:t>
            </a:r>
            <a:r>
              <a:rPr kumimoji="1" lang="ko-KR" altLang="en-US" dirty="0"/>
              <a:t>퍼센트가 집에서 술을 마시는 빈도가 늘었다고 대답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 </a:t>
            </a:r>
            <a:r>
              <a:rPr kumimoji="1" lang="ko-KR" altLang="en-US" dirty="0" err="1"/>
              <a:t>집술</a:t>
            </a:r>
            <a:r>
              <a:rPr kumimoji="1" lang="ko-KR" altLang="en-US" dirty="0"/>
              <a:t> 문화가 늘었다고 볼 수 있음</a:t>
            </a:r>
            <a:endParaRPr kumimoji="1"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A26FA1-7862-4B6E-91F7-AD4CD3DC6492}"/>
              </a:ext>
            </a:extLst>
          </p:cNvPr>
          <p:cNvSpPr txBox="1"/>
          <p:nvPr/>
        </p:nvSpPr>
        <p:spPr>
          <a:xfrm>
            <a:off x="12549859" y="4438703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*칵테일의 대한 선호도와 지식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참여자 </a:t>
            </a:r>
            <a:r>
              <a:rPr kumimoji="1" lang="en-US" altLang="ko-KR" dirty="0"/>
              <a:t>73%</a:t>
            </a:r>
            <a:r>
              <a:rPr kumimoji="1" lang="ko-KR" altLang="en-US" dirty="0"/>
              <a:t>가 칵테일에 대한 경험이 있음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참여자 </a:t>
            </a:r>
            <a:r>
              <a:rPr kumimoji="1" lang="en-US" altLang="ko-KR" dirty="0"/>
              <a:t>71%</a:t>
            </a:r>
            <a:r>
              <a:rPr kumimoji="1" lang="ko-KR" altLang="en-US" dirty="0"/>
              <a:t>가 칵테일 종류와 제조방법을 알아보고 </a:t>
            </a:r>
            <a:r>
              <a:rPr kumimoji="1" lang="ko-KR" altLang="en-US" dirty="0" err="1"/>
              <a:t>싶었던적이</a:t>
            </a:r>
            <a:r>
              <a:rPr kumimoji="1" lang="ko-KR" altLang="en-US" dirty="0"/>
              <a:t> 있음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 칵테일 레시피에 대한 수요가 있다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4F6135-1F6B-4DB0-8958-57C427A3D1E1}"/>
              </a:ext>
            </a:extLst>
          </p:cNvPr>
          <p:cNvSpPr txBox="1"/>
          <p:nvPr/>
        </p:nvSpPr>
        <p:spPr>
          <a:xfrm>
            <a:off x="10896600" y="7403413"/>
            <a:ext cx="780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*칵테일</a:t>
            </a:r>
            <a:r>
              <a:rPr kumimoji="1" lang="ko-KR" altLang="en-US" dirty="0"/>
              <a:t> 레시피 공유 커뮤니티 앱에 대한 수요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참여자중 </a:t>
            </a:r>
            <a:r>
              <a:rPr kumimoji="1" lang="en-US" altLang="ko-KR" dirty="0"/>
              <a:t>82%</a:t>
            </a:r>
            <a:r>
              <a:rPr kumimoji="1" lang="ko-KR" altLang="en-US" dirty="0"/>
              <a:t>가 칵테일 커뮤니티 사이트를 경험해 본 적이 </a:t>
            </a:r>
            <a:r>
              <a:rPr kumimoji="1" lang="ko-KR" altLang="en-US" dirty="0" err="1"/>
              <a:t>이없다</a:t>
            </a:r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정보를 접할 수 있는 기회가 </a:t>
            </a:r>
            <a:r>
              <a:rPr kumimoji="1" lang="ko-KR" altLang="en-US" dirty="0" err="1"/>
              <a:t>적엇다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참여자중 </a:t>
            </a:r>
            <a:r>
              <a:rPr kumimoji="1" lang="en-US" altLang="ko-KR" dirty="0"/>
              <a:t>75%</a:t>
            </a:r>
            <a:r>
              <a:rPr kumimoji="1" lang="ko-KR" altLang="en-US" dirty="0"/>
              <a:t>가 칵테일 레시피  커뮤니티 앱이 있다면 사용할 것이라는 응답</a:t>
            </a:r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시장성 충분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84484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745445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사용자 요구사항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Cafe24 Dangdanghae" pitchFamily="34" charset="0"/>
              </a:rPr>
              <a:t>설문 조사</a:t>
            </a:r>
            <a:endParaRPr lang="en-US" altLang="ko-KR" sz="36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B95AE310-CCBA-48C7-9B56-4A0B7EC3AE02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03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현실적 제한조건</a:t>
            </a:r>
            <a:endParaRPr lang="en-US" dirty="0"/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AFAD2F2E-9FD8-4E76-8286-CD963F0B7EFA}"/>
              </a:ext>
            </a:extLst>
          </p:cNvPr>
          <p:cNvSpPr txBox="1"/>
          <p:nvPr/>
        </p:nvSpPr>
        <p:spPr>
          <a:xfrm>
            <a:off x="2144166" y="7187430"/>
            <a:ext cx="5212976" cy="21874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* </a:t>
            </a:r>
            <a:r>
              <a:rPr lang="ko-KR" altLang="en-US" sz="1600" u="sng" dirty="0">
                <a:solidFill>
                  <a:srgbClr val="595959"/>
                </a:solidFill>
                <a:latin typeface="S-Core Dream 4 Regular" pitchFamily="34" charset="0"/>
              </a:rPr>
              <a:t>한정된 자원으로 프로젝트 진행 중이기 때문에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내부회의 결과 프로젝트 확장할 때 추가 검토할 것들로 선정</a:t>
            </a:r>
            <a:endParaRPr lang="en-US" altLang="ko-KR" sz="1600" dirty="0">
              <a:solidFill>
                <a:srgbClr val="595959"/>
              </a:solidFill>
              <a:latin typeface="S-Core Dream 4 Regular" pitchFamily="34" charset="0"/>
            </a:endParaRPr>
          </a:p>
          <a:p>
            <a:pPr algn="just"/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이외에도 많은 의견이 있었다 칵테일 제조 </a:t>
            </a:r>
            <a:r>
              <a:rPr lang="ko-KR" altLang="en-US" sz="1600" dirty="0" err="1">
                <a:solidFill>
                  <a:srgbClr val="595959"/>
                </a:solidFill>
                <a:latin typeface="S-Core Dream 4 Regular" pitchFamily="34" charset="0"/>
              </a:rPr>
              <a:t>원데이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 클래스 만들기 등등</a:t>
            </a:r>
            <a:r>
              <a:rPr lang="en-US" altLang="ko-KR" sz="1600" dirty="0">
                <a:solidFill>
                  <a:srgbClr val="595959"/>
                </a:solidFill>
                <a:latin typeface="S-Core Dream 4 Regular" pitchFamily="34" charset="0"/>
              </a:rPr>
              <a:t>..</a:t>
            </a:r>
          </a:p>
          <a:p>
            <a:pPr algn="just"/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자유게시판 기능을 이용해 유저들끼리 자연스럽게 필요한 기능들을 생성할 수 </a:t>
            </a:r>
            <a:r>
              <a:rPr lang="ko-KR" altLang="en-US" sz="1600" dirty="0" err="1">
                <a:solidFill>
                  <a:srgbClr val="595959"/>
                </a:solidFill>
                <a:latin typeface="S-Core Dream 4 Regular" pitchFamily="34" charset="0"/>
              </a:rPr>
              <a:t>있을것으로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 예상</a:t>
            </a:r>
            <a:endParaRPr lang="en-US" altLang="ko-KR" sz="1600" dirty="0">
              <a:solidFill>
                <a:srgbClr val="595959"/>
              </a:solidFill>
              <a:latin typeface="S-Core Dream 4 Regular" pitchFamily="34" charset="0"/>
            </a:endParaRPr>
          </a:p>
          <a:p>
            <a:pPr algn="just"/>
            <a:r>
              <a:rPr lang="en-US" altLang="ko-KR" sz="1600" dirty="0">
                <a:solidFill>
                  <a:srgbClr val="595959"/>
                </a:solidFill>
                <a:latin typeface="S-Core Dream 4 Regular" pitchFamily="34" charset="0"/>
              </a:rPr>
              <a:t>(</a:t>
            </a:r>
            <a:r>
              <a:rPr lang="ko-KR" altLang="en-US" sz="1600" dirty="0" err="1">
                <a:solidFill>
                  <a:srgbClr val="595959"/>
                </a:solidFill>
                <a:latin typeface="S-Core Dream 4 Regular" pitchFamily="34" charset="0"/>
              </a:rPr>
              <a:t>발표할땐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 지우기</a:t>
            </a:r>
            <a:r>
              <a:rPr lang="en-US" altLang="ko-KR" sz="1600" dirty="0">
                <a:solidFill>
                  <a:srgbClr val="595959"/>
                </a:solidFill>
                <a:latin typeface="S-Core Dream 4 Regular" pitchFamily="34" charset="0"/>
              </a:rPr>
              <a:t>)</a:t>
            </a:r>
            <a:endParaRPr lang="en-US"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2B0536FE-E00C-4458-9642-5862B36035B0}"/>
              </a:ext>
            </a:extLst>
          </p:cNvPr>
          <p:cNvSpPr txBox="1"/>
          <p:nvPr/>
        </p:nvSpPr>
        <p:spPr>
          <a:xfrm>
            <a:off x="2062883" y="2624129"/>
            <a:ext cx="334731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100" kern="0" spc="-100" dirty="0">
                <a:solidFill>
                  <a:srgbClr val="595959"/>
                </a:solidFill>
                <a:latin typeface="Cafe24 Dangdanghae" pitchFamily="34" charset="0"/>
              </a:rPr>
              <a:t>추가의견</a:t>
            </a:r>
            <a:endParaRPr 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B3E1EBF-C843-4552-93D0-EFE791498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9" y="4086659"/>
            <a:ext cx="8432800" cy="7366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1757FA1-0662-46AE-97EA-5E2C9BDC71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04" y="6025218"/>
            <a:ext cx="8458200" cy="3683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5763984-2A01-48D4-8756-13180F94A6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621570"/>
            <a:ext cx="8420100" cy="698500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D391FEA4-843A-4537-93C0-D9140D8AC0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468" y="4908985"/>
            <a:ext cx="8445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97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60"/>
            <a:ext cx="4598987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05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9"/>
            <a:ext cx="1388615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프로젝트 목적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3056" y="6977120"/>
            <a:ext cx="13514286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300" dirty="0" err="1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목차와</a:t>
            </a:r>
            <a:r>
              <a:rPr lang="en-US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3300" dirty="0" err="1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관련된</a:t>
            </a:r>
            <a:r>
              <a:rPr lang="en-US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3300" dirty="0" err="1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세부</a:t>
            </a:r>
            <a:r>
              <a:rPr lang="en-US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3300" dirty="0" err="1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내용을</a:t>
            </a:r>
            <a:r>
              <a:rPr lang="en-US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3300" dirty="0" err="1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05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프로젝트 목적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0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</a:rPr>
              <a:t>15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5" y="753069"/>
            <a:ext cx="6171696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프로젝트 목적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AA7D0-7CF2-4E82-826E-7AE1D5BC280D}"/>
              </a:ext>
            </a:extLst>
          </p:cNvPr>
          <p:cNvSpPr txBox="1"/>
          <p:nvPr/>
        </p:nvSpPr>
        <p:spPr>
          <a:xfrm>
            <a:off x="3488747" y="2705100"/>
            <a:ext cx="8398453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u="sng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칵테일에 대한 충분한 정보를 제공해야 한다</a:t>
            </a:r>
            <a:r>
              <a:rPr lang="en-US" altLang="ko-KR" sz="2000" b="1" u="sng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칵테일에 대한 기본적인 상식 제공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보편적인 칵테일 레시피를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20~40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여가지 제공해야 한다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칵테일 재료 및 도구에 대한 정보를 제공해야 한다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초보자도 나만의 레시피를 만들 수 있는 정보를 제공해야 한다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u="sng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사용자가 별도의 설명 없이도 앱 사용이 가능하여야 한다</a:t>
            </a:r>
            <a:r>
              <a:rPr lang="en-US" altLang="ko-KR" sz="2000" b="1" u="sng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직관적으로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UI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를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구성해야 한다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간단한 이미지 또는 그래픽으로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UI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또는 정보를 표현해야 한다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UX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를 고려하여 물 흐르듯 자연스럽게 사용 가능하도록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UI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를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배치해야 한다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u="sng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커뮤니티 기능을 통해 사용자간 소통이 가능해야 한다</a:t>
            </a:r>
            <a:endParaRPr lang="en-US" altLang="ko-KR" sz="2000" b="1" u="sng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나만의 레시피를 공유할 수 있어야 한다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사용자간 질의응답이 가능해야 한다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자유게시판을 통해 자유로운 글 작성이 가능해야 한다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C7D4A3A5-DCE5-4519-A061-D3FB5B185A40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05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프로젝트 목적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pic>
        <p:nvPicPr>
          <p:cNvPr id="4" name="그래픽 3" descr="신문 단색으로 채워진">
            <a:extLst>
              <a:ext uri="{FF2B5EF4-FFF2-40B4-BE49-F238E27FC236}">
                <a16:creationId xmlns:a16="http://schemas.microsoft.com/office/drawing/2014/main" id="{907A382B-5A83-4E03-A1F8-6A2103A13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8800" y="2781300"/>
            <a:ext cx="1295400" cy="1295400"/>
          </a:xfrm>
          <a:prstGeom prst="rect">
            <a:avLst/>
          </a:prstGeom>
        </p:spPr>
      </p:pic>
      <p:pic>
        <p:nvPicPr>
          <p:cNvPr id="10" name="그래픽 9" descr="모임 단색으로 채워진">
            <a:extLst>
              <a:ext uri="{FF2B5EF4-FFF2-40B4-BE49-F238E27FC236}">
                <a16:creationId xmlns:a16="http://schemas.microsoft.com/office/drawing/2014/main" id="{15C6C068-7A25-471C-B4E6-F366906D17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28800" y="6819900"/>
            <a:ext cx="1295400" cy="1295400"/>
          </a:xfrm>
          <a:prstGeom prst="rect">
            <a:avLst/>
          </a:prstGeom>
        </p:spPr>
      </p:pic>
      <p:pic>
        <p:nvPicPr>
          <p:cNvPr id="13" name="그래픽 12" descr="컴퍼스 단색으로 채워진">
            <a:extLst>
              <a:ext uri="{FF2B5EF4-FFF2-40B4-BE49-F238E27FC236}">
                <a16:creationId xmlns:a16="http://schemas.microsoft.com/office/drawing/2014/main" id="{0DEB7E7A-E01B-4B47-811D-E6599BDE7E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28800" y="4956213"/>
            <a:ext cx="1295399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89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2400" y="2071360"/>
            <a:ext cx="3217641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06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599556" y="5437619"/>
            <a:ext cx="925743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8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프로젝트 차별성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1429" y="6977120"/>
            <a:ext cx="9009524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33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프로젝트 관련 시장조사를 통해 </a:t>
            </a:r>
            <a:endParaRPr lang="en-US" altLang="ko-KR" sz="3300" dirty="0">
              <a:solidFill>
                <a:srgbClr val="59595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  <a:cs typeface="S-Core Dream 4 Regular" pitchFamily="34" charset="0"/>
            </a:endParaRPr>
          </a:p>
          <a:p>
            <a:pPr algn="r"/>
            <a:r>
              <a:rPr lang="ko-KR" altLang="en-US" sz="33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제안 프로젝트의 차별성을 분석합니다</a:t>
            </a:r>
            <a:r>
              <a:rPr lang="en-US" altLang="ko-KR" sz="33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.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8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02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3400" y="557819"/>
            <a:ext cx="4657494" cy="22797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5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목차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2225" y="2285541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01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2225" y="3303982"/>
            <a:ext cx="1521375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Cafe24 Dangdanghae" pitchFamily="34" charset="0"/>
              </a:rPr>
              <a:t>팀 소개</a:t>
            </a:r>
            <a:endParaRPr lang="en-US" altLang="ko-KR" sz="2800" dirty="0">
              <a:solidFill>
                <a:srgbClr val="59595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  <a:cs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아무나</a:t>
            </a:r>
            <a:r>
              <a:rPr lang="en-US" altLang="ko-KR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)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45273" y="2285541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02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45273" y="3303982"/>
            <a:ext cx="2417927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Cafe24 Dangdanghae" pitchFamily="34" charset="0"/>
              </a:rPr>
              <a:t>프로젝트 개요</a:t>
            </a:r>
            <a:endParaRPr lang="en-US" altLang="ko-KR" sz="2800" dirty="0">
              <a:solidFill>
                <a:srgbClr val="59595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  <a:cs typeface="Cafe24 Dangdanghae" pitchFamily="34" charset="0"/>
            </a:endParaRPr>
          </a:p>
          <a:p>
            <a:pPr algn="just"/>
            <a:r>
              <a:rPr 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(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진영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)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2225" y="438150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04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2225" y="5399941"/>
            <a:ext cx="2892975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사용자 요구사항</a:t>
            </a:r>
            <a:endParaRPr lang="en-US" altLang="ko-KR" sz="2800" dirty="0">
              <a:solidFill>
                <a:srgbClr val="59595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진영</a:t>
            </a:r>
            <a:r>
              <a:rPr lang="en-US" altLang="ko-KR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)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45273" y="438150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05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45273" y="5399941"/>
            <a:ext cx="2417927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Cafe24 Dangdanghae" pitchFamily="34" charset="0"/>
              </a:rPr>
              <a:t>프로젝트 목적</a:t>
            </a:r>
            <a:endParaRPr lang="en-US" altLang="ko-KR" sz="2800" dirty="0">
              <a:solidFill>
                <a:srgbClr val="59595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  <a:cs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민우</a:t>
            </a:r>
            <a:r>
              <a:rPr lang="en-US" altLang="ko-KR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)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+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16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목차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A4CA9658-43E6-4A02-BC25-8245720EEA15}"/>
              </a:ext>
            </a:extLst>
          </p:cNvPr>
          <p:cNvSpPr txBox="1"/>
          <p:nvPr/>
        </p:nvSpPr>
        <p:spPr>
          <a:xfrm>
            <a:off x="4401752" y="656211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07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27" name="Object 17">
            <a:extLst>
              <a:ext uri="{FF2B5EF4-FFF2-40B4-BE49-F238E27FC236}">
                <a16:creationId xmlns:a16="http://schemas.microsoft.com/office/drawing/2014/main" id="{9267ECFA-18FE-468C-978F-A36275DBA61D}"/>
              </a:ext>
            </a:extLst>
          </p:cNvPr>
          <p:cNvSpPr txBox="1"/>
          <p:nvPr/>
        </p:nvSpPr>
        <p:spPr>
          <a:xfrm>
            <a:off x="4401753" y="7580555"/>
            <a:ext cx="1770448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설계 평가</a:t>
            </a:r>
            <a:endParaRPr lang="en-US" altLang="ko-KR" sz="2800" dirty="0">
              <a:solidFill>
                <a:srgbClr val="59595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민우</a:t>
            </a:r>
            <a:r>
              <a:rPr lang="en-US" altLang="ko-KR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)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FEDF693B-F76A-4E9C-B89E-9944BF8A4238}"/>
              </a:ext>
            </a:extLst>
          </p:cNvPr>
          <p:cNvSpPr txBox="1"/>
          <p:nvPr/>
        </p:nvSpPr>
        <p:spPr>
          <a:xfrm>
            <a:off x="7924800" y="656211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08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2018E0FF-1220-48FD-99A9-719CF8FBF2EE}"/>
              </a:ext>
            </a:extLst>
          </p:cNvPr>
          <p:cNvSpPr txBox="1"/>
          <p:nvPr/>
        </p:nvSpPr>
        <p:spPr>
          <a:xfrm>
            <a:off x="7924801" y="7580555"/>
            <a:ext cx="2408174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프로젝트 계획</a:t>
            </a:r>
            <a:endParaRPr lang="en-US" altLang="ko-KR" sz="2800" dirty="0">
              <a:solidFill>
                <a:srgbClr val="59595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병대</a:t>
            </a:r>
            <a:r>
              <a:rPr lang="en-US" altLang="ko-KR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)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295120FC-592B-44E6-89F3-2A016A1C2B6D}"/>
              </a:ext>
            </a:extLst>
          </p:cNvPr>
          <p:cNvSpPr txBox="1"/>
          <p:nvPr/>
        </p:nvSpPr>
        <p:spPr>
          <a:xfrm>
            <a:off x="11546490" y="2285541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03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4821661C-9A11-4C5C-81CB-A312D7F705C5}"/>
              </a:ext>
            </a:extLst>
          </p:cNvPr>
          <p:cNvSpPr txBox="1"/>
          <p:nvPr/>
        </p:nvSpPr>
        <p:spPr>
          <a:xfrm>
            <a:off x="11546490" y="3303982"/>
            <a:ext cx="2779111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현실적 제한조건</a:t>
            </a:r>
            <a:endParaRPr lang="en-US" altLang="ko-KR" sz="2800" dirty="0">
              <a:solidFill>
                <a:srgbClr val="59595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병대</a:t>
            </a:r>
            <a:r>
              <a:rPr lang="en-US" altLang="ko-KR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)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A1366F5B-E918-4E56-8EFD-C2821E0837E1}"/>
              </a:ext>
            </a:extLst>
          </p:cNvPr>
          <p:cNvSpPr txBox="1"/>
          <p:nvPr/>
        </p:nvSpPr>
        <p:spPr>
          <a:xfrm>
            <a:off x="11546490" y="438150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06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36" name="Object 20">
            <a:extLst>
              <a:ext uri="{FF2B5EF4-FFF2-40B4-BE49-F238E27FC236}">
                <a16:creationId xmlns:a16="http://schemas.microsoft.com/office/drawing/2014/main" id="{E86EE38F-5D48-46AE-86C4-E078175AC04B}"/>
              </a:ext>
            </a:extLst>
          </p:cNvPr>
          <p:cNvSpPr txBox="1"/>
          <p:nvPr/>
        </p:nvSpPr>
        <p:spPr>
          <a:xfrm>
            <a:off x="11546491" y="5399941"/>
            <a:ext cx="2779110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Cafe24 Dangdanghae" pitchFamily="34" charset="0"/>
              </a:rPr>
              <a:t>프로젝트 차별성</a:t>
            </a:r>
            <a:endParaRPr lang="en-US" altLang="ko-KR" sz="2800" dirty="0">
              <a:solidFill>
                <a:srgbClr val="59595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  <a:cs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병대</a:t>
            </a:r>
            <a:r>
              <a:rPr lang="en-US" altLang="ko-KR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)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38" name="Object 19">
            <a:extLst>
              <a:ext uri="{FF2B5EF4-FFF2-40B4-BE49-F238E27FC236}">
                <a16:creationId xmlns:a16="http://schemas.microsoft.com/office/drawing/2014/main" id="{8C3E3CB5-EEA9-422C-9AF1-C8B65BF3CEE0}"/>
              </a:ext>
            </a:extLst>
          </p:cNvPr>
          <p:cNvSpPr txBox="1"/>
          <p:nvPr/>
        </p:nvSpPr>
        <p:spPr>
          <a:xfrm>
            <a:off x="11526017" y="656211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09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39" name="Object 20">
            <a:extLst>
              <a:ext uri="{FF2B5EF4-FFF2-40B4-BE49-F238E27FC236}">
                <a16:creationId xmlns:a16="http://schemas.microsoft.com/office/drawing/2014/main" id="{05A12305-797A-47F9-893B-5AF540C2F97D}"/>
              </a:ext>
            </a:extLst>
          </p:cNvPr>
          <p:cNvSpPr txBox="1"/>
          <p:nvPr/>
        </p:nvSpPr>
        <p:spPr>
          <a:xfrm>
            <a:off x="11526018" y="7580555"/>
            <a:ext cx="1305778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Q&amp;A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06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프로젝트 차별성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2104" y="753069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프로젝트 차별성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관련제품 조사 및 차별성 분석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B672DB-7C32-4A4B-B1C8-1E888318D1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2" t="393" r="1553" b="1235"/>
          <a:stretch/>
        </p:blipFill>
        <p:spPr>
          <a:xfrm>
            <a:off x="1509255" y="3495156"/>
            <a:ext cx="5340259" cy="31752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10EA16-4C4A-4164-ABFE-5E78CA486CAE}"/>
              </a:ext>
            </a:extLst>
          </p:cNvPr>
          <p:cNvSpPr txBox="1"/>
          <p:nvPr/>
        </p:nvSpPr>
        <p:spPr>
          <a:xfrm>
            <a:off x="2083884" y="6618925"/>
            <a:ext cx="4191000" cy="48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&lt;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타 어플과의 차별성 분석표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&gt;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59260B-72D1-466E-B1B6-2E1942845CDA}"/>
              </a:ext>
            </a:extLst>
          </p:cNvPr>
          <p:cNvGrpSpPr/>
          <p:nvPr/>
        </p:nvGrpSpPr>
        <p:grpSpPr>
          <a:xfrm>
            <a:off x="10836923" y="1531158"/>
            <a:ext cx="6552007" cy="6552007"/>
            <a:chOff x="9082679" y="1562100"/>
            <a:chExt cx="6552007" cy="6552007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pic>
          <p:nvPicPr>
            <p:cNvPr id="11" name="그래픽 10" descr="Balloons">
              <a:extLst>
                <a:ext uri="{FF2B5EF4-FFF2-40B4-BE49-F238E27FC236}">
                  <a16:creationId xmlns:a16="http://schemas.microsoft.com/office/drawing/2014/main" id="{3E5595F9-2A49-4E3A-B142-53EDD4004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5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82679" y="1562100"/>
              <a:ext cx="6552007" cy="65520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B7CC00-9287-45CC-ACDE-4681D0D1E701}"/>
                </a:ext>
              </a:extLst>
            </p:cNvPr>
            <p:cNvSpPr txBox="1"/>
            <p:nvPr/>
          </p:nvSpPr>
          <p:spPr>
            <a:xfrm>
              <a:off x="11896055" y="4055693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Cock’Fit</a:t>
              </a:r>
              <a:endParaRPr lang="ko-KR" altLang="en-US" b="1" dirty="0"/>
            </a:p>
          </p:txBody>
        </p:sp>
      </p:grpSp>
      <p:pic>
        <p:nvPicPr>
          <p:cNvPr id="21" name="그래픽 20" descr="채팅 단색으로 채워진">
            <a:extLst>
              <a:ext uri="{FF2B5EF4-FFF2-40B4-BE49-F238E27FC236}">
                <a16:creationId xmlns:a16="http://schemas.microsoft.com/office/drawing/2014/main" id="{DAB6AF26-AEF0-4459-8EE0-340636E31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0338" y="3711748"/>
            <a:ext cx="1867324" cy="18673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FB9A97A-FBA4-4ED5-828E-70C3A1461314}"/>
              </a:ext>
            </a:extLst>
          </p:cNvPr>
          <p:cNvSpPr txBox="1"/>
          <p:nvPr/>
        </p:nvSpPr>
        <p:spPr>
          <a:xfrm>
            <a:off x="7759751" y="5510127"/>
            <a:ext cx="3911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나만의 레시피를 공유하고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각종 의견 소통 및 질의응답이 가능한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커뮤니티 기능을 지원합니다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119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2400" y="2071360"/>
            <a:ext cx="3217641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07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599556" y="5437619"/>
            <a:ext cx="925743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8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설계</a:t>
            </a:r>
            <a:r>
              <a:rPr lang="en-US" altLang="ko-KR" sz="8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/</a:t>
            </a:r>
            <a:r>
              <a:rPr lang="ko-KR" altLang="en-US" sz="8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프로젝트 평가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1429" y="6977120"/>
            <a:ext cx="9009524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개념적 설계가 설계목적에 얼마나 충실한지 평가할 수 있는 방법을 제시</a:t>
            </a:r>
            <a:endParaRPr lang="en-US" altLang="ko-KR" sz="36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27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61" name="Object 17">
            <a:extLst>
              <a:ext uri="{FF2B5EF4-FFF2-40B4-BE49-F238E27FC236}">
                <a16:creationId xmlns:a16="http://schemas.microsoft.com/office/drawing/2014/main" id="{F2D4376C-3DAB-4CA3-8A53-1655911FB354}"/>
              </a:ext>
            </a:extLst>
          </p:cNvPr>
          <p:cNvSpPr txBox="1"/>
          <p:nvPr/>
        </p:nvSpPr>
        <p:spPr>
          <a:xfrm>
            <a:off x="1372104" y="753069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설계</a:t>
            </a:r>
            <a:r>
              <a:rPr lang="en-US" altLang="ko-KR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/</a:t>
            </a:r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프로젝트 평가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62" name="Object 18">
            <a:extLst>
              <a:ext uri="{FF2B5EF4-FFF2-40B4-BE49-F238E27FC236}">
                <a16:creationId xmlns:a16="http://schemas.microsoft.com/office/drawing/2014/main" id="{95362E7B-5397-4576-94F8-946285E5EDD3}"/>
              </a:ext>
            </a:extLst>
          </p:cNvPr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사용자 및 자체 평가표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35" name="그룹 1001">
            <a:extLst>
              <a:ext uri="{FF2B5EF4-FFF2-40B4-BE49-F238E27FC236}">
                <a16:creationId xmlns:a16="http://schemas.microsoft.com/office/drawing/2014/main" id="{DCE7AE14-7FFD-44A5-8017-625D0D1123E0}"/>
              </a:ext>
            </a:extLst>
          </p:cNvPr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63" name="Object 2">
              <a:extLst>
                <a:ext uri="{FF2B5EF4-FFF2-40B4-BE49-F238E27FC236}">
                  <a16:creationId xmlns:a16="http://schemas.microsoft.com/office/drawing/2014/main" id="{6C2AD1BB-E3A5-493E-A90E-F7768EF25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sp>
        <p:nvSpPr>
          <p:cNvPr id="64" name="Object 16">
            <a:extLst>
              <a:ext uri="{FF2B5EF4-FFF2-40B4-BE49-F238E27FC236}">
                <a16:creationId xmlns:a16="http://schemas.microsoft.com/office/drawing/2014/main" id="{4C222F1E-C765-411D-8119-46CF18251148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07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설계</a:t>
            </a:r>
            <a:r>
              <a:rPr lang="en-US" altLang="ko-KR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/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프로젝트 평가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1E8CF3-DA42-4569-BD90-62BEA61B1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559" y="3383030"/>
            <a:ext cx="10248081" cy="367976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D80767A-D8CA-4155-A04E-1A3C8AB365F4}"/>
              </a:ext>
            </a:extLst>
          </p:cNvPr>
          <p:cNvSpPr txBox="1"/>
          <p:nvPr/>
        </p:nvSpPr>
        <p:spPr>
          <a:xfrm>
            <a:off x="4306099" y="7127726"/>
            <a:ext cx="4191000" cy="48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&lt;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사용자 평가표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&gt;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752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61" name="Object 17">
            <a:extLst>
              <a:ext uri="{FF2B5EF4-FFF2-40B4-BE49-F238E27FC236}">
                <a16:creationId xmlns:a16="http://schemas.microsoft.com/office/drawing/2014/main" id="{F2D4376C-3DAB-4CA3-8A53-1655911FB354}"/>
              </a:ext>
            </a:extLst>
          </p:cNvPr>
          <p:cNvSpPr txBox="1"/>
          <p:nvPr/>
        </p:nvSpPr>
        <p:spPr>
          <a:xfrm>
            <a:off x="1372104" y="753069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설계</a:t>
            </a:r>
            <a:r>
              <a:rPr lang="en-US" altLang="ko-KR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/</a:t>
            </a:r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프로젝트 평가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62" name="Object 18">
            <a:extLst>
              <a:ext uri="{FF2B5EF4-FFF2-40B4-BE49-F238E27FC236}">
                <a16:creationId xmlns:a16="http://schemas.microsoft.com/office/drawing/2014/main" id="{95362E7B-5397-4576-94F8-946285E5EDD3}"/>
              </a:ext>
            </a:extLst>
          </p:cNvPr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사용자 및 자체 평가표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35" name="그룹 1001">
            <a:extLst>
              <a:ext uri="{FF2B5EF4-FFF2-40B4-BE49-F238E27FC236}">
                <a16:creationId xmlns:a16="http://schemas.microsoft.com/office/drawing/2014/main" id="{DCE7AE14-7FFD-44A5-8017-625D0D1123E0}"/>
              </a:ext>
            </a:extLst>
          </p:cNvPr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63" name="Object 2">
              <a:extLst>
                <a:ext uri="{FF2B5EF4-FFF2-40B4-BE49-F238E27FC236}">
                  <a16:creationId xmlns:a16="http://schemas.microsoft.com/office/drawing/2014/main" id="{6C2AD1BB-E3A5-493E-A90E-F7768EF25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sp>
        <p:nvSpPr>
          <p:cNvPr id="64" name="Object 16">
            <a:extLst>
              <a:ext uri="{FF2B5EF4-FFF2-40B4-BE49-F238E27FC236}">
                <a16:creationId xmlns:a16="http://schemas.microsoft.com/office/drawing/2014/main" id="{4C222F1E-C765-411D-8119-46CF18251148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07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설계</a:t>
            </a:r>
            <a:r>
              <a:rPr lang="en-US" altLang="ko-KR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/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프로젝트 평가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80767A-D8CA-4155-A04E-1A3C8AB365F4}"/>
              </a:ext>
            </a:extLst>
          </p:cNvPr>
          <p:cNvSpPr txBox="1"/>
          <p:nvPr/>
        </p:nvSpPr>
        <p:spPr>
          <a:xfrm>
            <a:off x="4393717" y="6982307"/>
            <a:ext cx="4191000" cy="48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&lt;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자체 평가표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&gt;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1ED3CA2-D6B7-4216-A1CD-0EF23F1EC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177" y="3641633"/>
            <a:ext cx="10248081" cy="334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93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36" name="그룹 1003">
            <a:extLst>
              <a:ext uri="{FF2B5EF4-FFF2-40B4-BE49-F238E27FC236}">
                <a16:creationId xmlns:a16="http://schemas.microsoft.com/office/drawing/2014/main" id="{AAE55599-DC6B-4475-A39D-A00566404EE0}"/>
              </a:ext>
            </a:extLst>
          </p:cNvPr>
          <p:cNvGrpSpPr/>
          <p:nvPr/>
        </p:nvGrpSpPr>
        <p:grpSpPr>
          <a:xfrm>
            <a:off x="1460662" y="5679771"/>
            <a:ext cx="13625053" cy="164571"/>
            <a:chOff x="1460662" y="5679771"/>
            <a:chExt cx="13625053" cy="164571"/>
          </a:xfrm>
        </p:grpSpPr>
        <p:pic>
          <p:nvPicPr>
            <p:cNvPr id="37" name="Object 12">
              <a:extLst>
                <a:ext uri="{FF2B5EF4-FFF2-40B4-BE49-F238E27FC236}">
                  <a16:creationId xmlns:a16="http://schemas.microsoft.com/office/drawing/2014/main" id="{11137159-1C9E-45A7-B334-5BEC5D0E3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662" y="5679771"/>
              <a:ext cx="13625053" cy="164571"/>
            </a:xfrm>
            <a:prstGeom prst="rect">
              <a:avLst/>
            </a:prstGeom>
          </p:spPr>
        </p:pic>
      </p:grpSp>
      <p:grpSp>
        <p:nvGrpSpPr>
          <p:cNvPr id="38" name="그룹 1004">
            <a:extLst>
              <a:ext uri="{FF2B5EF4-FFF2-40B4-BE49-F238E27FC236}">
                <a16:creationId xmlns:a16="http://schemas.microsoft.com/office/drawing/2014/main" id="{60526919-E512-4975-97FF-29C8DC487066}"/>
              </a:ext>
            </a:extLst>
          </p:cNvPr>
          <p:cNvGrpSpPr/>
          <p:nvPr/>
        </p:nvGrpSpPr>
        <p:grpSpPr>
          <a:xfrm>
            <a:off x="3524783" y="5609675"/>
            <a:ext cx="312840" cy="312840"/>
            <a:chOff x="3524783" y="5609675"/>
            <a:chExt cx="312840" cy="312840"/>
          </a:xfrm>
        </p:grpSpPr>
        <p:pic>
          <p:nvPicPr>
            <p:cNvPr id="39" name="Object 15">
              <a:extLst>
                <a:ext uri="{FF2B5EF4-FFF2-40B4-BE49-F238E27FC236}">
                  <a16:creationId xmlns:a16="http://schemas.microsoft.com/office/drawing/2014/main" id="{923A1D35-84F7-43CE-AC34-69546FB43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4783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40" name="Object 20">
            <a:extLst>
              <a:ext uri="{FF2B5EF4-FFF2-40B4-BE49-F238E27FC236}">
                <a16:creationId xmlns:a16="http://schemas.microsoft.com/office/drawing/2014/main" id="{99DFB3E3-D83F-4A30-95CA-276D0C3E538F}"/>
              </a:ext>
            </a:extLst>
          </p:cNvPr>
          <p:cNvSpPr txBox="1"/>
          <p:nvPr/>
        </p:nvSpPr>
        <p:spPr>
          <a:xfrm>
            <a:off x="3107924" y="4676637"/>
            <a:ext cx="955465" cy="11764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grpSp>
        <p:nvGrpSpPr>
          <p:cNvPr id="41" name="그룹 1005">
            <a:extLst>
              <a:ext uri="{FF2B5EF4-FFF2-40B4-BE49-F238E27FC236}">
                <a16:creationId xmlns:a16="http://schemas.microsoft.com/office/drawing/2014/main" id="{23762576-533C-4D98-9A33-BDAF89E3D445}"/>
              </a:ext>
            </a:extLst>
          </p:cNvPr>
          <p:cNvGrpSpPr/>
          <p:nvPr/>
        </p:nvGrpSpPr>
        <p:grpSpPr>
          <a:xfrm>
            <a:off x="8281515" y="5609675"/>
            <a:ext cx="312840" cy="312840"/>
            <a:chOff x="8281515" y="5609675"/>
            <a:chExt cx="312840" cy="312840"/>
          </a:xfrm>
        </p:grpSpPr>
        <p:pic>
          <p:nvPicPr>
            <p:cNvPr id="42" name="Object 21">
              <a:extLst>
                <a:ext uri="{FF2B5EF4-FFF2-40B4-BE49-F238E27FC236}">
                  <a16:creationId xmlns:a16="http://schemas.microsoft.com/office/drawing/2014/main" id="{CFB04D4E-AAF8-4AB1-A0F5-F491237C1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1515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43" name="Object 26">
            <a:extLst>
              <a:ext uri="{FF2B5EF4-FFF2-40B4-BE49-F238E27FC236}">
                <a16:creationId xmlns:a16="http://schemas.microsoft.com/office/drawing/2014/main" id="{A52194B3-CDF2-4C82-A4F8-3ABB448821AD}"/>
              </a:ext>
            </a:extLst>
          </p:cNvPr>
          <p:cNvSpPr txBox="1"/>
          <p:nvPr/>
        </p:nvSpPr>
        <p:spPr>
          <a:xfrm>
            <a:off x="7864656" y="4676637"/>
            <a:ext cx="955465" cy="11764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grpSp>
        <p:nvGrpSpPr>
          <p:cNvPr id="44" name="그룹 1006">
            <a:extLst>
              <a:ext uri="{FF2B5EF4-FFF2-40B4-BE49-F238E27FC236}">
                <a16:creationId xmlns:a16="http://schemas.microsoft.com/office/drawing/2014/main" id="{1AA8A149-A892-4AED-975B-47812F15BE40}"/>
              </a:ext>
            </a:extLst>
          </p:cNvPr>
          <p:cNvGrpSpPr/>
          <p:nvPr/>
        </p:nvGrpSpPr>
        <p:grpSpPr>
          <a:xfrm>
            <a:off x="13038247" y="5609675"/>
            <a:ext cx="312840" cy="312840"/>
            <a:chOff x="13038247" y="5609675"/>
            <a:chExt cx="312840" cy="312840"/>
          </a:xfrm>
        </p:grpSpPr>
        <p:pic>
          <p:nvPicPr>
            <p:cNvPr id="45" name="Object 27">
              <a:extLst>
                <a:ext uri="{FF2B5EF4-FFF2-40B4-BE49-F238E27FC236}">
                  <a16:creationId xmlns:a16="http://schemas.microsoft.com/office/drawing/2014/main" id="{F42D4A63-9CC0-4DE3-A0F5-049F448BE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38247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46" name="Object 32">
            <a:extLst>
              <a:ext uri="{FF2B5EF4-FFF2-40B4-BE49-F238E27FC236}">
                <a16:creationId xmlns:a16="http://schemas.microsoft.com/office/drawing/2014/main" id="{D2DB1809-A4F3-4077-9165-1316E0025C74}"/>
              </a:ext>
            </a:extLst>
          </p:cNvPr>
          <p:cNvSpPr txBox="1"/>
          <p:nvPr/>
        </p:nvSpPr>
        <p:spPr>
          <a:xfrm>
            <a:off x="12621388" y="4676637"/>
            <a:ext cx="955465" cy="11764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grpSp>
        <p:nvGrpSpPr>
          <p:cNvPr id="47" name="그룹 1007">
            <a:extLst>
              <a:ext uri="{FF2B5EF4-FFF2-40B4-BE49-F238E27FC236}">
                <a16:creationId xmlns:a16="http://schemas.microsoft.com/office/drawing/2014/main" id="{5592D916-A9E5-4B70-93BA-DE1067B9BF31}"/>
              </a:ext>
            </a:extLst>
          </p:cNvPr>
          <p:cNvGrpSpPr/>
          <p:nvPr/>
        </p:nvGrpSpPr>
        <p:grpSpPr>
          <a:xfrm>
            <a:off x="1430857" y="5630333"/>
            <a:ext cx="271524" cy="271524"/>
            <a:chOff x="1430857" y="5630333"/>
            <a:chExt cx="271524" cy="271524"/>
          </a:xfrm>
        </p:grpSpPr>
        <p:pic>
          <p:nvPicPr>
            <p:cNvPr id="48" name="Object 33">
              <a:extLst>
                <a:ext uri="{FF2B5EF4-FFF2-40B4-BE49-F238E27FC236}">
                  <a16:creationId xmlns:a16="http://schemas.microsoft.com/office/drawing/2014/main" id="{6DF28587-0C22-4FE6-91DA-57AD180EB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0857" y="5630333"/>
              <a:ext cx="271524" cy="271524"/>
            </a:xfrm>
            <a:prstGeom prst="rect">
              <a:avLst/>
            </a:prstGeom>
          </p:spPr>
        </p:pic>
      </p:grpSp>
      <p:grpSp>
        <p:nvGrpSpPr>
          <p:cNvPr id="49" name="그룹 1008">
            <a:extLst>
              <a:ext uri="{FF2B5EF4-FFF2-40B4-BE49-F238E27FC236}">
                <a16:creationId xmlns:a16="http://schemas.microsoft.com/office/drawing/2014/main" id="{A04FDB34-F6F7-4C00-8F56-17A74F98DE9E}"/>
              </a:ext>
            </a:extLst>
          </p:cNvPr>
          <p:cNvGrpSpPr/>
          <p:nvPr/>
        </p:nvGrpSpPr>
        <p:grpSpPr>
          <a:xfrm>
            <a:off x="15066667" y="5630333"/>
            <a:ext cx="271524" cy="271524"/>
            <a:chOff x="15066667" y="5630333"/>
            <a:chExt cx="271524" cy="271524"/>
          </a:xfrm>
        </p:grpSpPr>
        <p:pic>
          <p:nvPicPr>
            <p:cNvPr id="50" name="Object 36">
              <a:extLst>
                <a:ext uri="{FF2B5EF4-FFF2-40B4-BE49-F238E27FC236}">
                  <a16:creationId xmlns:a16="http://schemas.microsoft.com/office/drawing/2014/main" id="{9D1D7FB1-BA91-4B0C-BE8F-9CE3CAA3E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66667" y="5630333"/>
              <a:ext cx="271524" cy="271524"/>
            </a:xfrm>
            <a:prstGeom prst="rect">
              <a:avLst/>
            </a:prstGeom>
          </p:spPr>
        </p:pic>
      </p:grpSp>
      <p:grpSp>
        <p:nvGrpSpPr>
          <p:cNvPr id="51" name="그룹 1009">
            <a:extLst>
              <a:ext uri="{FF2B5EF4-FFF2-40B4-BE49-F238E27FC236}">
                <a16:creationId xmlns:a16="http://schemas.microsoft.com/office/drawing/2014/main" id="{6970F84D-6565-4DC8-8D45-3546F789AAEA}"/>
              </a:ext>
            </a:extLst>
          </p:cNvPr>
          <p:cNvGrpSpPr/>
          <p:nvPr/>
        </p:nvGrpSpPr>
        <p:grpSpPr>
          <a:xfrm>
            <a:off x="5973427" y="5632152"/>
            <a:ext cx="271524" cy="271524"/>
            <a:chOff x="5973427" y="5632152"/>
            <a:chExt cx="271524" cy="271524"/>
          </a:xfrm>
        </p:grpSpPr>
        <p:pic>
          <p:nvPicPr>
            <p:cNvPr id="52" name="Object 39">
              <a:extLst>
                <a:ext uri="{FF2B5EF4-FFF2-40B4-BE49-F238E27FC236}">
                  <a16:creationId xmlns:a16="http://schemas.microsoft.com/office/drawing/2014/main" id="{8F77DD86-B3C5-4D5E-989C-1A4165CE7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3427" y="5632152"/>
              <a:ext cx="271524" cy="271524"/>
            </a:xfrm>
            <a:prstGeom prst="rect">
              <a:avLst/>
            </a:prstGeom>
          </p:spPr>
        </p:pic>
      </p:grpSp>
      <p:grpSp>
        <p:nvGrpSpPr>
          <p:cNvPr id="53" name="그룹 1010">
            <a:extLst>
              <a:ext uri="{FF2B5EF4-FFF2-40B4-BE49-F238E27FC236}">
                <a16:creationId xmlns:a16="http://schemas.microsoft.com/office/drawing/2014/main" id="{B4FF7D3A-F8A7-4EC4-BD01-439B7BB91975}"/>
              </a:ext>
            </a:extLst>
          </p:cNvPr>
          <p:cNvGrpSpPr/>
          <p:nvPr/>
        </p:nvGrpSpPr>
        <p:grpSpPr>
          <a:xfrm>
            <a:off x="10646873" y="5632152"/>
            <a:ext cx="271524" cy="271524"/>
            <a:chOff x="10646873" y="5632152"/>
            <a:chExt cx="271524" cy="271524"/>
          </a:xfrm>
        </p:grpSpPr>
        <p:pic>
          <p:nvPicPr>
            <p:cNvPr id="54" name="Object 42">
              <a:extLst>
                <a:ext uri="{FF2B5EF4-FFF2-40B4-BE49-F238E27FC236}">
                  <a16:creationId xmlns:a16="http://schemas.microsoft.com/office/drawing/2014/main" id="{63277137-50BD-47BB-B734-43A62A479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46873" y="5632152"/>
              <a:ext cx="271524" cy="271524"/>
            </a:xfrm>
            <a:prstGeom prst="rect">
              <a:avLst/>
            </a:prstGeom>
          </p:spPr>
        </p:pic>
      </p:grpSp>
      <p:pic>
        <p:nvPicPr>
          <p:cNvPr id="55" name="그래픽 54" descr="좋은 아이디어 윤곽선">
            <a:extLst>
              <a:ext uri="{FF2B5EF4-FFF2-40B4-BE49-F238E27FC236}">
                <a16:creationId xmlns:a16="http://schemas.microsoft.com/office/drawing/2014/main" id="{62DF3830-376B-4B65-BD34-84D49659B8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08965" y="6110147"/>
            <a:ext cx="914400" cy="914400"/>
          </a:xfrm>
          <a:prstGeom prst="rect">
            <a:avLst/>
          </a:prstGeom>
        </p:spPr>
      </p:pic>
      <p:pic>
        <p:nvPicPr>
          <p:cNvPr id="56" name="그래픽 55" descr="블로그 단색으로 채워진">
            <a:extLst>
              <a:ext uri="{FF2B5EF4-FFF2-40B4-BE49-F238E27FC236}">
                <a16:creationId xmlns:a16="http://schemas.microsoft.com/office/drawing/2014/main" id="{4E691E4A-AD38-4F4C-8D7B-55C601C296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93336" y="6108934"/>
            <a:ext cx="914400" cy="914400"/>
          </a:xfrm>
          <a:prstGeom prst="rect">
            <a:avLst/>
          </a:prstGeom>
        </p:spPr>
      </p:pic>
      <p:pic>
        <p:nvPicPr>
          <p:cNvPr id="57" name="그래픽 56" descr="컴퍼스 윤곽선">
            <a:extLst>
              <a:ext uri="{FF2B5EF4-FFF2-40B4-BE49-F238E27FC236}">
                <a16:creationId xmlns:a16="http://schemas.microsoft.com/office/drawing/2014/main" id="{6E5DF308-BA5B-427C-AAAB-0C1EB88E1D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734589" y="6108934"/>
            <a:ext cx="914400" cy="914400"/>
          </a:xfrm>
          <a:prstGeom prst="rect">
            <a:avLst/>
          </a:prstGeom>
        </p:spPr>
      </p:pic>
      <p:sp>
        <p:nvSpPr>
          <p:cNvPr id="58" name="Object 18">
            <a:extLst>
              <a:ext uri="{FF2B5EF4-FFF2-40B4-BE49-F238E27FC236}">
                <a16:creationId xmlns:a16="http://schemas.microsoft.com/office/drawing/2014/main" id="{2CB3B8E2-2218-4585-B378-6D806CDADFF3}"/>
              </a:ext>
            </a:extLst>
          </p:cNvPr>
          <p:cNvSpPr txBox="1"/>
          <p:nvPr/>
        </p:nvSpPr>
        <p:spPr>
          <a:xfrm>
            <a:off x="6132417" y="6322295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아이디어 선정</a:t>
            </a:r>
            <a:endParaRPr lang="en-US" dirty="0"/>
          </a:p>
        </p:txBody>
      </p:sp>
      <p:sp>
        <p:nvSpPr>
          <p:cNvPr id="59" name="Object 24">
            <a:extLst>
              <a:ext uri="{FF2B5EF4-FFF2-40B4-BE49-F238E27FC236}">
                <a16:creationId xmlns:a16="http://schemas.microsoft.com/office/drawing/2014/main" id="{78E47B4C-B964-499E-A063-9E76C2C4B087}"/>
              </a:ext>
            </a:extLst>
          </p:cNvPr>
          <p:cNvSpPr txBox="1"/>
          <p:nvPr/>
        </p:nvSpPr>
        <p:spPr>
          <a:xfrm>
            <a:off x="1460662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플랫폼 선정</a:t>
            </a:r>
            <a:endParaRPr lang="en-US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sp>
        <p:nvSpPr>
          <p:cNvPr id="60" name="Object 30">
            <a:extLst>
              <a:ext uri="{FF2B5EF4-FFF2-40B4-BE49-F238E27FC236}">
                <a16:creationId xmlns:a16="http://schemas.microsoft.com/office/drawing/2014/main" id="{17607F9D-0A61-4C40-AE4B-358B54401706}"/>
              </a:ext>
            </a:extLst>
          </p:cNvPr>
          <p:cNvSpPr txBox="1"/>
          <p:nvPr/>
        </p:nvSpPr>
        <p:spPr>
          <a:xfrm>
            <a:off x="10848047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 err="1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제작시험법</a:t>
            </a:r>
            <a:endParaRPr lang="en-US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sp>
        <p:nvSpPr>
          <p:cNvPr id="61" name="Object 17">
            <a:extLst>
              <a:ext uri="{FF2B5EF4-FFF2-40B4-BE49-F238E27FC236}">
                <a16:creationId xmlns:a16="http://schemas.microsoft.com/office/drawing/2014/main" id="{F2D4376C-3DAB-4CA3-8A53-1655911FB354}"/>
              </a:ext>
            </a:extLst>
          </p:cNvPr>
          <p:cNvSpPr txBox="1"/>
          <p:nvPr/>
        </p:nvSpPr>
        <p:spPr>
          <a:xfrm>
            <a:off x="1372104" y="753069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설계</a:t>
            </a:r>
            <a:r>
              <a:rPr lang="en-US" altLang="ko-KR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/</a:t>
            </a:r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프로젝트 평가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62" name="Object 18">
            <a:extLst>
              <a:ext uri="{FF2B5EF4-FFF2-40B4-BE49-F238E27FC236}">
                <a16:creationId xmlns:a16="http://schemas.microsoft.com/office/drawing/2014/main" id="{95362E7B-5397-4576-94F8-946285E5EDD3}"/>
              </a:ext>
            </a:extLst>
          </p:cNvPr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시작품의 설계 및 제작시험법</a:t>
            </a:r>
            <a:endParaRPr lang="en-US" altLang="ko-KR" sz="36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63" name="그룹 1001">
            <a:extLst>
              <a:ext uri="{FF2B5EF4-FFF2-40B4-BE49-F238E27FC236}">
                <a16:creationId xmlns:a16="http://schemas.microsoft.com/office/drawing/2014/main" id="{55BDE213-2C57-4138-B7FE-A4EEAC5A8824}"/>
              </a:ext>
            </a:extLst>
          </p:cNvPr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64" name="Object 2">
              <a:extLst>
                <a:ext uri="{FF2B5EF4-FFF2-40B4-BE49-F238E27FC236}">
                  <a16:creationId xmlns:a16="http://schemas.microsoft.com/office/drawing/2014/main" id="{9936D7C3-1093-4CA5-86ED-0AF88EE85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sp>
        <p:nvSpPr>
          <p:cNvPr id="65" name="Object 16">
            <a:extLst>
              <a:ext uri="{FF2B5EF4-FFF2-40B4-BE49-F238E27FC236}">
                <a16:creationId xmlns:a16="http://schemas.microsoft.com/office/drawing/2014/main" id="{884D82B8-0A4C-40EC-A8E9-2E1AF8394399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07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설계</a:t>
            </a:r>
            <a:r>
              <a:rPr lang="en-US" altLang="ko-KR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/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프로젝트 평가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061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61" name="Object 17">
            <a:extLst>
              <a:ext uri="{FF2B5EF4-FFF2-40B4-BE49-F238E27FC236}">
                <a16:creationId xmlns:a16="http://schemas.microsoft.com/office/drawing/2014/main" id="{F2D4376C-3DAB-4CA3-8A53-1655911FB354}"/>
              </a:ext>
            </a:extLst>
          </p:cNvPr>
          <p:cNvSpPr txBox="1"/>
          <p:nvPr/>
        </p:nvSpPr>
        <p:spPr>
          <a:xfrm>
            <a:off x="1372104" y="753069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설계</a:t>
            </a:r>
            <a:r>
              <a:rPr lang="en-US" altLang="ko-KR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/</a:t>
            </a:r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프로젝트 평가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62" name="Object 18">
            <a:extLst>
              <a:ext uri="{FF2B5EF4-FFF2-40B4-BE49-F238E27FC236}">
                <a16:creationId xmlns:a16="http://schemas.microsoft.com/office/drawing/2014/main" id="{95362E7B-5397-4576-94F8-946285E5EDD3}"/>
              </a:ext>
            </a:extLst>
          </p:cNvPr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시작품의 설계 및 제작시험법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35" name="그룹 1001">
            <a:extLst>
              <a:ext uri="{FF2B5EF4-FFF2-40B4-BE49-F238E27FC236}">
                <a16:creationId xmlns:a16="http://schemas.microsoft.com/office/drawing/2014/main" id="{DCE7AE14-7FFD-44A5-8017-625D0D1123E0}"/>
              </a:ext>
            </a:extLst>
          </p:cNvPr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63" name="Object 2">
              <a:extLst>
                <a:ext uri="{FF2B5EF4-FFF2-40B4-BE49-F238E27FC236}">
                  <a16:creationId xmlns:a16="http://schemas.microsoft.com/office/drawing/2014/main" id="{6C2AD1BB-E3A5-493E-A90E-F7768EF25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sp>
        <p:nvSpPr>
          <p:cNvPr id="64" name="Object 16">
            <a:extLst>
              <a:ext uri="{FF2B5EF4-FFF2-40B4-BE49-F238E27FC236}">
                <a16:creationId xmlns:a16="http://schemas.microsoft.com/office/drawing/2014/main" id="{4C222F1E-C765-411D-8119-46CF18251148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07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설계</a:t>
            </a:r>
            <a:r>
              <a:rPr lang="en-US" altLang="ko-KR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/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프로젝트 평가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582733-E219-4DF7-B333-AA6949BC7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74" y="3829894"/>
            <a:ext cx="8539956" cy="3603565"/>
          </a:xfrm>
          <a:prstGeom prst="rect">
            <a:avLst/>
          </a:prstGeom>
        </p:spPr>
      </p:pic>
      <p:sp>
        <p:nvSpPr>
          <p:cNvPr id="65" name="Object 18">
            <a:extLst>
              <a:ext uri="{FF2B5EF4-FFF2-40B4-BE49-F238E27FC236}">
                <a16:creationId xmlns:a16="http://schemas.microsoft.com/office/drawing/2014/main" id="{6EA78E56-2816-4FEB-A667-054187B219A3}"/>
              </a:ext>
            </a:extLst>
          </p:cNvPr>
          <p:cNvSpPr txBox="1"/>
          <p:nvPr/>
        </p:nvSpPr>
        <p:spPr>
          <a:xfrm>
            <a:off x="2548364" y="7524549"/>
            <a:ext cx="598894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0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&lt;</a:t>
            </a:r>
            <a:r>
              <a:rPr lang="ko-KR" altLang="en-US" sz="20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가중치 표를 이용한 개발 환경 및 타겟 플랫폼 선정</a:t>
            </a:r>
            <a:r>
              <a:rPr lang="en-US" altLang="ko-KR" sz="20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&gt;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D1F3B56-0011-455A-B7CB-A06109DAB333}"/>
              </a:ext>
            </a:extLst>
          </p:cNvPr>
          <p:cNvGrpSpPr/>
          <p:nvPr/>
        </p:nvGrpSpPr>
        <p:grpSpPr>
          <a:xfrm>
            <a:off x="9576168" y="2428749"/>
            <a:ext cx="6584485" cy="2606133"/>
            <a:chOff x="2089766" y="3394725"/>
            <a:chExt cx="13177527" cy="5215653"/>
          </a:xfrm>
        </p:grpSpPr>
        <p:grpSp>
          <p:nvGrpSpPr>
            <p:cNvPr id="66" name="그룹 1003">
              <a:extLst>
                <a:ext uri="{FF2B5EF4-FFF2-40B4-BE49-F238E27FC236}">
                  <a16:creationId xmlns:a16="http://schemas.microsoft.com/office/drawing/2014/main" id="{BD272C15-EF11-4BE2-BC36-F4CE1BFB0365}"/>
                </a:ext>
              </a:extLst>
            </p:cNvPr>
            <p:cNvGrpSpPr/>
            <p:nvPr/>
          </p:nvGrpSpPr>
          <p:grpSpPr>
            <a:xfrm>
              <a:off x="6421266" y="3394725"/>
              <a:ext cx="3137175" cy="3137175"/>
              <a:chOff x="6421266" y="3394725"/>
              <a:chExt cx="3137175" cy="3137175"/>
            </a:xfrm>
          </p:grpSpPr>
          <p:pic>
            <p:nvPicPr>
              <p:cNvPr id="67" name="Object 10">
                <a:extLst>
                  <a:ext uri="{FF2B5EF4-FFF2-40B4-BE49-F238E27FC236}">
                    <a16:creationId xmlns:a16="http://schemas.microsoft.com/office/drawing/2014/main" id="{42C11C06-0DBD-4CB5-8665-C3D07DE50E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421266" y="3394725"/>
                <a:ext cx="3137175" cy="3137175"/>
              </a:xfrm>
              <a:prstGeom prst="rect">
                <a:avLst/>
              </a:prstGeom>
            </p:spPr>
          </p:pic>
        </p:grpSp>
        <p:grpSp>
          <p:nvGrpSpPr>
            <p:cNvPr id="68" name="그룹 1004">
              <a:extLst>
                <a:ext uri="{FF2B5EF4-FFF2-40B4-BE49-F238E27FC236}">
                  <a16:creationId xmlns:a16="http://schemas.microsoft.com/office/drawing/2014/main" id="{41AFB028-09AD-411D-BE7F-4534AAE7905C}"/>
                </a:ext>
              </a:extLst>
            </p:cNvPr>
            <p:cNvGrpSpPr/>
            <p:nvPr/>
          </p:nvGrpSpPr>
          <p:grpSpPr>
            <a:xfrm>
              <a:off x="5146846" y="5473203"/>
              <a:ext cx="3137175" cy="3137175"/>
              <a:chOff x="5146846" y="5473203"/>
              <a:chExt cx="3137175" cy="3137175"/>
            </a:xfrm>
          </p:grpSpPr>
          <p:pic>
            <p:nvPicPr>
              <p:cNvPr id="69" name="Object 13">
                <a:extLst>
                  <a:ext uri="{FF2B5EF4-FFF2-40B4-BE49-F238E27FC236}">
                    <a16:creationId xmlns:a16="http://schemas.microsoft.com/office/drawing/2014/main" id="{26223E33-AFF8-4EBA-B221-B93628ACE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146846" y="5473203"/>
                <a:ext cx="3137175" cy="3137175"/>
              </a:xfrm>
              <a:prstGeom prst="rect">
                <a:avLst/>
              </a:prstGeom>
            </p:spPr>
          </p:pic>
        </p:grpSp>
        <p:grpSp>
          <p:nvGrpSpPr>
            <p:cNvPr id="70" name="그룹 1005">
              <a:extLst>
                <a:ext uri="{FF2B5EF4-FFF2-40B4-BE49-F238E27FC236}">
                  <a16:creationId xmlns:a16="http://schemas.microsoft.com/office/drawing/2014/main" id="{844133B9-AC6B-4734-A583-DCCAAD175170}"/>
                </a:ext>
              </a:extLst>
            </p:cNvPr>
            <p:cNvGrpSpPr/>
            <p:nvPr/>
          </p:nvGrpSpPr>
          <p:grpSpPr>
            <a:xfrm>
              <a:off x="7834117" y="5473203"/>
              <a:ext cx="3137175" cy="3137175"/>
              <a:chOff x="7834117" y="5473203"/>
              <a:chExt cx="3137175" cy="3137175"/>
            </a:xfrm>
          </p:grpSpPr>
          <p:pic>
            <p:nvPicPr>
              <p:cNvPr id="71" name="Object 16">
                <a:extLst>
                  <a:ext uri="{FF2B5EF4-FFF2-40B4-BE49-F238E27FC236}">
                    <a16:creationId xmlns:a16="http://schemas.microsoft.com/office/drawing/2014/main" id="{D31A77AF-95AD-478E-8893-0C6860DAC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834117" y="5473203"/>
                <a:ext cx="3137175" cy="3137175"/>
              </a:xfrm>
              <a:prstGeom prst="rect">
                <a:avLst/>
              </a:prstGeom>
            </p:spPr>
          </p:pic>
        </p:grpSp>
        <p:grpSp>
          <p:nvGrpSpPr>
            <p:cNvPr id="72" name="그룹 1006">
              <a:extLst>
                <a:ext uri="{FF2B5EF4-FFF2-40B4-BE49-F238E27FC236}">
                  <a16:creationId xmlns:a16="http://schemas.microsoft.com/office/drawing/2014/main" id="{A46C8082-E914-42C9-AE87-E50ABDF5A667}"/>
                </a:ext>
              </a:extLst>
            </p:cNvPr>
            <p:cNvGrpSpPr/>
            <p:nvPr/>
          </p:nvGrpSpPr>
          <p:grpSpPr>
            <a:xfrm>
              <a:off x="4455987" y="5802579"/>
              <a:ext cx="1212227" cy="200925"/>
              <a:chOff x="4455987" y="5802579"/>
              <a:chExt cx="1212227" cy="200925"/>
            </a:xfrm>
          </p:grpSpPr>
          <p:pic>
            <p:nvPicPr>
              <p:cNvPr id="73" name="Object 21">
                <a:extLst>
                  <a:ext uri="{FF2B5EF4-FFF2-40B4-BE49-F238E27FC236}">
                    <a16:creationId xmlns:a16="http://schemas.microsoft.com/office/drawing/2014/main" id="{02D4F1CF-A0C3-4185-82C0-81A9DB67E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4455987" y="5802579"/>
                <a:ext cx="1212227" cy="200925"/>
              </a:xfrm>
              <a:prstGeom prst="rect">
                <a:avLst/>
              </a:prstGeom>
            </p:spPr>
          </p:pic>
        </p:grpSp>
        <p:grpSp>
          <p:nvGrpSpPr>
            <p:cNvPr id="74" name="그룹 1007">
              <a:extLst>
                <a:ext uri="{FF2B5EF4-FFF2-40B4-BE49-F238E27FC236}">
                  <a16:creationId xmlns:a16="http://schemas.microsoft.com/office/drawing/2014/main" id="{619A2FD1-578D-42FA-BD21-5BA2BD7BE571}"/>
                </a:ext>
              </a:extLst>
            </p:cNvPr>
            <p:cNvGrpSpPr/>
            <p:nvPr/>
          </p:nvGrpSpPr>
          <p:grpSpPr>
            <a:xfrm>
              <a:off x="8997786" y="3684137"/>
              <a:ext cx="1401369" cy="200925"/>
              <a:chOff x="8997786" y="3684137"/>
              <a:chExt cx="1401369" cy="200925"/>
            </a:xfrm>
          </p:grpSpPr>
          <p:pic>
            <p:nvPicPr>
              <p:cNvPr id="75" name="Object 24">
                <a:extLst>
                  <a:ext uri="{FF2B5EF4-FFF2-40B4-BE49-F238E27FC236}">
                    <a16:creationId xmlns:a16="http://schemas.microsoft.com/office/drawing/2014/main" id="{C9E30374-EA36-4459-918F-8C1A94EFC1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997786" y="3684137"/>
                <a:ext cx="1401369" cy="200925"/>
              </a:xfrm>
              <a:prstGeom prst="rect">
                <a:avLst/>
              </a:prstGeom>
            </p:spPr>
          </p:pic>
        </p:grpSp>
        <p:grpSp>
          <p:nvGrpSpPr>
            <p:cNvPr id="76" name="그룹 1008">
              <a:extLst>
                <a:ext uri="{FF2B5EF4-FFF2-40B4-BE49-F238E27FC236}">
                  <a16:creationId xmlns:a16="http://schemas.microsoft.com/office/drawing/2014/main" id="{A5C56D27-F3DF-4A2B-BB57-DC25008AACE1}"/>
                </a:ext>
              </a:extLst>
            </p:cNvPr>
            <p:cNvGrpSpPr/>
            <p:nvPr/>
          </p:nvGrpSpPr>
          <p:grpSpPr>
            <a:xfrm>
              <a:off x="10847483" y="6361667"/>
              <a:ext cx="1187141" cy="200925"/>
              <a:chOff x="10847483" y="6361667"/>
              <a:chExt cx="1187141" cy="200925"/>
            </a:xfrm>
          </p:grpSpPr>
          <p:pic>
            <p:nvPicPr>
              <p:cNvPr id="77" name="Object 27">
                <a:extLst>
                  <a:ext uri="{FF2B5EF4-FFF2-40B4-BE49-F238E27FC236}">
                    <a16:creationId xmlns:a16="http://schemas.microsoft.com/office/drawing/2014/main" id="{241677F8-6677-4DD4-AD78-FE796E2D6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847483" y="6361667"/>
                <a:ext cx="1187141" cy="200925"/>
              </a:xfrm>
              <a:prstGeom prst="rect">
                <a:avLst/>
              </a:prstGeom>
            </p:spPr>
          </p:pic>
        </p:grpSp>
        <p:sp>
          <p:nvSpPr>
            <p:cNvPr id="78" name="Object 30">
              <a:extLst>
                <a:ext uri="{FF2B5EF4-FFF2-40B4-BE49-F238E27FC236}">
                  <a16:creationId xmlns:a16="http://schemas.microsoft.com/office/drawing/2014/main" id="{625FFA33-EF86-4526-8D29-339CDF7848D8}"/>
                </a:ext>
              </a:extLst>
            </p:cNvPr>
            <p:cNvSpPr txBox="1"/>
            <p:nvPr/>
          </p:nvSpPr>
          <p:spPr>
            <a:xfrm>
              <a:off x="10588299" y="3603835"/>
              <a:ext cx="3137175" cy="51541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b="1" dirty="0">
                  <a:solidFill>
                    <a:srgbClr val="595959"/>
                  </a:solidFill>
                  <a:latin typeface="S-Core Dream 4 Regular" panose="020B0503030302020204" pitchFamily="34" charset="-127"/>
                  <a:ea typeface="S-Core Dream 4 Regular" panose="020B0503030302020204" pitchFamily="34" charset="-127"/>
                </a:rPr>
                <a:t>개발 난이도</a:t>
              </a:r>
              <a:endParaRPr lang="en-US" b="1" dirty="0">
                <a:latin typeface="S-Core Dream 4 Regular" panose="020B0503030302020204" pitchFamily="34" charset="-127"/>
                <a:ea typeface="S-Core Dream 4 Regular" panose="020B0503030302020204" pitchFamily="34" charset="-127"/>
              </a:endParaRPr>
            </a:p>
          </p:txBody>
        </p:sp>
        <p:sp>
          <p:nvSpPr>
            <p:cNvPr id="79" name="Object 31">
              <a:extLst>
                <a:ext uri="{FF2B5EF4-FFF2-40B4-BE49-F238E27FC236}">
                  <a16:creationId xmlns:a16="http://schemas.microsoft.com/office/drawing/2014/main" id="{9A55974F-EBAE-4764-8D33-048DFE5574AE}"/>
                </a:ext>
              </a:extLst>
            </p:cNvPr>
            <p:cNvSpPr txBox="1"/>
            <p:nvPr/>
          </p:nvSpPr>
          <p:spPr>
            <a:xfrm>
              <a:off x="6960149" y="4710663"/>
              <a:ext cx="2037637" cy="133245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2400" dirty="0">
                  <a:solidFill>
                    <a:srgbClr val="595959"/>
                  </a:solidFill>
                  <a:latin typeface="Cafe24 Dangdanghae" pitchFamily="2" charset="-127"/>
                  <a:ea typeface="Cafe24 Dangdanghae" pitchFamily="2" charset="-127"/>
                  <a:cs typeface="Cafe24 Dangdanghae" pitchFamily="34" charset="0"/>
                </a:rPr>
                <a:t>구현성</a:t>
              </a:r>
              <a:endParaRPr lang="en-US" sz="24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endParaRPr>
            </a:p>
          </p:txBody>
        </p:sp>
        <p:sp>
          <p:nvSpPr>
            <p:cNvPr id="80" name="Object 32">
              <a:extLst>
                <a:ext uri="{FF2B5EF4-FFF2-40B4-BE49-F238E27FC236}">
                  <a16:creationId xmlns:a16="http://schemas.microsoft.com/office/drawing/2014/main" id="{A20B8737-03D5-4702-BA0F-2D9695050DBE}"/>
                </a:ext>
              </a:extLst>
            </p:cNvPr>
            <p:cNvSpPr txBox="1"/>
            <p:nvPr/>
          </p:nvSpPr>
          <p:spPr>
            <a:xfrm>
              <a:off x="12270287" y="6272838"/>
              <a:ext cx="2997006" cy="49148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b="1" dirty="0">
                  <a:solidFill>
                    <a:srgbClr val="595959"/>
                  </a:solidFill>
                  <a:latin typeface="S-Core Dream 4 Regular" panose="020B0503030302020204" pitchFamily="34" charset="-127"/>
                  <a:ea typeface="S-Core Dream 4 Regular" panose="020B0503030302020204" pitchFamily="34" charset="-127"/>
                </a:rPr>
                <a:t>예상 사용량</a:t>
              </a:r>
              <a:endParaRPr lang="en-US" b="1" dirty="0">
                <a:latin typeface="S-Core Dream 4 Regular" panose="020B0503030302020204" pitchFamily="34" charset="-127"/>
                <a:ea typeface="S-Core Dream 4 Regular" panose="020B0503030302020204" pitchFamily="34" charset="-127"/>
              </a:endParaRPr>
            </a:p>
          </p:txBody>
        </p:sp>
        <p:sp>
          <p:nvSpPr>
            <p:cNvPr id="81" name="Object 35">
              <a:extLst>
                <a:ext uri="{FF2B5EF4-FFF2-40B4-BE49-F238E27FC236}">
                  <a16:creationId xmlns:a16="http://schemas.microsoft.com/office/drawing/2014/main" id="{2C0EBE2A-0F95-4E23-8923-5B59975A5ED2}"/>
                </a:ext>
              </a:extLst>
            </p:cNvPr>
            <p:cNvSpPr txBox="1"/>
            <p:nvPr/>
          </p:nvSpPr>
          <p:spPr>
            <a:xfrm>
              <a:off x="5649654" y="6788255"/>
              <a:ext cx="2037637" cy="133245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2400" dirty="0">
                  <a:solidFill>
                    <a:srgbClr val="595959"/>
                  </a:solidFill>
                  <a:latin typeface="Cafe24 Dangdanghae" pitchFamily="2" charset="-127"/>
                  <a:ea typeface="Cafe24 Dangdanghae" pitchFamily="2" charset="-127"/>
                  <a:cs typeface="Cafe24 Dangdanghae" pitchFamily="34" charset="0"/>
                </a:rPr>
                <a:t>시장성</a:t>
              </a:r>
              <a:endParaRPr lang="en-US" sz="24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endParaRPr>
            </a:p>
          </p:txBody>
        </p:sp>
        <p:sp>
          <p:nvSpPr>
            <p:cNvPr id="82" name="Object 37">
              <a:extLst>
                <a:ext uri="{FF2B5EF4-FFF2-40B4-BE49-F238E27FC236}">
                  <a16:creationId xmlns:a16="http://schemas.microsoft.com/office/drawing/2014/main" id="{EEDCD3E4-AB78-4390-B435-83B316E8D488}"/>
                </a:ext>
              </a:extLst>
            </p:cNvPr>
            <p:cNvSpPr txBox="1"/>
            <p:nvPr/>
          </p:nvSpPr>
          <p:spPr>
            <a:xfrm>
              <a:off x="8384694" y="6764324"/>
              <a:ext cx="2037637" cy="133245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2400" dirty="0">
                  <a:solidFill>
                    <a:srgbClr val="595959"/>
                  </a:solidFill>
                  <a:latin typeface="Cafe24 Dangdanghae" pitchFamily="2" charset="-127"/>
                  <a:ea typeface="Cafe24 Dangdanghae" pitchFamily="2" charset="-127"/>
                </a:rPr>
                <a:t>실용성</a:t>
              </a:r>
              <a:endParaRPr lang="en-US" sz="2400" dirty="0">
                <a:latin typeface="Cafe24 Dangdanghae" pitchFamily="2" charset="-127"/>
                <a:ea typeface="Cafe24 Dangdanghae" pitchFamily="2" charset="-127"/>
              </a:endParaRPr>
            </a:p>
          </p:txBody>
        </p:sp>
        <p:sp>
          <p:nvSpPr>
            <p:cNvPr id="83" name="Object 30">
              <a:extLst>
                <a:ext uri="{FF2B5EF4-FFF2-40B4-BE49-F238E27FC236}">
                  <a16:creationId xmlns:a16="http://schemas.microsoft.com/office/drawing/2014/main" id="{E83DC087-6591-4BB4-A4D1-670F3CF6AD4B}"/>
                </a:ext>
              </a:extLst>
            </p:cNvPr>
            <p:cNvSpPr txBox="1"/>
            <p:nvPr/>
          </p:nvSpPr>
          <p:spPr>
            <a:xfrm>
              <a:off x="2089766" y="5683409"/>
              <a:ext cx="2634213" cy="51541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b="1" dirty="0">
                  <a:solidFill>
                    <a:srgbClr val="595959"/>
                  </a:solidFill>
                  <a:latin typeface="S-Core Dream 4 Regular" panose="020B0503030302020204" pitchFamily="34" charset="-127"/>
                  <a:ea typeface="S-Core Dream 4 Regular" panose="020B0503030302020204" pitchFamily="34" charset="-127"/>
                </a:rPr>
                <a:t>시장</a:t>
              </a:r>
              <a:r>
                <a:rPr lang="ko-KR" altLang="en-US" dirty="0">
                  <a:solidFill>
                    <a:srgbClr val="595959"/>
                  </a:solidFill>
                  <a:latin typeface="S-Core Dream 4 Regular" panose="020B0503030302020204" pitchFamily="34" charset="-127"/>
                  <a:ea typeface="S-Core Dream 4 Regular" panose="020B0503030302020204" pitchFamily="34" charset="-127"/>
                </a:rPr>
                <a:t> </a:t>
              </a:r>
              <a:r>
                <a:rPr lang="ko-KR" altLang="en-US" b="1" dirty="0">
                  <a:solidFill>
                    <a:srgbClr val="595959"/>
                  </a:solidFill>
                  <a:latin typeface="S-Core Dream 4 Regular" panose="020B0503030302020204" pitchFamily="34" charset="-127"/>
                  <a:ea typeface="S-Core Dream 4 Regular" panose="020B0503030302020204" pitchFamily="34" charset="-127"/>
                </a:rPr>
                <a:t>규모</a:t>
              </a:r>
              <a:endParaRPr lang="en-US" b="1" dirty="0">
                <a:latin typeface="S-Core Dream 4 Regular" panose="020B0503030302020204" pitchFamily="34" charset="-127"/>
                <a:ea typeface="S-Core Dream 4 Regular" panose="020B0503030302020204" pitchFamily="34" charset="-127"/>
              </a:endParaRPr>
            </a:p>
          </p:txBody>
        </p:sp>
      </p:grpSp>
      <p:pic>
        <p:nvPicPr>
          <p:cNvPr id="13" name="그래픽 12" descr="확인 표시 단색으로 채워진">
            <a:extLst>
              <a:ext uri="{FF2B5EF4-FFF2-40B4-BE49-F238E27FC236}">
                <a16:creationId xmlns:a16="http://schemas.microsoft.com/office/drawing/2014/main" id="{3BCC0FBF-18E4-4090-A280-7595F48F75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3400" y="6010944"/>
            <a:ext cx="648111" cy="648111"/>
          </a:xfrm>
          <a:prstGeom prst="rect">
            <a:avLst/>
          </a:prstGeom>
        </p:spPr>
      </p:pic>
      <p:pic>
        <p:nvPicPr>
          <p:cNvPr id="1026" name="Picture 2" descr="Android Logo">
            <a:extLst>
              <a:ext uri="{FF2B5EF4-FFF2-40B4-BE49-F238E27FC236}">
                <a16:creationId xmlns:a16="http://schemas.microsoft.com/office/drawing/2014/main" id="{8AE2A697-D338-4262-AEDE-78533F6A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863" y="5090345"/>
            <a:ext cx="47625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BFFCF5-EC2E-4296-8EC6-02D54323AE6C}"/>
              </a:ext>
            </a:extLst>
          </p:cNvPr>
          <p:cNvSpPr txBox="1"/>
          <p:nvPr/>
        </p:nvSpPr>
        <p:spPr>
          <a:xfrm>
            <a:off x="9927703" y="8071670"/>
            <a:ext cx="549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친숙한 언어인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Java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를 이용해 개발할 수 있고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r>
              <a:rPr lang="en-US" altLang="ko-KR" dirty="0" err="1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PlayStore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라는 거대한 시장을 보유한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Android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를 선택</a:t>
            </a:r>
          </a:p>
        </p:txBody>
      </p:sp>
      <p:pic>
        <p:nvPicPr>
          <p:cNvPr id="84" name="그래픽 83" descr="블로그 단색으로 채워진">
            <a:extLst>
              <a:ext uri="{FF2B5EF4-FFF2-40B4-BE49-F238E27FC236}">
                <a16:creationId xmlns:a16="http://schemas.microsoft.com/office/drawing/2014/main" id="{C9051E93-82C2-4184-A2E0-E96F2604B6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45294" y="2824404"/>
            <a:ext cx="914400" cy="914400"/>
          </a:xfrm>
          <a:prstGeom prst="rect">
            <a:avLst/>
          </a:prstGeom>
        </p:spPr>
      </p:pic>
      <p:sp>
        <p:nvSpPr>
          <p:cNvPr id="85" name="Object 24">
            <a:extLst>
              <a:ext uri="{FF2B5EF4-FFF2-40B4-BE49-F238E27FC236}">
                <a16:creationId xmlns:a16="http://schemas.microsoft.com/office/drawing/2014/main" id="{CBA19E5A-0E00-4CBE-B148-6E9466A77153}"/>
              </a:ext>
            </a:extLst>
          </p:cNvPr>
          <p:cNvSpPr txBox="1"/>
          <p:nvPr/>
        </p:nvSpPr>
        <p:spPr>
          <a:xfrm>
            <a:off x="2712620" y="303655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플랫폼 선정</a:t>
            </a:r>
            <a:endParaRPr lang="en-US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18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61" name="Object 17">
            <a:extLst>
              <a:ext uri="{FF2B5EF4-FFF2-40B4-BE49-F238E27FC236}">
                <a16:creationId xmlns:a16="http://schemas.microsoft.com/office/drawing/2014/main" id="{F2D4376C-3DAB-4CA3-8A53-1655911FB354}"/>
              </a:ext>
            </a:extLst>
          </p:cNvPr>
          <p:cNvSpPr txBox="1"/>
          <p:nvPr/>
        </p:nvSpPr>
        <p:spPr>
          <a:xfrm>
            <a:off x="1372104" y="753069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설계</a:t>
            </a:r>
            <a:r>
              <a:rPr lang="en-US" altLang="ko-KR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/</a:t>
            </a:r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프로젝트 평가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62" name="Object 18">
            <a:extLst>
              <a:ext uri="{FF2B5EF4-FFF2-40B4-BE49-F238E27FC236}">
                <a16:creationId xmlns:a16="http://schemas.microsoft.com/office/drawing/2014/main" id="{95362E7B-5397-4576-94F8-946285E5EDD3}"/>
              </a:ext>
            </a:extLst>
          </p:cNvPr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시작품의 설계 및 제작시험법</a:t>
            </a:r>
            <a:endParaRPr lang="en-US" altLang="ko-KR" sz="36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35" name="그룹 1001">
            <a:extLst>
              <a:ext uri="{FF2B5EF4-FFF2-40B4-BE49-F238E27FC236}">
                <a16:creationId xmlns:a16="http://schemas.microsoft.com/office/drawing/2014/main" id="{DCE7AE14-7FFD-44A5-8017-625D0D1123E0}"/>
              </a:ext>
            </a:extLst>
          </p:cNvPr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63" name="Object 2">
              <a:extLst>
                <a:ext uri="{FF2B5EF4-FFF2-40B4-BE49-F238E27FC236}">
                  <a16:creationId xmlns:a16="http://schemas.microsoft.com/office/drawing/2014/main" id="{6C2AD1BB-E3A5-493E-A90E-F7768EF25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sp>
        <p:nvSpPr>
          <p:cNvPr id="64" name="Object 16">
            <a:extLst>
              <a:ext uri="{FF2B5EF4-FFF2-40B4-BE49-F238E27FC236}">
                <a16:creationId xmlns:a16="http://schemas.microsoft.com/office/drawing/2014/main" id="{4C222F1E-C765-411D-8119-46CF18251148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07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설계</a:t>
            </a:r>
            <a:r>
              <a:rPr lang="en-US" altLang="ko-KR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/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프로젝트 평가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pic>
        <p:nvPicPr>
          <p:cNvPr id="42" name="그래픽 41" descr="좋은 아이디어 윤곽선">
            <a:extLst>
              <a:ext uri="{FF2B5EF4-FFF2-40B4-BE49-F238E27FC236}">
                <a16:creationId xmlns:a16="http://schemas.microsoft.com/office/drawing/2014/main" id="{ACC79E2D-9F75-46CA-9738-2B91EAC69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92270" y="2857500"/>
            <a:ext cx="914400" cy="954412"/>
          </a:xfrm>
          <a:prstGeom prst="rect">
            <a:avLst/>
          </a:prstGeom>
        </p:spPr>
      </p:pic>
      <p:sp>
        <p:nvSpPr>
          <p:cNvPr id="43" name="Object 18">
            <a:extLst>
              <a:ext uri="{FF2B5EF4-FFF2-40B4-BE49-F238E27FC236}">
                <a16:creationId xmlns:a16="http://schemas.microsoft.com/office/drawing/2014/main" id="{36331C77-E605-4CA4-AD94-6460CC6A988F}"/>
              </a:ext>
            </a:extLst>
          </p:cNvPr>
          <p:cNvSpPr txBox="1"/>
          <p:nvPr/>
        </p:nvSpPr>
        <p:spPr>
          <a:xfrm>
            <a:off x="2911153" y="3048202"/>
            <a:ext cx="3911033" cy="146596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아이디어 선정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75191F9-2A62-44B8-97B4-133D8FA65B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870" y="3921754"/>
            <a:ext cx="8942930" cy="3640270"/>
          </a:xfrm>
          <a:prstGeom prst="rect">
            <a:avLst/>
          </a:prstGeom>
        </p:spPr>
      </p:pic>
      <p:sp>
        <p:nvSpPr>
          <p:cNvPr id="48" name="Object 18">
            <a:extLst>
              <a:ext uri="{FF2B5EF4-FFF2-40B4-BE49-F238E27FC236}">
                <a16:creationId xmlns:a16="http://schemas.microsoft.com/office/drawing/2014/main" id="{6B2FA11B-AED2-490E-AFD9-D5E9481666BB}"/>
              </a:ext>
            </a:extLst>
          </p:cNvPr>
          <p:cNvSpPr txBox="1"/>
          <p:nvPr/>
        </p:nvSpPr>
        <p:spPr>
          <a:xfrm>
            <a:off x="3405923" y="7714745"/>
            <a:ext cx="4273822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0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&lt;</a:t>
            </a:r>
            <a:r>
              <a:rPr lang="ko-KR" altLang="en-US" sz="20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가중치 표를 이용한 아이디어 선정</a:t>
            </a:r>
            <a:r>
              <a:rPr lang="en-US" altLang="ko-KR" sz="20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&gt;</a:t>
            </a:r>
          </a:p>
        </p:txBody>
      </p:sp>
      <p:graphicFrame>
        <p:nvGraphicFramePr>
          <p:cNvPr id="19" name="다이어그램 18">
            <a:extLst>
              <a:ext uri="{FF2B5EF4-FFF2-40B4-BE49-F238E27FC236}">
                <a16:creationId xmlns:a16="http://schemas.microsoft.com/office/drawing/2014/main" id="{A5327B2D-F21E-4DAB-8A27-400FEBB8C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396777"/>
              </p:ext>
            </p:extLst>
          </p:nvPr>
        </p:nvGraphicFramePr>
        <p:xfrm>
          <a:off x="9980198" y="1499455"/>
          <a:ext cx="6174202" cy="406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66B30468-9FB5-40C2-AD54-7DC0236220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198" y="4686300"/>
            <a:ext cx="3058202" cy="23856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89E17D-29F6-4A19-8052-834476C107EA}"/>
              </a:ext>
            </a:extLst>
          </p:cNvPr>
          <p:cNvSpPr txBox="1"/>
          <p:nvPr/>
        </p:nvSpPr>
        <p:spPr>
          <a:xfrm>
            <a:off x="10810002" y="7101319"/>
            <a:ext cx="49423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최근 칵테일 문화가 각광받고 있다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유사 앱과 비교해 명확한 차별성 및 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    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경쟁력을 확보할 수 있다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3. 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 다른 아이디어에 비해 구현 난이도가 낮다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pic>
        <p:nvPicPr>
          <p:cNvPr id="57" name="그래픽 56" descr="확인 표시 단색으로 채워진">
            <a:extLst>
              <a:ext uri="{FF2B5EF4-FFF2-40B4-BE49-F238E27FC236}">
                <a16:creationId xmlns:a16="http://schemas.microsoft.com/office/drawing/2014/main" id="{1C09658D-3401-4EBE-9D7D-1602F9C048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3400" y="6010944"/>
            <a:ext cx="648111" cy="64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41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61" name="Object 17">
            <a:extLst>
              <a:ext uri="{FF2B5EF4-FFF2-40B4-BE49-F238E27FC236}">
                <a16:creationId xmlns:a16="http://schemas.microsoft.com/office/drawing/2014/main" id="{F2D4376C-3DAB-4CA3-8A53-1655911FB354}"/>
              </a:ext>
            </a:extLst>
          </p:cNvPr>
          <p:cNvSpPr txBox="1"/>
          <p:nvPr/>
        </p:nvSpPr>
        <p:spPr>
          <a:xfrm>
            <a:off x="1372104" y="753069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설계</a:t>
            </a:r>
            <a:r>
              <a:rPr lang="en-US" altLang="ko-KR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/</a:t>
            </a:r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프로젝트 평가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62" name="Object 18">
            <a:extLst>
              <a:ext uri="{FF2B5EF4-FFF2-40B4-BE49-F238E27FC236}">
                <a16:creationId xmlns:a16="http://schemas.microsoft.com/office/drawing/2014/main" id="{95362E7B-5397-4576-94F8-946285E5EDD3}"/>
              </a:ext>
            </a:extLst>
          </p:cNvPr>
          <p:cNvSpPr txBox="1"/>
          <p:nvPr/>
        </p:nvSpPr>
        <p:spPr>
          <a:xfrm>
            <a:off x="1372104" y="1753047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시작품의 설계 및 제작시험법</a:t>
            </a:r>
            <a:endParaRPr lang="en-US" altLang="ko-KR" sz="36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35" name="그룹 1001">
            <a:extLst>
              <a:ext uri="{FF2B5EF4-FFF2-40B4-BE49-F238E27FC236}">
                <a16:creationId xmlns:a16="http://schemas.microsoft.com/office/drawing/2014/main" id="{DCE7AE14-7FFD-44A5-8017-625D0D1123E0}"/>
              </a:ext>
            </a:extLst>
          </p:cNvPr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63" name="Object 2">
              <a:extLst>
                <a:ext uri="{FF2B5EF4-FFF2-40B4-BE49-F238E27FC236}">
                  <a16:creationId xmlns:a16="http://schemas.microsoft.com/office/drawing/2014/main" id="{6C2AD1BB-E3A5-493E-A90E-F7768EF25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sp>
        <p:nvSpPr>
          <p:cNvPr id="64" name="Object 16">
            <a:extLst>
              <a:ext uri="{FF2B5EF4-FFF2-40B4-BE49-F238E27FC236}">
                <a16:creationId xmlns:a16="http://schemas.microsoft.com/office/drawing/2014/main" id="{4C222F1E-C765-411D-8119-46CF18251148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07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설계</a:t>
            </a:r>
            <a:r>
              <a:rPr lang="en-US" altLang="ko-KR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/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프로젝트 평가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EC5EDF6-6DDB-407E-96AD-57BF98A7B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380" y="3858088"/>
            <a:ext cx="3388902" cy="407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65DBC7-E89B-4AAD-A3DC-7E4E9AEA0A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4488" y="3822799"/>
            <a:ext cx="2559920" cy="4262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CAA6AC-3E3D-4CF2-8327-F10EBF766704}"/>
              </a:ext>
            </a:extLst>
          </p:cNvPr>
          <p:cNvSpPr txBox="1"/>
          <p:nvPr/>
        </p:nvSpPr>
        <p:spPr>
          <a:xfrm>
            <a:off x="1531648" y="8249892"/>
            <a:ext cx="426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Android Espresso (UI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테스팅 자동화 툴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)</a:t>
            </a:r>
            <a:endParaRPr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9F34A-5D73-43B9-A1DC-F82541B6B644}"/>
              </a:ext>
            </a:extLst>
          </p:cNvPr>
          <p:cNvSpPr txBox="1"/>
          <p:nvPr/>
        </p:nvSpPr>
        <p:spPr>
          <a:xfrm>
            <a:off x="6594610" y="8249892"/>
            <a:ext cx="41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Android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가상 디바이스를 통해 앱 테스팅</a:t>
            </a:r>
          </a:p>
        </p:txBody>
      </p:sp>
      <p:pic>
        <p:nvPicPr>
          <p:cNvPr id="21" name="그래픽 20" descr="컴퍼스 윤곽선">
            <a:extLst>
              <a:ext uri="{FF2B5EF4-FFF2-40B4-BE49-F238E27FC236}">
                <a16:creationId xmlns:a16="http://schemas.microsoft.com/office/drawing/2014/main" id="{5B4847BF-3331-40F9-A314-D271D50E8A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9709" y="2764848"/>
            <a:ext cx="914400" cy="914400"/>
          </a:xfrm>
          <a:prstGeom prst="rect">
            <a:avLst/>
          </a:prstGeom>
        </p:spPr>
      </p:pic>
      <p:sp>
        <p:nvSpPr>
          <p:cNvPr id="22" name="Object 30">
            <a:extLst>
              <a:ext uri="{FF2B5EF4-FFF2-40B4-BE49-F238E27FC236}">
                <a16:creationId xmlns:a16="http://schemas.microsoft.com/office/drawing/2014/main" id="{90EAD381-BADA-4286-A0DF-C6061184C473}"/>
              </a:ext>
            </a:extLst>
          </p:cNvPr>
          <p:cNvSpPr txBox="1"/>
          <p:nvPr/>
        </p:nvSpPr>
        <p:spPr>
          <a:xfrm>
            <a:off x="3023167" y="2976996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 err="1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제작시험법</a:t>
            </a:r>
            <a:endParaRPr lang="en-US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74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06200" y="2071360"/>
            <a:ext cx="3293841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599556" y="5437619"/>
            <a:ext cx="925743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8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프로젝트 계획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 08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프로젝트 계획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16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403060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08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프로젝트 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2105" y="753069"/>
            <a:ext cx="5257296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프로젝트 계획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2104" y="1755406"/>
            <a:ext cx="2056896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Cafe24 Dangdanghae" pitchFamily="34" charset="0"/>
              </a:rPr>
              <a:t>업무분담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E5685C-CB22-45EB-9207-EBC84F86C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035" y="2781300"/>
            <a:ext cx="6125430" cy="1733792"/>
          </a:xfrm>
          <a:prstGeom prst="rect">
            <a:avLst/>
          </a:prstGeom>
        </p:spPr>
      </p:pic>
      <p:pic>
        <p:nvPicPr>
          <p:cNvPr id="11" name="그래픽 10" descr="데이터베이스 단색으로 채워진">
            <a:extLst>
              <a:ext uri="{FF2B5EF4-FFF2-40B4-BE49-F238E27FC236}">
                <a16:creationId xmlns:a16="http://schemas.microsoft.com/office/drawing/2014/main" id="{70DAF4BC-8492-4C7B-8190-60330F56B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22905" y="3348444"/>
            <a:ext cx="914400" cy="914400"/>
          </a:xfrm>
          <a:prstGeom prst="rect">
            <a:avLst/>
          </a:prstGeom>
        </p:spPr>
      </p:pic>
      <p:pic>
        <p:nvPicPr>
          <p:cNvPr id="13" name="그래픽 12" descr="웹 디자인 단색으로 채워진">
            <a:extLst>
              <a:ext uri="{FF2B5EF4-FFF2-40B4-BE49-F238E27FC236}">
                <a16:creationId xmlns:a16="http://schemas.microsoft.com/office/drawing/2014/main" id="{3D0F83CD-19C8-4EAF-8BA9-63B608285A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28703" y="2127766"/>
            <a:ext cx="914400" cy="914400"/>
          </a:xfrm>
          <a:prstGeom prst="rect">
            <a:avLst/>
          </a:prstGeom>
        </p:spPr>
      </p:pic>
      <p:pic>
        <p:nvPicPr>
          <p:cNvPr id="15" name="그래픽 14" descr="UI UX 단색으로 채워진">
            <a:extLst>
              <a:ext uri="{FF2B5EF4-FFF2-40B4-BE49-F238E27FC236}">
                <a16:creationId xmlns:a16="http://schemas.microsoft.com/office/drawing/2014/main" id="{D496AA22-B036-45EF-8D10-C182EE13BD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2905" y="4569808"/>
            <a:ext cx="914400" cy="914400"/>
          </a:xfrm>
          <a:prstGeom prst="rect">
            <a:avLst/>
          </a:prstGeom>
        </p:spPr>
      </p:pic>
      <p:pic>
        <p:nvPicPr>
          <p:cNvPr id="20" name="그래픽 19" descr="클립보드 혼합됨 단색으로 채워진">
            <a:extLst>
              <a:ext uri="{FF2B5EF4-FFF2-40B4-BE49-F238E27FC236}">
                <a16:creationId xmlns:a16="http://schemas.microsoft.com/office/drawing/2014/main" id="{53AC8EFE-81BF-4C80-A4C9-B1CFF9C10F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22905" y="5829300"/>
            <a:ext cx="914400" cy="914400"/>
          </a:xfrm>
          <a:prstGeom prst="rect">
            <a:avLst/>
          </a:prstGeom>
        </p:spPr>
      </p:pic>
      <p:pic>
        <p:nvPicPr>
          <p:cNvPr id="22" name="그래픽 21" descr="문서 단색으로 채워진">
            <a:extLst>
              <a:ext uri="{FF2B5EF4-FFF2-40B4-BE49-F238E27FC236}">
                <a16:creationId xmlns:a16="http://schemas.microsoft.com/office/drawing/2014/main" id="{1ECB0D1C-E07F-4AFB-8D57-36A08B0CE2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20551" y="7200900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D9841B-5813-430E-8C3E-D30D23071466}"/>
              </a:ext>
            </a:extLst>
          </p:cNvPr>
          <p:cNvSpPr txBox="1"/>
          <p:nvPr/>
        </p:nvSpPr>
        <p:spPr>
          <a:xfrm>
            <a:off x="9792135" y="2261800"/>
            <a:ext cx="4889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Android Studio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툴과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Java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언어를 사용하여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앱 개발을 합니다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팀원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5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명 모두가 협업합니다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  <a:endParaRPr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8D2DC6-DBBF-4633-A169-F49BF9928676}"/>
              </a:ext>
            </a:extLst>
          </p:cNvPr>
          <p:cNvSpPr txBox="1"/>
          <p:nvPr/>
        </p:nvSpPr>
        <p:spPr>
          <a:xfrm>
            <a:off x="9774550" y="3247364"/>
            <a:ext cx="4977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회원 및 커뮤니티 등을 위한 전체적인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DB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구조를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설계하고 구축합니다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 </a:t>
            </a:r>
          </a:p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데이터베이스 강의를 수강했거나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,</a:t>
            </a:r>
          </a:p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관련 경험이 있는 인원이 담당합니다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61CF84-CB29-4D20-B9A8-8CE68448D867}"/>
              </a:ext>
            </a:extLst>
          </p:cNvPr>
          <p:cNvSpPr txBox="1"/>
          <p:nvPr/>
        </p:nvSpPr>
        <p:spPr>
          <a:xfrm>
            <a:off x="9774550" y="4622390"/>
            <a:ext cx="4887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앱 내의 각종 디자인 요소들을 심플하고 사용자</a:t>
            </a:r>
            <a:endParaRPr lang="en-US" altLang="ko-KR" dirty="0"/>
          </a:p>
          <a:p>
            <a:r>
              <a:rPr lang="ko-KR" altLang="en-US" dirty="0"/>
              <a:t>중심적으로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설계합니다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세심하고 공감능력이 좋은 인원이 담당합니다</a:t>
            </a:r>
            <a:r>
              <a:rPr lang="en-US" altLang="ko-KR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FD96DB-8E8E-4465-9EF2-2D00448BD881}"/>
              </a:ext>
            </a:extLst>
          </p:cNvPr>
          <p:cNvSpPr txBox="1"/>
          <p:nvPr/>
        </p:nvSpPr>
        <p:spPr>
          <a:xfrm>
            <a:off x="9768689" y="6009482"/>
            <a:ext cx="5407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앱의 전반적인 품질에 하자가 없는지 테스트 합니다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꼼꼼하며 빈틈이 없는 성격의 인원이 담당합니다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F64BEE-ECD0-4533-B132-C7920C67FA30}"/>
              </a:ext>
            </a:extLst>
          </p:cNvPr>
          <p:cNvSpPr txBox="1"/>
          <p:nvPr/>
        </p:nvSpPr>
        <p:spPr>
          <a:xfrm>
            <a:off x="9768689" y="7334934"/>
            <a:ext cx="6614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각종 보고서 및 회의록을 작성합니다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오피스 프로그램을 잘 다루고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,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타이핑이 빠른 인원이 담당합니다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B4D164-7EBB-4F55-A8B6-BFDAD3B18B82}"/>
              </a:ext>
            </a:extLst>
          </p:cNvPr>
          <p:cNvSpPr txBox="1"/>
          <p:nvPr/>
        </p:nvSpPr>
        <p:spPr>
          <a:xfrm>
            <a:off x="8656939" y="19431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A21DAF-9C71-4733-AEC8-8AB10BC26D49}"/>
              </a:ext>
            </a:extLst>
          </p:cNvPr>
          <p:cNvSpPr txBox="1"/>
          <p:nvPr/>
        </p:nvSpPr>
        <p:spPr>
          <a:xfrm>
            <a:off x="8753920" y="30861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1121C9-28C7-487E-B119-0D6D77064C94}"/>
              </a:ext>
            </a:extLst>
          </p:cNvPr>
          <p:cNvSpPr txBox="1"/>
          <p:nvPr/>
        </p:nvSpPr>
        <p:spPr>
          <a:xfrm>
            <a:off x="8606444" y="434395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UX</a:t>
            </a:r>
            <a:r>
              <a:rPr lang="en-US" altLang="ko-KR" dirty="0"/>
              <a:t>/UI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8C3805-8D49-4147-8781-2051CFD96279}"/>
              </a:ext>
            </a:extLst>
          </p:cNvPr>
          <p:cNvSpPr txBox="1"/>
          <p:nvPr/>
        </p:nvSpPr>
        <p:spPr>
          <a:xfrm>
            <a:off x="8743501" y="55361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QA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8F8BF4-6DA3-4C1B-B703-1C6F67D193CF}"/>
              </a:ext>
            </a:extLst>
          </p:cNvPr>
          <p:cNvSpPr txBox="1"/>
          <p:nvPr/>
        </p:nvSpPr>
        <p:spPr>
          <a:xfrm>
            <a:off x="8458200" y="6907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문서작성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544E92-B722-4BA1-B8B1-9AD6BC8F1DB4}"/>
              </a:ext>
            </a:extLst>
          </p:cNvPr>
          <p:cNvSpPr txBox="1"/>
          <p:nvPr/>
        </p:nvSpPr>
        <p:spPr>
          <a:xfrm>
            <a:off x="1794849" y="5970334"/>
            <a:ext cx="5149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각 팀원의 경험과 능력을 반영하여</a:t>
            </a:r>
            <a:endParaRPr lang="en-US" altLang="ko-KR" sz="2400" b="1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endParaRPr lang="en-US" altLang="ko-KR" sz="2400" b="1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r>
              <a:rPr lang="ko-KR" altLang="en-US" sz="2400" b="1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업무를 효율적이며 합리적으로 분담</a:t>
            </a:r>
            <a:r>
              <a:rPr lang="en-US" altLang="ko-KR" sz="2400" b="1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!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F7B6F1D2-928C-4A2E-98B8-ADFBFB258F94}"/>
              </a:ext>
            </a:extLst>
          </p:cNvPr>
          <p:cNvSpPr txBox="1"/>
          <p:nvPr/>
        </p:nvSpPr>
        <p:spPr>
          <a:xfrm>
            <a:off x="10363200" y="1454742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u="sng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역할 요약 및 담당 기준</a:t>
            </a:r>
          </a:p>
        </p:txBody>
      </p:sp>
    </p:spTree>
    <p:extLst>
      <p:ext uri="{BB962C8B-B14F-4D97-AF65-F5344CB8AC3E}">
        <p14:creationId xmlns:p14="http://schemas.microsoft.com/office/powerpoint/2010/main" val="145644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60"/>
            <a:ext cx="4598987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9"/>
            <a:ext cx="1388615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팀 소개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3056" y="6977120"/>
            <a:ext cx="13514286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방구석 낭만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01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팀 소개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753069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프로젝트 계획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일정표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pic>
        <p:nvPicPr>
          <p:cNvPr id="2049" name="_x242588832">
            <a:extLst>
              <a:ext uri="{FF2B5EF4-FFF2-40B4-BE49-F238E27FC236}">
                <a16:creationId xmlns:a16="http://schemas.microsoft.com/office/drawing/2014/main" id="{DC548655-E5BA-4163-89EA-2BE8A0D12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47" y="2882118"/>
            <a:ext cx="10651700" cy="583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16">
            <a:extLst>
              <a:ext uri="{FF2B5EF4-FFF2-40B4-BE49-F238E27FC236}">
                <a16:creationId xmlns:a16="http://schemas.microsoft.com/office/drawing/2014/main" id="{D41317CA-B454-4F20-8393-2B3FB10E5283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08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프로젝트 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039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753069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프로젝트 계획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Cafe24 Dangdanghae" pitchFamily="34" charset="0"/>
              </a:rPr>
              <a:t>위험요소 대처 방안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9DDD01-7A16-46EF-A055-76F8F5100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104" y="2661800"/>
            <a:ext cx="8610096" cy="6156500"/>
          </a:xfrm>
          <a:prstGeom prst="rect">
            <a:avLst/>
          </a:prstGeom>
        </p:spPr>
      </p:pic>
      <p:sp>
        <p:nvSpPr>
          <p:cNvPr id="13" name="Object 16">
            <a:extLst>
              <a:ext uri="{FF2B5EF4-FFF2-40B4-BE49-F238E27FC236}">
                <a16:creationId xmlns:a16="http://schemas.microsoft.com/office/drawing/2014/main" id="{CA3F7798-D441-459E-8195-065D92A64D0B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08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프로젝트 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878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3570" y="655893"/>
            <a:ext cx="3180952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2021 / 09 / 27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67342" y="4988883"/>
            <a:ext cx="11756130" cy="17412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발표를 들어주셔서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10199" y="655893"/>
            <a:ext cx="6141844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팀프로젝트</a:t>
            </a:r>
            <a:r>
              <a:rPr lang="en-US" altLang="ko-KR" sz="20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1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2390" y="655893"/>
            <a:ext cx="3666667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(7</a:t>
            </a:r>
            <a:r>
              <a:rPr lang="ko-KR" altLang="en-US" sz="20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조</a:t>
            </a:r>
            <a:r>
              <a:rPr lang="en-US" altLang="ko-KR" sz="20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) </a:t>
            </a:r>
            <a:r>
              <a:rPr lang="ko-KR" altLang="en-US" sz="20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방구석낭만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18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00675" y="6158873"/>
            <a:ext cx="16113273" cy="32717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6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감사합니다 :)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팀프로젝트</a:t>
            </a:r>
            <a:r>
              <a:rPr lang="en-US" altLang="ko-KR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1 7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조</a:t>
            </a:r>
            <a:r>
              <a:rPr lang="en-US" altLang="ko-KR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(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방구석낭만</a:t>
            </a:r>
            <a:r>
              <a:rPr lang="en-US" altLang="ko-KR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)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제안서 발표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4050" y="2071360"/>
            <a:ext cx="3065991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599556" y="5437619"/>
            <a:ext cx="925743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72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프로젝트 개요</a:t>
            </a:r>
            <a:endParaRPr lang="en-US" sz="1400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1429" y="6977120"/>
            <a:ext cx="9009524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목차와 관련된 세부 내용을 입력해주세요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 02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프로젝트 개요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19235" y="2766654"/>
            <a:ext cx="15393699" cy="18285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 </a:t>
            </a:r>
            <a:r>
              <a:rPr lang="ko-KR" altLang="en-US" sz="71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프로젝트의</a:t>
            </a:r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 </a:t>
            </a:r>
            <a:r>
              <a:rPr lang="ko-KR" altLang="en-US" sz="71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목적</a:t>
            </a:r>
            <a:endParaRPr lang="en-US" sz="7100" dirty="0">
              <a:solidFill>
                <a:srgbClr val="595959"/>
              </a:solidFill>
              <a:latin typeface="Cafe24 Dangdanghae" pitchFamily="2" charset="-127"/>
              <a:ea typeface="Cafe24 Dangdanghae" pitchFamily="2" charset="-127"/>
              <a:cs typeface="Cafe24 Dangdanghae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285295FB-5885-6A4F-88AC-A46730184FB2}"/>
              </a:ext>
            </a:extLst>
          </p:cNvPr>
          <p:cNvSpPr txBox="1"/>
          <p:nvPr/>
        </p:nvSpPr>
        <p:spPr>
          <a:xfrm>
            <a:off x="1372104" y="5245609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A5F0499E-3A49-C349-AA78-58D41B878D2C}"/>
              </a:ext>
            </a:extLst>
          </p:cNvPr>
          <p:cNvSpPr txBox="1"/>
          <p:nvPr/>
        </p:nvSpPr>
        <p:spPr>
          <a:xfrm>
            <a:off x="2324297" y="5472447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레시피 공유 커뮤니티</a:t>
            </a:r>
            <a:endParaRPr lang="en-US" dirty="0"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D24F9FD1-873B-2E43-A06A-EC8FE9D0DC9D}"/>
              </a:ext>
            </a:extLst>
          </p:cNvPr>
          <p:cNvSpPr txBox="1"/>
          <p:nvPr/>
        </p:nvSpPr>
        <p:spPr>
          <a:xfrm>
            <a:off x="8419723" y="5240845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C3070633-66BA-0243-8B27-9DDF47BE7D23}"/>
              </a:ext>
            </a:extLst>
          </p:cNvPr>
          <p:cNvSpPr txBox="1"/>
          <p:nvPr/>
        </p:nvSpPr>
        <p:spPr>
          <a:xfrm>
            <a:off x="9371916" y="5467684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칵테일 정보 제공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19235" y="2766654"/>
            <a:ext cx="15393699" cy="18285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 프로젝트의 주안점</a:t>
            </a:r>
            <a:endParaRPr lang="en-US" sz="7100" dirty="0">
              <a:solidFill>
                <a:srgbClr val="595959"/>
              </a:solidFill>
              <a:latin typeface="Cafe24 Dangdanghae" pitchFamily="2" charset="-127"/>
              <a:ea typeface="Cafe24 Dangdanghae" pitchFamily="2" charset="-127"/>
              <a:cs typeface="Cafe24 Dangdanghae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285295FB-5885-6A4F-88AC-A46730184FB2}"/>
              </a:ext>
            </a:extLst>
          </p:cNvPr>
          <p:cNvSpPr txBox="1"/>
          <p:nvPr/>
        </p:nvSpPr>
        <p:spPr>
          <a:xfrm>
            <a:off x="1372104" y="5245609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A5F0499E-3A49-C349-AA78-58D41B878D2C}"/>
              </a:ext>
            </a:extLst>
          </p:cNvPr>
          <p:cNvSpPr txBox="1"/>
          <p:nvPr/>
        </p:nvSpPr>
        <p:spPr>
          <a:xfrm>
            <a:off x="2324297" y="5472447"/>
            <a:ext cx="4686103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다양한 칵테일을 합리적 기준에 </a:t>
            </a:r>
            <a:r>
              <a:rPr lang="ko-KR" altLang="en-US" sz="2900" dirty="0" err="1">
                <a:solidFill>
                  <a:srgbClr val="595959"/>
                </a:solidFill>
                <a:latin typeface="Cafe24 Dangdanghae" pitchFamily="34" charset="0"/>
              </a:rPr>
              <a:t>따른분류</a:t>
            </a:r>
            <a:r>
              <a:rPr lang="en-US" altLang="ko-KR" sz="2900" dirty="0">
                <a:solidFill>
                  <a:srgbClr val="595959"/>
                </a:solidFill>
                <a:latin typeface="Cafe24 Dangdanghae" pitchFamily="34" charset="0"/>
              </a:rPr>
              <a:t>,</a:t>
            </a:r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사용자 편의성 증가</a:t>
            </a:r>
            <a:endParaRPr lang="en-US" dirty="0"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D24F9FD1-873B-2E43-A06A-EC8FE9D0DC9D}"/>
              </a:ext>
            </a:extLst>
          </p:cNvPr>
          <p:cNvSpPr txBox="1"/>
          <p:nvPr/>
        </p:nvSpPr>
        <p:spPr>
          <a:xfrm>
            <a:off x="8419723" y="5240845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C3070633-66BA-0243-8B27-9DDF47BE7D23}"/>
              </a:ext>
            </a:extLst>
          </p:cNvPr>
          <p:cNvSpPr txBox="1"/>
          <p:nvPr/>
        </p:nvSpPr>
        <p:spPr>
          <a:xfrm>
            <a:off x="9371916" y="5467684"/>
            <a:ext cx="4496484" cy="10148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직관적인 인터페이스로 인한 </a:t>
            </a:r>
            <a:r>
              <a:rPr lang="ko-KR" altLang="en-US" sz="2900" dirty="0" err="1">
                <a:solidFill>
                  <a:srgbClr val="595959"/>
                </a:solidFill>
                <a:latin typeface="Cafe24 Dangdanghae" pitchFamily="34" charset="0"/>
              </a:rPr>
              <a:t>가독성</a:t>
            </a:r>
            <a:endParaRPr lang="en-US" dirty="0"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BF65A5C6-7518-D34C-BEEF-231755A0AAE5}"/>
              </a:ext>
            </a:extLst>
          </p:cNvPr>
          <p:cNvSpPr txBox="1"/>
          <p:nvPr/>
        </p:nvSpPr>
        <p:spPr>
          <a:xfrm>
            <a:off x="1372104" y="7364560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</a:t>
            </a:r>
            <a:r>
              <a:rPr lang="en-US" altLang="ko-KR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3</a:t>
            </a:r>
            <a:endParaRPr lang="en-US" dirty="0"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C80DF457-ED11-C648-87CB-54A60197B846}"/>
              </a:ext>
            </a:extLst>
          </p:cNvPr>
          <p:cNvSpPr txBox="1"/>
          <p:nvPr/>
        </p:nvSpPr>
        <p:spPr>
          <a:xfrm>
            <a:off x="2324297" y="7591399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dirty="0"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A8BFD347-AA0C-5141-A46B-ABFBE51BE7D7}"/>
              </a:ext>
            </a:extLst>
          </p:cNvPr>
          <p:cNvSpPr txBox="1"/>
          <p:nvPr/>
        </p:nvSpPr>
        <p:spPr>
          <a:xfrm>
            <a:off x="2324296" y="7622672"/>
            <a:ext cx="3673077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커뮤니티 기능을 통한 사용자간의 소통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0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19235" y="2766654"/>
            <a:ext cx="15393699" cy="18285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 필요성 및 기대효과</a:t>
            </a:r>
            <a:r>
              <a:rPr lang="en-US" altLang="ko-KR" sz="71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,</a:t>
            </a:r>
            <a:r>
              <a:rPr lang="ko-KR" altLang="en-US" sz="71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 시장성</a:t>
            </a:r>
            <a:endParaRPr lang="en-US" sz="7100" dirty="0">
              <a:solidFill>
                <a:srgbClr val="595959"/>
              </a:solidFill>
              <a:latin typeface="Cafe24 Dangdanghae" pitchFamily="2" charset="-127"/>
              <a:ea typeface="Cafe24 Dangdanghae" pitchFamily="2" charset="-127"/>
              <a:cs typeface="Cafe24 Dangdanghae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285295FB-5885-6A4F-88AC-A46730184FB2}"/>
              </a:ext>
            </a:extLst>
          </p:cNvPr>
          <p:cNvSpPr txBox="1"/>
          <p:nvPr/>
        </p:nvSpPr>
        <p:spPr>
          <a:xfrm>
            <a:off x="1372104" y="5245609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A5F0499E-3A49-C349-AA78-58D41B878D2C}"/>
              </a:ext>
            </a:extLst>
          </p:cNvPr>
          <p:cNvSpPr txBox="1"/>
          <p:nvPr/>
        </p:nvSpPr>
        <p:spPr>
          <a:xfrm>
            <a:off x="2324297" y="5472447"/>
            <a:ext cx="3085903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</a:t>
            </a:r>
            <a:r>
              <a:rPr lang="en-US" altLang="ko-KR" sz="2900" dirty="0">
                <a:solidFill>
                  <a:srgbClr val="595959"/>
                </a:solidFill>
                <a:latin typeface="Cafe24 Dangdanghae" pitchFamily="34" charset="0"/>
              </a:rPr>
              <a:t>COVID-19</a:t>
            </a:r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로 인한 음주문화의 변화</a:t>
            </a:r>
            <a:endParaRPr lang="en-US" dirty="0"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D24F9FD1-873B-2E43-A06A-EC8FE9D0DC9D}"/>
              </a:ext>
            </a:extLst>
          </p:cNvPr>
          <p:cNvSpPr txBox="1"/>
          <p:nvPr/>
        </p:nvSpPr>
        <p:spPr>
          <a:xfrm>
            <a:off x="8419723" y="5240845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C3070633-66BA-0243-8B27-9DDF47BE7D23}"/>
              </a:ext>
            </a:extLst>
          </p:cNvPr>
          <p:cNvSpPr txBox="1"/>
          <p:nvPr/>
        </p:nvSpPr>
        <p:spPr>
          <a:xfrm>
            <a:off x="9371917" y="5467684"/>
            <a:ext cx="3048684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</a:t>
            </a:r>
            <a:r>
              <a:rPr lang="ko-KR" altLang="en-US" sz="2900" dirty="0" err="1">
                <a:solidFill>
                  <a:srgbClr val="595959"/>
                </a:solidFill>
                <a:latin typeface="Cafe24 Dangdanghae" pitchFamily="34" charset="0"/>
              </a:rPr>
              <a:t>언택트</a:t>
            </a:r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플랫폼의 사용자 증가</a:t>
            </a:r>
            <a:endParaRPr lang="en-US" dirty="0"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27173F3A-B74E-F847-B079-54DD89310FCD}"/>
              </a:ext>
            </a:extLst>
          </p:cNvPr>
          <p:cNvSpPr txBox="1"/>
          <p:nvPr/>
        </p:nvSpPr>
        <p:spPr>
          <a:xfrm>
            <a:off x="1372104" y="7072056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134C6C3C-722C-1B40-AFF7-92ED84EDDFED}"/>
              </a:ext>
            </a:extLst>
          </p:cNvPr>
          <p:cNvSpPr txBox="1"/>
          <p:nvPr/>
        </p:nvSpPr>
        <p:spPr>
          <a:xfrm>
            <a:off x="2324297" y="7298895"/>
            <a:ext cx="3390703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칵테일 정보에 대한 부족</a:t>
            </a:r>
            <a:endParaRPr lang="en-US" dirty="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33D330F-99CE-9547-831F-F37D239052D6}"/>
              </a:ext>
            </a:extLst>
          </p:cNvPr>
          <p:cNvSpPr txBox="1"/>
          <p:nvPr/>
        </p:nvSpPr>
        <p:spPr>
          <a:xfrm>
            <a:off x="8419236" y="7221201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</a:t>
            </a:r>
            <a:r>
              <a:rPr lang="en-US" altLang="ko-KR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4</a:t>
            </a:r>
            <a:endParaRPr lang="en-US" dirty="0"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A78FCC70-CCCC-D14B-8CAE-4117385A801F}"/>
              </a:ext>
            </a:extLst>
          </p:cNvPr>
          <p:cNvSpPr txBox="1"/>
          <p:nvPr/>
        </p:nvSpPr>
        <p:spPr>
          <a:xfrm>
            <a:off x="9371429" y="7448040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칵테일의 수요증가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60"/>
            <a:ext cx="4598987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9"/>
            <a:ext cx="1388615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현실적 제한조건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3056" y="6977120"/>
            <a:ext cx="13514286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현실적 제한조건</a:t>
            </a:r>
            <a:r>
              <a:rPr lang="en-US" altLang="ko-KR" sz="33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(</a:t>
            </a:r>
            <a:r>
              <a:rPr lang="ko-KR" altLang="en-US" sz="33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관리적 제한</a:t>
            </a:r>
            <a:r>
              <a:rPr lang="en-US" altLang="ko-KR" sz="33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, </a:t>
            </a:r>
            <a:r>
              <a:rPr lang="ko-KR" altLang="en-US" sz="33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시스템적 요구</a:t>
            </a:r>
            <a:r>
              <a:rPr lang="en-US" altLang="ko-KR" sz="33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)</a:t>
            </a:r>
            <a:r>
              <a:rPr lang="ko-KR" altLang="en-US" sz="33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을 고려하여 </a:t>
            </a:r>
            <a:endParaRPr lang="en-US" altLang="ko-KR" sz="3300" dirty="0">
              <a:solidFill>
                <a:srgbClr val="59595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제품을 개발합니다</a:t>
            </a:r>
            <a:r>
              <a:rPr lang="en-US" altLang="ko-KR" sz="33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  <a:endParaRPr lang="en-US" altLang="ko-KR" sz="36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03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현실적 제한조건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6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753069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현실적 제한조건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Cafe24 Dangdanghae" pitchFamily="34" charset="0"/>
              </a:rPr>
              <a:t>관리적 제한</a:t>
            </a:r>
            <a:endParaRPr lang="en-US" altLang="ko-KR" sz="36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BD0CED-BB6B-4F61-BECA-1164D1A11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923" y="3830133"/>
            <a:ext cx="7277170" cy="34353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B8AC85-A0A9-4EF5-8D7C-275EF8404FE0}"/>
              </a:ext>
            </a:extLst>
          </p:cNvPr>
          <p:cNvSpPr txBox="1"/>
          <p:nvPr/>
        </p:nvSpPr>
        <p:spPr>
          <a:xfrm>
            <a:off x="2041945" y="7322239"/>
            <a:ext cx="5747126" cy="48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&lt;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관리적 제한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조건표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pic>
        <p:nvPicPr>
          <p:cNvPr id="24" name="그래픽 23" descr="사용자 단색으로 채워진">
            <a:extLst>
              <a:ext uri="{FF2B5EF4-FFF2-40B4-BE49-F238E27FC236}">
                <a16:creationId xmlns:a16="http://schemas.microsoft.com/office/drawing/2014/main" id="{E36CB0E4-36B0-4D6F-95D7-9DE7FA3F5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0115" y="5503098"/>
            <a:ext cx="914400" cy="914400"/>
          </a:xfrm>
          <a:prstGeom prst="rect">
            <a:avLst/>
          </a:prstGeom>
        </p:spPr>
      </p:pic>
      <p:pic>
        <p:nvPicPr>
          <p:cNvPr id="25" name="그래픽 24" descr="동전 단색으로 채워진">
            <a:extLst>
              <a:ext uri="{FF2B5EF4-FFF2-40B4-BE49-F238E27FC236}">
                <a16:creationId xmlns:a16="http://schemas.microsoft.com/office/drawing/2014/main" id="{46F367E1-E4CC-4EA5-A1FF-36D43370E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20115" y="4027899"/>
            <a:ext cx="914400" cy="914400"/>
          </a:xfrm>
          <a:prstGeom prst="rect">
            <a:avLst/>
          </a:prstGeom>
        </p:spPr>
      </p:pic>
      <p:pic>
        <p:nvPicPr>
          <p:cNvPr id="26" name="그래픽 25" descr="열린 포장 상자 단색으로 채워진">
            <a:extLst>
              <a:ext uri="{FF2B5EF4-FFF2-40B4-BE49-F238E27FC236}">
                <a16:creationId xmlns:a16="http://schemas.microsoft.com/office/drawing/2014/main" id="{D926023F-BA58-41DC-ACF0-0044175EF7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44000" y="6975224"/>
            <a:ext cx="914400" cy="914400"/>
          </a:xfrm>
          <a:prstGeom prst="rect">
            <a:avLst/>
          </a:prstGeom>
        </p:spPr>
      </p:pic>
      <p:pic>
        <p:nvPicPr>
          <p:cNvPr id="27" name="그래픽 26" descr="플립 달력 단색으로 채워진">
            <a:extLst>
              <a:ext uri="{FF2B5EF4-FFF2-40B4-BE49-F238E27FC236}">
                <a16:creationId xmlns:a16="http://schemas.microsoft.com/office/drawing/2014/main" id="{F550B705-F3B7-4EEA-AD4A-8236308060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20115" y="2552700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472BA13-BED7-4ECE-BB53-7247BED937FE}"/>
              </a:ext>
            </a:extLst>
          </p:cNvPr>
          <p:cNvSpPr txBox="1"/>
          <p:nvPr/>
        </p:nvSpPr>
        <p:spPr>
          <a:xfrm>
            <a:off x="10314084" y="2686735"/>
            <a:ext cx="58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10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주의 짧은 개발기간을 고려하여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핵심 기능 위주로 우선 개발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,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간단한 이미지 사용으로 개발기간 절약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A94A43-4830-4FF8-BC10-E45391113F62}"/>
              </a:ext>
            </a:extLst>
          </p:cNvPr>
          <p:cNvSpPr txBox="1"/>
          <p:nvPr/>
        </p:nvSpPr>
        <p:spPr>
          <a:xfrm>
            <a:off x="10314082" y="4024779"/>
            <a:ext cx="584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서버 비용 소요 예상됨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algn="just"/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개발 하는 동안 무료 서버 호스팅을 이용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,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출시 전 비용을 분담하여 서버 구매 예정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9508A4-FB58-4330-BFE0-CDEDD43DCD52}"/>
              </a:ext>
            </a:extLst>
          </p:cNvPr>
          <p:cNvSpPr txBox="1"/>
          <p:nvPr/>
        </p:nvSpPr>
        <p:spPr>
          <a:xfrm>
            <a:off x="10314082" y="5658777"/>
            <a:ext cx="584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5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명의 개발 인력 고려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,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업무를 효율적으로 분배 예정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algn="just"/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예상치 못한 인적자원 공백 문제 대비 필요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(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코로나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19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등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B93C75-7440-4DB1-95E4-6E1E3FBE4C0D}"/>
              </a:ext>
            </a:extLst>
          </p:cNvPr>
          <p:cNvSpPr txBox="1"/>
          <p:nvPr/>
        </p:nvSpPr>
        <p:spPr>
          <a:xfrm>
            <a:off x="10314080" y="6901055"/>
            <a:ext cx="5840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팀원 모두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개발 툴인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Android Studio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를 구동 가능한 데스크탑 및 노트북을 보유중임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algn="just"/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Android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스마트폰을 보유하지 않아도 가상 디바이스를 통해 테스트 가능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7AB4E81E-104B-4559-AC69-B429371D0009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03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현실적 제한조건</a:t>
            </a:r>
            <a:endParaRPr lang="en-US" dirty="0"/>
          </a:p>
        </p:txBody>
      </p:sp>
      <p:grpSp>
        <p:nvGrpSpPr>
          <p:cNvPr id="22" name="그룹 1001">
            <a:extLst>
              <a:ext uri="{FF2B5EF4-FFF2-40B4-BE49-F238E27FC236}">
                <a16:creationId xmlns:a16="http://schemas.microsoft.com/office/drawing/2014/main" id="{F10BB893-3443-4701-8C76-4C57EF8BF1BB}"/>
              </a:ext>
            </a:extLst>
          </p:cNvPr>
          <p:cNvGrpSpPr/>
          <p:nvPr/>
        </p:nvGrpSpPr>
        <p:grpSpPr>
          <a:xfrm>
            <a:off x="9231657" y="3607329"/>
            <a:ext cx="6922743" cy="164571"/>
            <a:chOff x="-371429" y="9460571"/>
            <a:chExt cx="15457143" cy="164571"/>
          </a:xfrm>
        </p:grpSpPr>
        <p:pic>
          <p:nvPicPr>
            <p:cNvPr id="32" name="Object 2">
              <a:extLst>
                <a:ext uri="{FF2B5EF4-FFF2-40B4-BE49-F238E27FC236}">
                  <a16:creationId xmlns:a16="http://schemas.microsoft.com/office/drawing/2014/main" id="{9BCB6839-F856-42DF-BADA-697CF9384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F73CDD6C-0974-4074-9755-03FD83405651}"/>
              </a:ext>
            </a:extLst>
          </p:cNvPr>
          <p:cNvGrpSpPr/>
          <p:nvPr/>
        </p:nvGrpSpPr>
        <p:grpSpPr>
          <a:xfrm>
            <a:off x="9231657" y="5207529"/>
            <a:ext cx="6922743" cy="164571"/>
            <a:chOff x="-371429" y="9460571"/>
            <a:chExt cx="15457143" cy="164571"/>
          </a:xfrm>
        </p:grpSpPr>
        <p:pic>
          <p:nvPicPr>
            <p:cNvPr id="34" name="Object 2">
              <a:extLst>
                <a:ext uri="{FF2B5EF4-FFF2-40B4-BE49-F238E27FC236}">
                  <a16:creationId xmlns:a16="http://schemas.microsoft.com/office/drawing/2014/main" id="{6DC2D674-20D4-4572-8310-52076262F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35" name="그룹 1001">
            <a:extLst>
              <a:ext uri="{FF2B5EF4-FFF2-40B4-BE49-F238E27FC236}">
                <a16:creationId xmlns:a16="http://schemas.microsoft.com/office/drawing/2014/main" id="{3668E020-9972-4394-A93D-FC3383FB615B}"/>
              </a:ext>
            </a:extLst>
          </p:cNvPr>
          <p:cNvGrpSpPr/>
          <p:nvPr/>
        </p:nvGrpSpPr>
        <p:grpSpPr>
          <a:xfrm>
            <a:off x="9231657" y="6591300"/>
            <a:ext cx="6922743" cy="164571"/>
            <a:chOff x="-371429" y="9460571"/>
            <a:chExt cx="15457143" cy="164571"/>
          </a:xfrm>
        </p:grpSpPr>
        <p:pic>
          <p:nvPicPr>
            <p:cNvPr id="36" name="Object 2">
              <a:extLst>
                <a:ext uri="{FF2B5EF4-FFF2-40B4-BE49-F238E27FC236}">
                  <a16:creationId xmlns:a16="http://schemas.microsoft.com/office/drawing/2014/main" id="{3E14D3E4-AAE9-4B44-99E6-0A4EC86B4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539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1244</Words>
  <Application>Microsoft Office PowerPoint</Application>
  <PresentationFormat>사용자 지정</PresentationFormat>
  <Paragraphs>345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Cafe24 Dangdanghae</vt:lpstr>
      <vt:lpstr>S-Core Dream 4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김병대</cp:lastModifiedBy>
  <cp:revision>331</cp:revision>
  <dcterms:created xsi:type="dcterms:W3CDTF">2021-09-24T17:15:04Z</dcterms:created>
  <dcterms:modified xsi:type="dcterms:W3CDTF">2021-09-25T15:59:07Z</dcterms:modified>
</cp:coreProperties>
</file>