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3" r:id="rId5"/>
    <p:sldId id="260" r:id="rId6"/>
    <p:sldId id="257" r:id="rId7"/>
    <p:sldId id="307" r:id="rId8"/>
    <p:sldId id="301" r:id="rId9"/>
    <p:sldId id="303" r:id="rId10"/>
    <p:sldId id="306" r:id="rId11"/>
    <p:sldId id="304" r:id="rId12"/>
    <p:sldId id="305" r:id="rId13"/>
    <p:sldId id="264" r:id="rId14"/>
    <p:sldId id="265" r:id="rId15"/>
    <p:sldId id="266" r:id="rId16"/>
    <p:sldId id="268" r:id="rId17"/>
    <p:sldId id="267" r:id="rId18"/>
    <p:sldId id="308" r:id="rId19"/>
    <p:sldId id="309" r:id="rId20"/>
    <p:sldId id="311" r:id="rId21"/>
    <p:sldId id="310" r:id="rId22"/>
    <p:sldId id="269" r:id="rId23"/>
    <p:sldId id="270" r:id="rId24"/>
    <p:sldId id="271" r:id="rId25"/>
    <p:sldId id="272" r:id="rId26"/>
    <p:sldId id="273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274" r:id="rId35"/>
    <p:sldId id="275" r:id="rId36"/>
    <p:sldId id="277" r:id="rId37"/>
    <p:sldId id="278" r:id="rId38"/>
    <p:sldId id="319" r:id="rId39"/>
    <p:sldId id="320" r:id="rId40"/>
    <p:sldId id="321" r:id="rId41"/>
    <p:sldId id="322" r:id="rId42"/>
    <p:sldId id="279" r:id="rId43"/>
    <p:sldId id="280" r:id="rId44"/>
    <p:sldId id="281" r:id="rId45"/>
    <p:sldId id="282" r:id="rId46"/>
    <p:sldId id="283" r:id="rId47"/>
    <p:sldId id="290" r:id="rId48"/>
    <p:sldId id="291" r:id="rId49"/>
    <p:sldId id="292" r:id="rId50"/>
    <p:sldId id="295" r:id="rId51"/>
    <p:sldId id="293" r:id="rId52"/>
    <p:sldId id="296" r:id="rId53"/>
    <p:sldId id="297" r:id="rId54"/>
    <p:sldId id="299" r:id="rId55"/>
    <p:sldId id="300" r:id="rId56"/>
    <p:sldId id="284" r:id="rId57"/>
    <p:sldId id="285" r:id="rId58"/>
    <p:sldId id="286" r:id="rId59"/>
    <p:sldId id="288" r:id="rId60"/>
    <p:sldId id="323" r:id="rId61"/>
    <p:sldId id="324" r:id="rId62"/>
    <p:sldId id="325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4" autoAdjust="0"/>
    <p:restoredTop sz="94660"/>
  </p:normalViewPr>
  <p:slideViewPr>
    <p:cSldViewPr snapToGrid="0">
      <p:cViewPr>
        <p:scale>
          <a:sx n="150" d="100"/>
          <a:sy n="150" d="100"/>
        </p:scale>
        <p:origin x="1854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D530C-CA68-48AB-8E46-BC0D96DE2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F28A15-54C6-40B5-9954-0B2F576DD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16BAA-F5EB-427D-A49B-02BF0898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CA8A45-A8A3-42BF-BAD4-6166D460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CD908B-B399-418C-878A-25C0388C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75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C143E-779E-43CD-80B6-E92B5394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8F1B22-3C97-44A0-AEDD-82022EB8E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70893-32EC-4471-8B82-997B1DD9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BD7FB-CE86-456B-BB68-49B929F1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DF9C9-8CDB-45D8-8984-C42CA782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74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75866B-C097-471E-9B95-69AAA1DC8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B883B9-89D7-4954-AB32-EE26D867E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1B7F3-337D-4ACD-AE79-120DB464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A7D08-B271-4C29-B89D-C05026F4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6994A-8C85-4971-8230-909A68E1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08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84517-B9E0-4EE9-AFFE-23224FD1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5C877D-7D89-40C4-B85E-A7AB59D9E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96FFD0-7547-4E9A-9356-804FD03B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D7C1A8-0AE4-4CF1-8489-7F5DAB48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FC32B-43C7-4951-A88E-6CC52ED3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22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575FC-06B1-4DBE-AE5A-FE193B91B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1DE7E3-F0A5-4642-A73D-D9B009F07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1E02D-5826-4C85-BC2D-0F7152F0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46AEA8-D850-4C30-9620-50DD624F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C8752-7804-438F-A00C-1CC95856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97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70F5E-D246-4646-A6C8-1E611432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B6F5E-78A5-4005-BCCF-DE3C3C9B8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6C1883-B739-4500-A367-5E3112101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AD7D2-19E0-46C5-B04D-58E00C5C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0FF737-A112-4BBC-8F06-DE001CC2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974866-EE5D-4F02-B7C2-D15DDFA6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01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9EC2A-6A15-4F70-B532-CD1636E7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7F1E3C-9277-4D9E-B332-F74F491A1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63E909-F022-484A-836B-6452E9155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1FD306-EE29-4906-9176-95D8A74C3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EFB827-B3FB-4131-93FB-C46BA289D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6E27E0-FA58-4110-9BE0-90E3CEE2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199962-41E1-45D1-A6F7-982A7B38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770CCE-32BF-4D82-A27A-3C8C06F4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39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5D3BE-DBFD-40C6-94BE-DD22ACCD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746E16-32DB-43B4-AF95-8CEEC6B4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142331-FC0D-4071-BFC1-6D797AC6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DB4F1E-DD69-4FC1-A1B9-BAC25F8D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2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600D9C-7B53-4CFA-A719-22EB6483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8194ED-BD3F-432B-B007-394AA0D5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8D4C37-D86C-44EB-8108-668866C0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1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9CB75-098A-4B93-B388-F9A518210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D0E1D-0550-43EF-A196-43F863106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7B9ECF-3DCF-4C2C-9BF9-B5B1D41D1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CC8B8E-0F95-4D34-A37E-74D64BBA2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228C25-2558-495E-8E5E-95FE8B1D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AA46C5-949C-4A0D-953E-3FDFD659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70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AB43F-8D56-4F8F-8BB4-1A9FFF15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4550B4-5FDD-4F32-A18B-FE91B4FE1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7D9D08-6865-47A8-92DA-192886F09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7C503C-F661-4A12-A164-945C2E06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3178CD-3839-4344-98B1-6E013F9D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B86ED7-6855-4A40-BFA7-4D35023D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0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A96F40-4DB5-407C-A991-332A9BF8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32D3CB-D1E3-43ED-8044-A5E257C79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2881E4-EC55-4ABA-A688-D4EC6D7A2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FEEE1-79E3-4552-A536-3D818970EB4E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701176-AA7A-4921-B1AA-5E8BAF392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4E627-3EB6-4932-B2A0-C0786FC7E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725BD-78B1-43DA-9F4F-F3131D3DD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69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6FB5CE-12DA-4F45-B8F4-56D6C01C9179}"/>
              </a:ext>
            </a:extLst>
          </p:cNvPr>
          <p:cNvSpPr txBox="1"/>
          <p:nvPr/>
        </p:nvSpPr>
        <p:spPr>
          <a:xfrm>
            <a:off x="363979" y="694706"/>
            <a:ext cx="425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제작 방법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대표적인 구동화면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핵심 기능 코드</a:t>
            </a:r>
            <a:endParaRPr lang="en-US" altLang="ko-KR" dirty="0"/>
          </a:p>
          <a:p>
            <a:r>
              <a:rPr lang="en-US" altLang="ko-KR" dirty="0"/>
              <a:t>	- (</a:t>
            </a:r>
            <a:r>
              <a:rPr lang="ko-KR" altLang="en-US" dirty="0"/>
              <a:t>선택</a:t>
            </a:r>
            <a:r>
              <a:rPr lang="en-US" altLang="ko-KR" dirty="0"/>
              <a:t>) </a:t>
            </a:r>
            <a:r>
              <a:rPr lang="ko-KR" altLang="en-US" dirty="0"/>
              <a:t>자료구조 활용 설명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AE5393-97F0-4977-B1A4-73276184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152" y="2168528"/>
            <a:ext cx="3755228" cy="12439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2C4759-7DA7-4ACC-BC26-1DFD44953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710" y="3877102"/>
            <a:ext cx="3452873" cy="14893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7F52467-8B74-43B0-B9D4-83405E08E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18" y="2475831"/>
            <a:ext cx="2185475" cy="289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E4C707A-8B4D-4D32-A7B3-CC4173F1B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135" y="3156746"/>
            <a:ext cx="3246055" cy="2557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D2CCB21-B13C-46F4-AF05-49AC332C6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0913" y="3968400"/>
            <a:ext cx="3416498" cy="391344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B63A43D5-E244-46BD-BEFE-893AC77CDE53}"/>
              </a:ext>
            </a:extLst>
          </p:cNvPr>
          <p:cNvSpPr/>
          <p:nvPr/>
        </p:nvSpPr>
        <p:spPr>
          <a:xfrm>
            <a:off x="663074" y="4940968"/>
            <a:ext cx="1866232" cy="5293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5797C3-F7A4-48DF-B4B0-9550B525D8B3}"/>
              </a:ext>
            </a:extLst>
          </p:cNvPr>
          <p:cNvSpPr txBox="1"/>
          <p:nvPr/>
        </p:nvSpPr>
        <p:spPr>
          <a:xfrm>
            <a:off x="2881130" y="4962966"/>
            <a:ext cx="4256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FirebaseAuth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 err="1"/>
              <a:t>FirebaseUser</a:t>
            </a:r>
            <a:endParaRPr lang="en-US" altLang="ko-KR" dirty="0"/>
          </a:p>
          <a:p>
            <a:r>
              <a:rPr lang="ko-KR" altLang="en-US" dirty="0"/>
              <a:t>객체를 통해서 </a:t>
            </a:r>
            <a:r>
              <a:rPr lang="en-US" altLang="ko-KR" dirty="0"/>
              <a:t>Firebase </a:t>
            </a:r>
            <a:r>
              <a:rPr lang="ko-KR" altLang="en-US" dirty="0"/>
              <a:t>서버에</a:t>
            </a:r>
            <a:endParaRPr lang="en-US" altLang="ko-KR" dirty="0"/>
          </a:p>
          <a:p>
            <a:r>
              <a:rPr lang="ko-KR" altLang="en-US" dirty="0"/>
              <a:t>회원 정보를 등록하고</a:t>
            </a:r>
            <a:r>
              <a:rPr lang="en-US" altLang="ko-KR" dirty="0"/>
              <a:t>, </a:t>
            </a:r>
            <a:r>
              <a:rPr lang="ko-KR" altLang="en-US" dirty="0"/>
              <a:t>인증메일을 전송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83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CBB70F-FD6E-444E-97E9-FF78AC554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167"/>
          <a:stretch/>
        </p:blipFill>
        <p:spPr>
          <a:xfrm>
            <a:off x="430001" y="1075997"/>
            <a:ext cx="4165446" cy="2353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8659F9-E585-4D35-B290-C757B01535B2}"/>
              </a:ext>
            </a:extLst>
          </p:cNvPr>
          <p:cNvSpPr txBox="1"/>
          <p:nvPr/>
        </p:nvSpPr>
        <p:spPr>
          <a:xfrm>
            <a:off x="926124" y="3429000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인증 이메일이 도착한 모습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6B7BC-F37B-4C09-8E6D-A26F6C2549B9}"/>
              </a:ext>
            </a:extLst>
          </p:cNvPr>
          <p:cNvSpPr txBox="1"/>
          <p:nvPr/>
        </p:nvSpPr>
        <p:spPr>
          <a:xfrm>
            <a:off x="6652923" y="4306950"/>
            <a:ext cx="47179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FirebaseUser</a:t>
            </a:r>
            <a:r>
              <a:rPr lang="ko-KR" altLang="en-US" dirty="0"/>
              <a:t>의 </a:t>
            </a:r>
            <a:r>
              <a:rPr lang="en-US" altLang="ko-KR" dirty="0"/>
              <a:t>Profile</a:t>
            </a:r>
            <a:r>
              <a:rPr lang="ko-KR" altLang="en-US" dirty="0"/>
              <a:t>을 업데이트하는</a:t>
            </a:r>
            <a:endParaRPr lang="en-US" altLang="ko-KR" dirty="0"/>
          </a:p>
          <a:p>
            <a:r>
              <a:rPr lang="en-US" altLang="ko-KR" dirty="0" err="1"/>
              <a:t>updateProfile</a:t>
            </a:r>
            <a:r>
              <a:rPr lang="en-US" altLang="ko-KR" dirty="0"/>
              <a:t> </a:t>
            </a:r>
            <a:r>
              <a:rPr lang="ko-KR" altLang="en-US" dirty="0"/>
              <a:t>메서드를 이용하여</a:t>
            </a:r>
            <a:endParaRPr lang="en-US" altLang="ko-KR" dirty="0"/>
          </a:p>
          <a:p>
            <a:r>
              <a:rPr lang="ko-KR" altLang="en-US" dirty="0"/>
              <a:t>입력한 닉네임을 유저 프로필에 반영합니다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회원가입에 최종적으로 성공하면</a:t>
            </a:r>
            <a:endParaRPr lang="en-US" altLang="ko-KR" dirty="0"/>
          </a:p>
          <a:p>
            <a:r>
              <a:rPr lang="ko-KR" altLang="en-US" dirty="0"/>
              <a:t>로그인 화면으로 돌아갑니다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44FE486-03C6-4C38-9617-5C6E183C4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564" y="796724"/>
            <a:ext cx="6140435" cy="322429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BEBFCCA-D0CE-4DAB-A8F2-DC02324A0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01" y="4583723"/>
            <a:ext cx="5198247" cy="9795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54F4D87-AAF0-46BB-84AC-02EEF66C9232}"/>
              </a:ext>
            </a:extLst>
          </p:cNvPr>
          <p:cNvSpPr txBox="1"/>
          <p:nvPr/>
        </p:nvSpPr>
        <p:spPr>
          <a:xfrm>
            <a:off x="430001" y="5702352"/>
            <a:ext cx="5351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회원가입에 실패하였다면 </a:t>
            </a:r>
            <a:r>
              <a:rPr lang="en-US" altLang="ko-KR" dirty="0"/>
              <a:t>(</a:t>
            </a:r>
            <a:r>
              <a:rPr lang="ko-KR" altLang="en-US" dirty="0"/>
              <a:t>이메일 중복 등의 이유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메시지를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414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제작에 따른 결론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BF817-DA2A-4CC5-8F51-933ACDD4745D}"/>
              </a:ext>
            </a:extLst>
          </p:cNvPr>
          <p:cNvSpPr txBox="1"/>
          <p:nvPr/>
        </p:nvSpPr>
        <p:spPr>
          <a:xfrm>
            <a:off x="2245352" y="2965158"/>
            <a:ext cx="6809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문제점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기능 구현을 우선으로 하였기 때문에 디자인이 다소 미흡합니다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D2A75-B498-4BA2-951E-1D077BE20242}"/>
              </a:ext>
            </a:extLst>
          </p:cNvPr>
          <p:cNvSpPr txBox="1"/>
          <p:nvPr/>
        </p:nvSpPr>
        <p:spPr>
          <a:xfrm>
            <a:off x="1535855" y="5427784"/>
            <a:ext cx="8058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총 정리 </a:t>
            </a:r>
            <a:r>
              <a:rPr lang="en-US" altLang="ko-KR" b="1" dirty="0"/>
              <a:t>: </a:t>
            </a:r>
            <a:r>
              <a:rPr lang="ko-KR" altLang="en-US" b="1" dirty="0"/>
              <a:t>설계한 기능은 모두 구현하였으나</a:t>
            </a:r>
            <a:r>
              <a:rPr lang="en-US" altLang="ko-KR" b="1" dirty="0"/>
              <a:t>, UI </a:t>
            </a:r>
            <a:r>
              <a:rPr lang="ko-KR" altLang="en-US" b="1" dirty="0"/>
              <a:t>디자인을 개선하여야 합니다</a:t>
            </a:r>
            <a:r>
              <a:rPr lang="en-US" altLang="ko-KR" b="1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F10007-C4F1-48DA-BFE6-6BA45F3F5635}"/>
              </a:ext>
            </a:extLst>
          </p:cNvPr>
          <p:cNvSpPr txBox="1"/>
          <p:nvPr/>
        </p:nvSpPr>
        <p:spPr>
          <a:xfrm>
            <a:off x="2961832" y="204918"/>
            <a:ext cx="43300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문제점 </a:t>
            </a:r>
            <a:r>
              <a:rPr lang="en-US" altLang="ko-KR" sz="1100" dirty="0"/>
              <a:t>: </a:t>
            </a:r>
            <a:r>
              <a:rPr lang="ko-KR" altLang="en-US" sz="1100" dirty="0"/>
              <a:t>아직 설계한대로 다 구현하지 못한 부분이나 미흡한 부분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개선점 </a:t>
            </a:r>
            <a:r>
              <a:rPr lang="en-US" altLang="ko-KR" sz="1100" dirty="0"/>
              <a:t>: </a:t>
            </a:r>
            <a:r>
              <a:rPr lang="ko-KR" altLang="en-US" sz="1100" dirty="0"/>
              <a:t>추가적으로 구현하면 좋을 만한 사안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531390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결과 분석에 따른 설계 변경사항 및 구현계획 기술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8A5473-A002-4030-A4FF-B075700E1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88" y="1826143"/>
            <a:ext cx="4197913" cy="36969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949A9D-6DD6-4D44-A565-8582D7F0FC0D}"/>
              </a:ext>
            </a:extLst>
          </p:cNvPr>
          <p:cNvSpPr txBox="1"/>
          <p:nvPr/>
        </p:nvSpPr>
        <p:spPr>
          <a:xfrm>
            <a:off x="6409006" y="2106654"/>
            <a:ext cx="39741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안드로이드 공식 지정 표준 디자인인</a:t>
            </a:r>
            <a:endParaRPr lang="en-US" altLang="ko-KR" dirty="0"/>
          </a:p>
          <a:p>
            <a:r>
              <a:rPr lang="en-US" altLang="ko-KR" dirty="0"/>
              <a:t>Material Design </a:t>
            </a:r>
            <a:r>
              <a:rPr lang="ko-KR" altLang="en-US" dirty="0"/>
              <a:t>문서와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서비스중인 앱들을 참고하여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사용자가 단번에 이해 가능하고</a:t>
            </a:r>
            <a:endParaRPr lang="en-US" altLang="ko-KR" dirty="0"/>
          </a:p>
          <a:p>
            <a:r>
              <a:rPr lang="ko-KR" altLang="en-US" dirty="0"/>
              <a:t>심플한</a:t>
            </a:r>
            <a:r>
              <a:rPr lang="en-US" altLang="ko-KR" dirty="0"/>
              <a:t>“</a:t>
            </a:r>
          </a:p>
          <a:p>
            <a:endParaRPr lang="en-US" altLang="ko-KR" dirty="0"/>
          </a:p>
          <a:p>
            <a:r>
              <a:rPr lang="ko-KR" altLang="en-US" dirty="0"/>
              <a:t>완성도 있는 </a:t>
            </a:r>
            <a:r>
              <a:rPr lang="en-US" altLang="ko-KR" dirty="0"/>
              <a:t>UI</a:t>
            </a:r>
            <a:r>
              <a:rPr lang="ko-KR" altLang="en-US" dirty="0"/>
              <a:t>를 이번 학기 내에</a:t>
            </a:r>
            <a:endParaRPr lang="en-US" altLang="ko-KR" dirty="0"/>
          </a:p>
          <a:p>
            <a:r>
              <a:rPr lang="ko-KR" altLang="en-US" dirty="0"/>
              <a:t>제작하도록 하겠습니다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4801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C0690-42B2-46ED-ABD3-CCF37D7B3259}"/>
              </a:ext>
            </a:extLst>
          </p:cNvPr>
          <p:cNvSpPr txBox="1"/>
          <p:nvPr/>
        </p:nvSpPr>
        <p:spPr>
          <a:xfrm>
            <a:off x="4977745" y="3075057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/>
              <a:t>메인화면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61613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948EE-0693-49DA-950D-E2F4643BF72B}"/>
              </a:ext>
            </a:extLst>
          </p:cNvPr>
          <p:cNvSpPr txBox="1"/>
          <p:nvPr/>
        </p:nvSpPr>
        <p:spPr>
          <a:xfrm>
            <a:off x="187569" y="1503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제작자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B1432C-85E2-4E75-9E3E-359AB9462165}"/>
              </a:ext>
            </a:extLst>
          </p:cNvPr>
          <p:cNvSpPr txBox="1"/>
          <p:nvPr/>
        </p:nvSpPr>
        <p:spPr>
          <a:xfrm>
            <a:off x="4176243" y="324433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UI, </a:t>
            </a:r>
            <a:r>
              <a:rPr lang="ko-KR" altLang="en-US" dirty="0" err="1"/>
              <a:t>하단네비게이션바</a:t>
            </a:r>
            <a:r>
              <a:rPr lang="ko-KR" altLang="en-US" dirty="0"/>
              <a:t> 구현 </a:t>
            </a:r>
            <a:r>
              <a:rPr lang="en-US" altLang="ko-KR" dirty="0"/>
              <a:t>: </a:t>
            </a:r>
            <a:r>
              <a:rPr lang="ko-KR" altLang="en-US" dirty="0"/>
              <a:t>김병대</a:t>
            </a:r>
          </a:p>
        </p:txBody>
      </p:sp>
    </p:spTree>
    <p:extLst>
      <p:ext uri="{BB962C8B-B14F-4D97-AF65-F5344CB8AC3E}">
        <p14:creationId xmlns:p14="http://schemas.microsoft.com/office/powerpoint/2010/main" val="104533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F6D3A2-2448-4362-864F-CD2272CE6602}"/>
              </a:ext>
            </a:extLst>
          </p:cNvPr>
          <p:cNvSpPr txBox="1"/>
          <p:nvPr/>
        </p:nvSpPr>
        <p:spPr>
          <a:xfrm>
            <a:off x="187569" y="1503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2615F-20F8-4EA8-9437-1B5B8ACB9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129" y="2376147"/>
            <a:ext cx="8570721" cy="200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98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F6D3A2-2448-4362-864F-CD2272CE6602}"/>
              </a:ext>
            </a:extLst>
          </p:cNvPr>
          <p:cNvSpPr txBox="1"/>
          <p:nvPr/>
        </p:nvSpPr>
        <p:spPr>
          <a:xfrm>
            <a:off x="187569" y="1503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59AEAB-887C-4FB0-BCB4-AFC2B17F0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92" y="1470665"/>
            <a:ext cx="10675416" cy="4465678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A852109D-E8D2-4F8E-967B-CCCF8B68B30B}"/>
              </a:ext>
            </a:extLst>
          </p:cNvPr>
          <p:cNvSpPr/>
          <p:nvPr/>
        </p:nvSpPr>
        <p:spPr>
          <a:xfrm>
            <a:off x="3017520" y="1249680"/>
            <a:ext cx="3291840" cy="21793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839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0BBD4E-BC56-456E-84D0-53DD6F60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62" y="1538068"/>
            <a:ext cx="3933739" cy="43027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0ABD65-CD00-473A-AD5A-023AC3E185F9}"/>
              </a:ext>
            </a:extLst>
          </p:cNvPr>
          <p:cNvSpPr txBox="1"/>
          <p:nvPr/>
        </p:nvSpPr>
        <p:spPr>
          <a:xfrm>
            <a:off x="1169568" y="1092200"/>
            <a:ext cx="27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 (</a:t>
            </a:r>
            <a:r>
              <a:rPr lang="ko-KR" altLang="en-US" dirty="0"/>
              <a:t>메인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B2D8678-373A-4579-96C3-E59915DDC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863" y="4964036"/>
            <a:ext cx="2848373" cy="10955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072A7BF-5C36-49F5-ADD4-CA3D0E5F4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812" y="4424437"/>
            <a:ext cx="1800476" cy="219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EECE38C-BBAE-402A-95F3-CDFD9A3EC1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2863" y="1025248"/>
            <a:ext cx="2591162" cy="2905530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6046AE27-ED71-431E-89AF-6A5BEA2F46B4}"/>
              </a:ext>
            </a:extLst>
          </p:cNvPr>
          <p:cNvSpPr/>
          <p:nvPr/>
        </p:nvSpPr>
        <p:spPr>
          <a:xfrm>
            <a:off x="5452863" y="3594100"/>
            <a:ext cx="2591162" cy="336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99C81A-C69D-4047-98BF-C429DCD9EE2C}"/>
              </a:ext>
            </a:extLst>
          </p:cNvPr>
          <p:cNvSpPr txBox="1"/>
          <p:nvPr/>
        </p:nvSpPr>
        <p:spPr>
          <a:xfrm>
            <a:off x="8604525" y="2174607"/>
            <a:ext cx="29322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BottomNavigationView</a:t>
            </a:r>
            <a:r>
              <a:rPr lang="ko-KR" altLang="en-US" dirty="0"/>
              <a:t>는</a:t>
            </a:r>
            <a:endParaRPr lang="en-US" altLang="ko-KR" dirty="0"/>
          </a:p>
          <a:p>
            <a:r>
              <a:rPr lang="ko-KR" altLang="en-US" dirty="0"/>
              <a:t>미리 생성해둔</a:t>
            </a:r>
            <a:endParaRPr lang="en-US" altLang="ko-KR" dirty="0"/>
          </a:p>
          <a:p>
            <a:r>
              <a:rPr lang="en-US" altLang="ko-KR" dirty="0"/>
              <a:t>Menu xml</a:t>
            </a:r>
            <a:r>
              <a:rPr lang="ko-KR" altLang="en-US" dirty="0"/>
              <a:t>파일을 설정해서</a:t>
            </a:r>
            <a:endParaRPr lang="en-US" altLang="ko-KR" dirty="0"/>
          </a:p>
          <a:p>
            <a:r>
              <a:rPr lang="ko-KR" altLang="en-US" dirty="0"/>
              <a:t>구현됩니다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E06E1-AB0D-4414-AD82-57567F6C0A82}"/>
              </a:ext>
            </a:extLst>
          </p:cNvPr>
          <p:cNvSpPr txBox="1"/>
          <p:nvPr/>
        </p:nvSpPr>
        <p:spPr>
          <a:xfrm>
            <a:off x="8504770" y="4738585"/>
            <a:ext cx="35458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Menu xml</a:t>
            </a:r>
            <a:r>
              <a:rPr lang="ko-KR" altLang="en-US" dirty="0"/>
              <a:t>파일은</a:t>
            </a:r>
            <a:endParaRPr lang="en-US" altLang="ko-KR" dirty="0"/>
          </a:p>
          <a:p>
            <a:r>
              <a:rPr lang="en-US" altLang="ko-KR" dirty="0" err="1"/>
              <a:t>MenuItem</a:t>
            </a:r>
            <a:r>
              <a:rPr lang="ko-KR" altLang="en-US" dirty="0"/>
              <a:t>으로 이루어져 있으며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레시피정보</a:t>
            </a:r>
            <a:r>
              <a:rPr lang="en-US" altLang="ko-KR" dirty="0"/>
              <a:t>, </a:t>
            </a:r>
            <a:r>
              <a:rPr lang="ko-KR" altLang="en-US" dirty="0" err="1"/>
              <a:t>나만의레시피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커뮤니티</a:t>
            </a:r>
            <a:r>
              <a:rPr lang="en-US" altLang="ko-KR" dirty="0"/>
              <a:t>, </a:t>
            </a:r>
            <a:r>
              <a:rPr lang="ko-KR" altLang="en-US" dirty="0"/>
              <a:t>프로필</a:t>
            </a:r>
            <a:endParaRPr lang="en-US" altLang="ko-KR" dirty="0"/>
          </a:p>
          <a:p>
            <a:r>
              <a:rPr lang="en-US" altLang="ko-KR" dirty="0"/>
              <a:t>Fragment</a:t>
            </a:r>
            <a:r>
              <a:rPr lang="ko-KR" altLang="en-US" dirty="0"/>
              <a:t>로 전환할 수 있는</a:t>
            </a:r>
            <a:endParaRPr lang="en-US" altLang="ko-KR" dirty="0"/>
          </a:p>
          <a:p>
            <a:r>
              <a:rPr lang="ko-KR" altLang="en-US" dirty="0"/>
              <a:t>버튼들로 구성됩니다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552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4D3D0E-4BE2-4458-8410-29EF8C6ED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05" y="1022826"/>
            <a:ext cx="6851245" cy="39111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B33945-C082-4268-B154-00CB671B37D6}"/>
              </a:ext>
            </a:extLst>
          </p:cNvPr>
          <p:cNvSpPr txBox="1"/>
          <p:nvPr/>
        </p:nvSpPr>
        <p:spPr>
          <a:xfrm>
            <a:off x="7728984" y="1451652"/>
            <a:ext cx="37296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FragmentTracsaction</a:t>
            </a:r>
            <a:r>
              <a:rPr lang="en-US" altLang="ko-KR" dirty="0"/>
              <a:t> </a:t>
            </a:r>
            <a:r>
              <a:rPr lang="ko-KR" altLang="en-US" dirty="0"/>
              <a:t>객체를 통해 </a:t>
            </a:r>
            <a:endParaRPr lang="en-US" altLang="ko-KR" dirty="0"/>
          </a:p>
          <a:p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/>
              <a:t>화면 전환 시</a:t>
            </a:r>
            <a:endParaRPr lang="en-US" altLang="ko-KR" dirty="0"/>
          </a:p>
          <a:p>
            <a:r>
              <a:rPr lang="ko-KR" altLang="en-US" dirty="0"/>
              <a:t>처음으로 표시할 </a:t>
            </a:r>
            <a:r>
              <a:rPr lang="en-US" altLang="ko-KR" dirty="0"/>
              <a:t>Fragment</a:t>
            </a:r>
            <a:r>
              <a:rPr lang="ko-KR" altLang="en-US" dirty="0"/>
              <a:t>는 </a:t>
            </a:r>
            <a:endParaRPr lang="en-US" altLang="ko-KR" dirty="0"/>
          </a:p>
          <a:p>
            <a:r>
              <a:rPr lang="en-US" altLang="ko-KR" dirty="0" err="1"/>
              <a:t>CocktailFragment</a:t>
            </a:r>
            <a:r>
              <a:rPr lang="ko-KR" altLang="en-US" dirty="0"/>
              <a:t>로 지정합니다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ADEDE-EA11-4A68-BA99-F9A128DA16F3}"/>
              </a:ext>
            </a:extLst>
          </p:cNvPr>
          <p:cNvSpPr txBox="1"/>
          <p:nvPr/>
        </p:nvSpPr>
        <p:spPr>
          <a:xfrm>
            <a:off x="362480" y="5406348"/>
            <a:ext cx="7948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BottomNavigationView</a:t>
            </a:r>
            <a:r>
              <a:rPr lang="ko-KR" altLang="en-US" dirty="0"/>
              <a:t>와 </a:t>
            </a:r>
            <a:r>
              <a:rPr lang="en-US" altLang="ko-KR" dirty="0" err="1"/>
              <a:t>DisplayMetrics</a:t>
            </a:r>
            <a:r>
              <a:rPr lang="ko-KR" altLang="en-US" dirty="0"/>
              <a:t>객체를 받아와서</a:t>
            </a:r>
            <a:endParaRPr lang="en-US" altLang="ko-KR" dirty="0"/>
          </a:p>
          <a:p>
            <a:r>
              <a:rPr lang="ko-KR" altLang="en-US" dirty="0"/>
              <a:t>남는 화면 높이를 구한 후</a:t>
            </a:r>
            <a:r>
              <a:rPr lang="en-US" altLang="ko-KR" dirty="0"/>
              <a:t> </a:t>
            </a:r>
            <a:r>
              <a:rPr lang="ko-KR" altLang="en-US" dirty="0"/>
              <a:t>최종적으로 </a:t>
            </a:r>
            <a:r>
              <a:rPr lang="en-US" altLang="ko-KR" dirty="0" err="1"/>
              <a:t>FrameLayout</a:t>
            </a:r>
            <a:r>
              <a:rPr lang="ko-KR" altLang="en-US" dirty="0"/>
              <a:t>에 표시되는 </a:t>
            </a:r>
            <a:endParaRPr lang="en-US" altLang="ko-KR" dirty="0"/>
          </a:p>
          <a:p>
            <a:r>
              <a:rPr lang="en-US" altLang="ko-KR" dirty="0"/>
              <a:t>Fragment</a:t>
            </a:r>
            <a:r>
              <a:rPr lang="ko-KR" altLang="en-US" dirty="0"/>
              <a:t>의 높이를 지정합니다</a:t>
            </a:r>
            <a:r>
              <a:rPr lang="en-US" altLang="ko-KR" dirty="0"/>
              <a:t>. (</a:t>
            </a:r>
            <a:r>
              <a:rPr lang="ko-KR" altLang="en-US" dirty="0"/>
              <a:t>다양한 크기의 휴대폰기종에도 대응 가능</a:t>
            </a:r>
            <a:r>
              <a:rPr lang="en-US" altLang="ko-KR" dirty="0"/>
              <a:t>)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3FB3A4F-0E22-4C60-9FF8-995E86557078}"/>
              </a:ext>
            </a:extLst>
          </p:cNvPr>
          <p:cNvSpPr/>
          <p:nvPr/>
        </p:nvSpPr>
        <p:spPr>
          <a:xfrm>
            <a:off x="603250" y="1612900"/>
            <a:ext cx="4978400" cy="514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902E8BB-191C-40FE-970A-C11AFDFDBA04}"/>
              </a:ext>
            </a:extLst>
          </p:cNvPr>
          <p:cNvCxnSpPr>
            <a:stCxn id="7" idx="6"/>
          </p:cNvCxnSpPr>
          <p:nvPr/>
        </p:nvCxnSpPr>
        <p:spPr>
          <a:xfrm flipV="1">
            <a:off x="5581650" y="1809750"/>
            <a:ext cx="2088417" cy="60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647F90D-3DFF-4FC6-BF52-1A4F2F5BE5D6}"/>
              </a:ext>
            </a:extLst>
          </p:cNvPr>
          <p:cNvSpPr/>
          <p:nvPr/>
        </p:nvSpPr>
        <p:spPr>
          <a:xfrm>
            <a:off x="603250" y="2578100"/>
            <a:ext cx="6324600" cy="22955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F2DCA7E-E02F-4170-B118-106468038C7A}"/>
              </a:ext>
            </a:extLst>
          </p:cNvPr>
          <p:cNvCxnSpPr>
            <a:cxnSpLocks/>
          </p:cNvCxnSpPr>
          <p:nvPr/>
        </p:nvCxnSpPr>
        <p:spPr>
          <a:xfrm flipH="1">
            <a:off x="3606800" y="4873624"/>
            <a:ext cx="133350" cy="51117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557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753C39-5114-4EA3-9A45-533E97151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80" y="2565400"/>
            <a:ext cx="5634720" cy="31383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518C647-CC8A-4630-87E7-A6813B4DC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80" y="1578384"/>
            <a:ext cx="5239224" cy="4267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506EC3-E9EF-455A-A201-0A1AFF7878B2}"/>
              </a:ext>
            </a:extLst>
          </p:cNvPr>
          <p:cNvSpPr txBox="1"/>
          <p:nvPr/>
        </p:nvSpPr>
        <p:spPr>
          <a:xfrm>
            <a:off x="6527800" y="3308350"/>
            <a:ext cx="49078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BottomNavigationView</a:t>
            </a:r>
            <a:r>
              <a:rPr lang="ko-KR" altLang="en-US" dirty="0"/>
              <a:t>의 버튼을 클릭하면</a:t>
            </a:r>
            <a:endParaRPr lang="en-US" altLang="ko-KR" dirty="0"/>
          </a:p>
          <a:p>
            <a:r>
              <a:rPr lang="en-US" altLang="ko-KR" dirty="0" err="1"/>
              <a:t>FrameLayout</a:t>
            </a:r>
            <a:r>
              <a:rPr lang="ko-KR" altLang="en-US" dirty="0"/>
              <a:t>에서 출력하는 </a:t>
            </a:r>
            <a:r>
              <a:rPr lang="en-US" altLang="ko-KR" dirty="0"/>
              <a:t>Fragment</a:t>
            </a:r>
            <a:r>
              <a:rPr lang="ko-KR" altLang="en-US" dirty="0"/>
              <a:t>가</a:t>
            </a:r>
            <a:endParaRPr lang="en-US" altLang="ko-KR" dirty="0"/>
          </a:p>
          <a:p>
            <a:r>
              <a:rPr lang="ko-KR" altLang="en-US" dirty="0"/>
              <a:t>해당하는</a:t>
            </a:r>
            <a:r>
              <a:rPr lang="en-US" altLang="ko-KR" dirty="0"/>
              <a:t> Fragment</a:t>
            </a:r>
            <a:r>
              <a:rPr lang="ko-KR" altLang="en-US" dirty="0"/>
              <a:t>로 전환됩니다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작업은 </a:t>
            </a:r>
            <a:r>
              <a:rPr lang="en-US" altLang="ko-KR" dirty="0" err="1"/>
              <a:t>FragmentTransaction</a:t>
            </a:r>
            <a:r>
              <a:rPr lang="ko-KR" altLang="en-US" dirty="0"/>
              <a:t>이라는 객체를</a:t>
            </a:r>
            <a:endParaRPr lang="en-US" altLang="ko-KR" dirty="0"/>
          </a:p>
          <a:p>
            <a:r>
              <a:rPr lang="ko-KR" altLang="en-US" dirty="0"/>
              <a:t>통해 이루어집니다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55519-F908-4C5D-944A-97B2C232FAC6}"/>
              </a:ext>
            </a:extLst>
          </p:cNvPr>
          <p:cNvSpPr txBox="1"/>
          <p:nvPr/>
        </p:nvSpPr>
        <p:spPr>
          <a:xfrm>
            <a:off x="6491498" y="1377950"/>
            <a:ext cx="5201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BottomNavigationView</a:t>
            </a:r>
            <a:r>
              <a:rPr lang="ko-KR" altLang="en-US" dirty="0"/>
              <a:t>에 </a:t>
            </a:r>
            <a:r>
              <a:rPr lang="en-US" altLang="ko-KR" dirty="0" err="1"/>
              <a:t>MenuItem</a:t>
            </a:r>
            <a:r>
              <a:rPr lang="ko-KR" altLang="en-US" dirty="0"/>
              <a:t>을 클릭하면</a:t>
            </a:r>
            <a:endParaRPr lang="en-US" altLang="ko-KR" dirty="0"/>
          </a:p>
          <a:p>
            <a:r>
              <a:rPr lang="ko-KR" altLang="en-US" dirty="0" err="1"/>
              <a:t>콜벡메서드가</a:t>
            </a:r>
            <a:r>
              <a:rPr lang="ko-KR" altLang="en-US" dirty="0"/>
              <a:t> 실행되도록 </a:t>
            </a:r>
            <a:endParaRPr lang="en-US" altLang="ko-KR" dirty="0"/>
          </a:p>
          <a:p>
            <a:r>
              <a:rPr lang="en-US" altLang="ko-KR" dirty="0" err="1"/>
              <a:t>ItemSelectedListener</a:t>
            </a:r>
            <a:r>
              <a:rPr lang="en-US" altLang="ko-KR" dirty="0"/>
              <a:t> </a:t>
            </a:r>
            <a:r>
              <a:rPr lang="ko-KR" altLang="en-US" dirty="0" err="1"/>
              <a:t>리스너를</a:t>
            </a:r>
            <a:r>
              <a:rPr lang="ko-KR" altLang="en-US" dirty="0"/>
              <a:t> 부착합니다</a:t>
            </a:r>
          </a:p>
        </p:txBody>
      </p:sp>
    </p:spTree>
    <p:extLst>
      <p:ext uri="{BB962C8B-B14F-4D97-AF65-F5344CB8AC3E}">
        <p14:creationId xmlns:p14="http://schemas.microsoft.com/office/powerpoint/2010/main" val="92784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EA980-FD76-409E-800A-C33FE67B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BE17A-1670-4F49-8CC0-A18541F27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칵테일정보화면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 err="1"/>
              <a:t>나만의레시피화면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프로필화면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2092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E028BB-A30B-4266-8FA6-403E55FC5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028" y="1346200"/>
            <a:ext cx="2878434" cy="4762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FD1AA8-8D5C-4924-A2C0-9070386307B3}"/>
              </a:ext>
            </a:extLst>
          </p:cNvPr>
          <p:cNvSpPr txBox="1"/>
          <p:nvPr/>
        </p:nvSpPr>
        <p:spPr>
          <a:xfrm>
            <a:off x="6565900" y="3263900"/>
            <a:ext cx="2887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실행예시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첫 화면으로</a:t>
            </a:r>
            <a:endParaRPr lang="en-US" altLang="ko-KR" dirty="0"/>
          </a:p>
          <a:p>
            <a:r>
              <a:rPr lang="ko-KR" altLang="en-US" dirty="0"/>
              <a:t>칵테일정보 화면이 표시됨</a:t>
            </a:r>
          </a:p>
        </p:txBody>
      </p:sp>
    </p:spTree>
    <p:extLst>
      <p:ext uri="{BB962C8B-B14F-4D97-AF65-F5344CB8AC3E}">
        <p14:creationId xmlns:p14="http://schemas.microsoft.com/office/powerpoint/2010/main" val="3882672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제작에 따른 결론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D2A75-B498-4BA2-951E-1D077BE20242}"/>
              </a:ext>
            </a:extLst>
          </p:cNvPr>
          <p:cNvSpPr txBox="1"/>
          <p:nvPr/>
        </p:nvSpPr>
        <p:spPr>
          <a:xfrm>
            <a:off x="2704255" y="3344984"/>
            <a:ext cx="6136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총 정리 </a:t>
            </a:r>
            <a:r>
              <a:rPr lang="en-US" altLang="ko-KR" b="1" dirty="0"/>
              <a:t>: </a:t>
            </a:r>
            <a:r>
              <a:rPr lang="ko-KR" altLang="en-US" b="1" dirty="0"/>
              <a:t>기능이 설계대로 모두 구현이 완료되었으며</a:t>
            </a:r>
            <a:r>
              <a:rPr lang="en-US" altLang="ko-KR" b="1" dirty="0"/>
              <a:t>,</a:t>
            </a:r>
          </a:p>
          <a:p>
            <a:r>
              <a:rPr lang="en-US" altLang="ko-KR" b="1" dirty="0"/>
              <a:t>UI </a:t>
            </a:r>
            <a:r>
              <a:rPr lang="ko-KR" altLang="en-US" b="1" dirty="0"/>
              <a:t>또한 세련되게 구성되어 개선할 점이 특별히 없습니다</a:t>
            </a:r>
            <a:r>
              <a:rPr lang="en-US" altLang="ko-KR" b="1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F10007-C4F1-48DA-BFE6-6BA45F3F5635}"/>
              </a:ext>
            </a:extLst>
          </p:cNvPr>
          <p:cNvSpPr txBox="1"/>
          <p:nvPr/>
        </p:nvSpPr>
        <p:spPr>
          <a:xfrm>
            <a:off x="2961832" y="204918"/>
            <a:ext cx="43300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문제점 </a:t>
            </a:r>
            <a:r>
              <a:rPr lang="en-US" altLang="ko-KR" sz="1100" dirty="0"/>
              <a:t>: </a:t>
            </a:r>
            <a:r>
              <a:rPr lang="ko-KR" altLang="en-US" sz="1100" dirty="0"/>
              <a:t>아직 설계한대로 다 구현하지 못한 부분이나 미흡한 부분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개선점 </a:t>
            </a:r>
            <a:r>
              <a:rPr lang="en-US" altLang="ko-KR" sz="1100" dirty="0"/>
              <a:t>: </a:t>
            </a:r>
            <a:r>
              <a:rPr lang="ko-KR" altLang="en-US" sz="1100" dirty="0"/>
              <a:t>추가적으로 구현하면 좋을 만한 사안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664969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C0690-42B2-46ED-ABD3-CCF37D7B3259}"/>
              </a:ext>
            </a:extLst>
          </p:cNvPr>
          <p:cNvSpPr txBox="1"/>
          <p:nvPr/>
        </p:nvSpPr>
        <p:spPr>
          <a:xfrm>
            <a:off x="4208306" y="3075057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/>
              <a:t>칵테일정보화면</a:t>
            </a:r>
          </a:p>
        </p:txBody>
      </p:sp>
    </p:spTree>
    <p:extLst>
      <p:ext uri="{BB962C8B-B14F-4D97-AF65-F5344CB8AC3E}">
        <p14:creationId xmlns:p14="http://schemas.microsoft.com/office/powerpoint/2010/main" val="1169862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948EE-0693-49DA-950D-E2F4643BF72B}"/>
              </a:ext>
            </a:extLst>
          </p:cNvPr>
          <p:cNvSpPr txBox="1"/>
          <p:nvPr/>
        </p:nvSpPr>
        <p:spPr>
          <a:xfrm>
            <a:off x="187569" y="15039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칵테일정보화면</a:t>
            </a:r>
            <a:endParaRPr lang="en-US" altLang="ko-KR" dirty="0"/>
          </a:p>
          <a:p>
            <a:r>
              <a:rPr lang="ko-KR" altLang="en-US" dirty="0"/>
              <a:t>제작자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A0CC11-E47D-458F-AD5F-96B32ED0B936}"/>
              </a:ext>
            </a:extLst>
          </p:cNvPr>
          <p:cNvSpPr txBox="1"/>
          <p:nvPr/>
        </p:nvSpPr>
        <p:spPr>
          <a:xfrm>
            <a:off x="4244829" y="2642532"/>
            <a:ext cx="3282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CocktailFragment</a:t>
            </a:r>
            <a:r>
              <a:rPr lang="en-US" altLang="ko-KR" dirty="0"/>
              <a:t> UI : </a:t>
            </a:r>
            <a:r>
              <a:rPr lang="ko-KR" altLang="en-US" dirty="0" err="1"/>
              <a:t>위진영</a:t>
            </a:r>
            <a:endParaRPr lang="en-US" altLang="ko-KR" dirty="0"/>
          </a:p>
          <a:p>
            <a:r>
              <a:rPr lang="en-US" altLang="ko-KR" dirty="0" err="1"/>
              <a:t>ListActivity</a:t>
            </a:r>
            <a:r>
              <a:rPr lang="en-US" altLang="ko-KR" dirty="0"/>
              <a:t> : </a:t>
            </a:r>
            <a:r>
              <a:rPr lang="ko-KR" altLang="en-US" dirty="0"/>
              <a:t>김병대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2477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F6D3A2-2448-4362-864F-CD2272CE6602}"/>
              </a:ext>
            </a:extLst>
          </p:cNvPr>
          <p:cNvSpPr txBox="1"/>
          <p:nvPr/>
        </p:nvSpPr>
        <p:spPr>
          <a:xfrm>
            <a:off x="187569" y="15039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칵테일정보화면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98C443-DD10-440C-BD45-396276A1B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706" y="1334986"/>
            <a:ext cx="5458587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77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F408F8-AF05-4F9E-A2CA-BF35AA4498E3}"/>
              </a:ext>
            </a:extLst>
          </p:cNvPr>
          <p:cNvSpPr txBox="1"/>
          <p:nvPr/>
        </p:nvSpPr>
        <p:spPr>
          <a:xfrm>
            <a:off x="187569" y="15039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칵테일정보화면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A13719-230C-4ED3-9237-4A76CA4C9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900" y="1814927"/>
            <a:ext cx="1781424" cy="34294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2AF27B-5B6F-4F10-ACCC-EE71A4AD0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857" y="658536"/>
            <a:ext cx="4315531" cy="554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49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칵테일정보화면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37427A-9D71-44F2-A4AE-EF09116CF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12" y="1036741"/>
            <a:ext cx="4764794" cy="50291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9E802F-957A-4736-ADA0-F8C08BF1D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700" y="1082179"/>
            <a:ext cx="4605115" cy="50291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F0F095-1ED3-47C4-819F-2362097D00CD}"/>
              </a:ext>
            </a:extLst>
          </p:cNvPr>
          <p:cNvSpPr txBox="1"/>
          <p:nvPr/>
        </p:nvSpPr>
        <p:spPr>
          <a:xfrm>
            <a:off x="7373380" y="6111378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ListActivity</a:t>
            </a:r>
            <a:r>
              <a:rPr lang="en-US" altLang="ko-KR" dirty="0"/>
              <a:t> (</a:t>
            </a:r>
            <a:r>
              <a:rPr lang="ko-KR" altLang="en-US" dirty="0"/>
              <a:t>목록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2F578-4C5C-4CF5-A64D-61458F76A2B2}"/>
              </a:ext>
            </a:extLst>
          </p:cNvPr>
          <p:cNvSpPr txBox="1"/>
          <p:nvPr/>
        </p:nvSpPr>
        <p:spPr>
          <a:xfrm>
            <a:off x="779177" y="6111378"/>
            <a:ext cx="441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CocktailInfoFragment</a:t>
            </a:r>
            <a:r>
              <a:rPr lang="en-US" altLang="ko-KR" dirty="0"/>
              <a:t> (</a:t>
            </a:r>
            <a:r>
              <a:rPr lang="ko-KR" altLang="en-US" dirty="0"/>
              <a:t>칵테일 정보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204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칵테일정보화면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901354-4C96-4257-B345-239C90BBB7DE}"/>
              </a:ext>
            </a:extLst>
          </p:cNvPr>
          <p:cNvSpPr txBox="1"/>
          <p:nvPr/>
        </p:nvSpPr>
        <p:spPr>
          <a:xfrm>
            <a:off x="2320812" y="1637180"/>
            <a:ext cx="2202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/>
              <a:t>ArrayList</a:t>
            </a:r>
            <a:r>
              <a:rPr lang="en-US" altLang="ko-KR" b="1" dirty="0"/>
              <a:t>&lt;Recipe&gt;</a:t>
            </a:r>
          </a:p>
          <a:p>
            <a:pPr algn="ctr"/>
            <a:r>
              <a:rPr lang="ko-KR" altLang="en-US" sz="1400" dirty="0"/>
              <a:t>레시피들을 저장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6387B-9F1D-459D-8517-157424386FE0}"/>
              </a:ext>
            </a:extLst>
          </p:cNvPr>
          <p:cNvSpPr txBox="1"/>
          <p:nvPr/>
        </p:nvSpPr>
        <p:spPr>
          <a:xfrm>
            <a:off x="1723206" y="5111385"/>
            <a:ext cx="332988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/>
              <a:t>RecyclerView</a:t>
            </a:r>
            <a:endParaRPr lang="en-US" altLang="ko-KR" b="1" dirty="0"/>
          </a:p>
          <a:p>
            <a:pPr algn="ctr"/>
            <a:r>
              <a:rPr lang="en-US" altLang="ko-KR" sz="1400" dirty="0"/>
              <a:t>Adapter</a:t>
            </a:r>
            <a:r>
              <a:rPr lang="ko-KR" altLang="en-US" sz="1400" dirty="0"/>
              <a:t>로부터 제공받은 </a:t>
            </a:r>
            <a:r>
              <a:rPr lang="en-US" altLang="ko-KR" sz="1400" dirty="0" err="1"/>
              <a:t>ViewHolder</a:t>
            </a:r>
            <a:r>
              <a:rPr lang="ko-KR" altLang="en-US" sz="1400" dirty="0"/>
              <a:t>를</a:t>
            </a:r>
            <a:endParaRPr lang="en-US" altLang="ko-KR" sz="1400" dirty="0"/>
          </a:p>
          <a:p>
            <a:pPr algn="ctr"/>
            <a:r>
              <a:rPr lang="ko-KR" altLang="en-US" sz="1400" dirty="0"/>
              <a:t>화면상에 </a:t>
            </a:r>
            <a:r>
              <a:rPr lang="en-US" altLang="ko-KR" sz="1400" dirty="0" err="1"/>
              <a:t>ScrollView</a:t>
            </a:r>
            <a:r>
              <a:rPr lang="ko-KR" altLang="en-US" sz="1400" dirty="0"/>
              <a:t>처럼 출력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457DCB-1FED-45D2-8399-9F5315E02868}"/>
              </a:ext>
            </a:extLst>
          </p:cNvPr>
          <p:cNvSpPr txBox="1"/>
          <p:nvPr/>
        </p:nvSpPr>
        <p:spPr>
          <a:xfrm>
            <a:off x="1287982" y="3200752"/>
            <a:ext cx="423866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Adapter</a:t>
            </a:r>
          </a:p>
          <a:p>
            <a:pPr algn="ctr"/>
            <a:r>
              <a:rPr lang="ko-KR" altLang="en-US" sz="1400" dirty="0"/>
              <a:t>연결된 리스트를 </a:t>
            </a:r>
            <a:r>
              <a:rPr lang="en-US" altLang="ko-KR" sz="1400" dirty="0" err="1"/>
              <a:t>RecyclerView</a:t>
            </a:r>
            <a:r>
              <a:rPr lang="ko-KR" altLang="en-US" sz="1400" dirty="0"/>
              <a:t>에 표현할 수 있도록</a:t>
            </a:r>
            <a:endParaRPr lang="en-US" altLang="ko-KR" sz="1400" dirty="0"/>
          </a:p>
          <a:p>
            <a:pPr algn="ctr"/>
            <a:r>
              <a:rPr lang="en-US" altLang="ko-KR" sz="1400" dirty="0" err="1"/>
              <a:t>ViewHolder</a:t>
            </a:r>
            <a:r>
              <a:rPr lang="ko-KR" altLang="en-US" sz="1400" dirty="0"/>
              <a:t>형태로 가공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955B213-ADEF-42B4-9C6E-859FE3D269B7}"/>
              </a:ext>
            </a:extLst>
          </p:cNvPr>
          <p:cNvCxnSpPr/>
          <p:nvPr/>
        </p:nvCxnSpPr>
        <p:spPr>
          <a:xfrm>
            <a:off x="3388144" y="4197644"/>
            <a:ext cx="1" cy="471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EECC0FCE-540A-4381-AEFF-62746C81D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562" y="1286845"/>
            <a:ext cx="4039164" cy="29531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15603F2-E3F9-4208-B4A0-DA6230809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42" y="2790903"/>
            <a:ext cx="6192114" cy="28579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4D037ED-C941-41A8-AE56-78C3EBA70E41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422300" y="2221955"/>
            <a:ext cx="0" cy="486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926E17C6-1F2C-4516-91F9-926472EFF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636" y="4802425"/>
            <a:ext cx="3982006" cy="29531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F9CC248-2447-4077-A089-93B50D0907A0}"/>
              </a:ext>
            </a:extLst>
          </p:cNvPr>
          <p:cNvSpPr txBox="1"/>
          <p:nvPr/>
        </p:nvSpPr>
        <p:spPr>
          <a:xfrm>
            <a:off x="6884944" y="3244334"/>
            <a:ext cx="500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RecyclerView</a:t>
            </a:r>
            <a:r>
              <a:rPr lang="ko-KR" altLang="en-US" dirty="0"/>
              <a:t>에 레시피를 표시하기까지의</a:t>
            </a:r>
            <a:r>
              <a:rPr lang="en-US" altLang="ko-KR" dirty="0"/>
              <a:t> </a:t>
            </a:r>
            <a:r>
              <a:rPr lang="ko-KR" altLang="en-US" dirty="0"/>
              <a:t>과정</a:t>
            </a:r>
          </a:p>
        </p:txBody>
      </p:sp>
    </p:spTree>
    <p:extLst>
      <p:ext uri="{BB962C8B-B14F-4D97-AF65-F5344CB8AC3E}">
        <p14:creationId xmlns:p14="http://schemas.microsoft.com/office/powerpoint/2010/main" val="1859900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칵테일정보화면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1987410-2694-460B-B596-C2320A631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241" y="530183"/>
            <a:ext cx="3712136" cy="39409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6E8E02-4899-4FD0-93C8-D221BD8FB1D3}"/>
              </a:ext>
            </a:extLst>
          </p:cNvPr>
          <p:cNvSpPr txBox="1"/>
          <p:nvPr/>
        </p:nvSpPr>
        <p:spPr>
          <a:xfrm>
            <a:off x="3886100" y="5291404"/>
            <a:ext cx="4419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Json</a:t>
            </a:r>
            <a:r>
              <a:rPr lang="ko-KR" altLang="en-US" dirty="0"/>
              <a:t>파일에 저장된 레시피를 </a:t>
            </a:r>
            <a:r>
              <a:rPr lang="en-US" altLang="ko-KR" dirty="0"/>
              <a:t>parsing</a:t>
            </a:r>
            <a:r>
              <a:rPr lang="ko-KR" altLang="en-US" dirty="0"/>
              <a:t>하여</a:t>
            </a:r>
            <a:endParaRPr lang="en-US" altLang="ko-KR" dirty="0"/>
          </a:p>
          <a:p>
            <a:r>
              <a:rPr lang="en-US" altLang="ko-KR" dirty="0" err="1"/>
              <a:t>ArrayList</a:t>
            </a:r>
            <a:r>
              <a:rPr lang="ko-KR" altLang="en-US" dirty="0"/>
              <a:t>에 저장</a:t>
            </a:r>
            <a:endParaRPr lang="en-US" altLang="ko-KR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245D21C-4888-44C5-A7CA-0EADBAAF8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027" y="1141936"/>
            <a:ext cx="1105054" cy="22863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79351BB-4864-4DAB-8F93-CF24F9149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568" y="1616978"/>
            <a:ext cx="3651733" cy="213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01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칵테일정보화면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A1DA77-04ED-48C1-BCA1-A185D70C0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639" y="2106758"/>
            <a:ext cx="6838717" cy="13914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FC4BC9-2628-4DC3-B49C-CD00120D19FE}"/>
              </a:ext>
            </a:extLst>
          </p:cNvPr>
          <p:cNvSpPr txBox="1"/>
          <p:nvPr/>
        </p:nvSpPr>
        <p:spPr>
          <a:xfrm>
            <a:off x="2155144" y="3872059"/>
            <a:ext cx="7881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Adapter</a:t>
            </a:r>
            <a:r>
              <a:rPr lang="ko-KR" altLang="en-US" dirty="0"/>
              <a:t>에서는 레시피가 </a:t>
            </a:r>
            <a:r>
              <a:rPr lang="en-US" altLang="ko-KR" dirty="0" err="1"/>
              <a:t>ViewHolder</a:t>
            </a:r>
            <a:r>
              <a:rPr lang="ko-KR" altLang="en-US" dirty="0"/>
              <a:t>형태로 가공될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터치 시 해당 레시피 정보를 표시하는 화면</a:t>
            </a:r>
            <a:r>
              <a:rPr lang="en-US" altLang="ko-KR" dirty="0"/>
              <a:t>(</a:t>
            </a:r>
            <a:r>
              <a:rPr lang="en-US" altLang="ko-KR" dirty="0" err="1"/>
              <a:t>RecipeActivity</a:t>
            </a:r>
            <a:r>
              <a:rPr lang="en-US" altLang="ko-KR" dirty="0"/>
              <a:t>)</a:t>
            </a:r>
            <a:r>
              <a:rPr lang="ko-KR" altLang="en-US" dirty="0"/>
              <a:t>으로 전환되도록</a:t>
            </a:r>
            <a:endParaRPr lang="en-US" altLang="ko-KR" dirty="0"/>
          </a:p>
          <a:p>
            <a:r>
              <a:rPr lang="en-US" altLang="ko-KR" dirty="0" err="1"/>
              <a:t>onClick</a:t>
            </a:r>
            <a:r>
              <a:rPr lang="en-US" altLang="ko-KR" dirty="0"/>
              <a:t> </a:t>
            </a:r>
            <a:r>
              <a:rPr lang="ko-KR" altLang="en-US" dirty="0" err="1"/>
              <a:t>리스너를</a:t>
            </a:r>
            <a:r>
              <a:rPr lang="ko-KR" altLang="en-US" dirty="0"/>
              <a:t> 모두 부착합니다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C0690-42B2-46ED-ABD3-CCF37D7B3259}"/>
              </a:ext>
            </a:extLst>
          </p:cNvPr>
          <p:cNvSpPr txBox="1"/>
          <p:nvPr/>
        </p:nvSpPr>
        <p:spPr>
          <a:xfrm>
            <a:off x="3213640" y="3075057"/>
            <a:ext cx="57647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로그인 </a:t>
            </a:r>
            <a:r>
              <a:rPr lang="en-US" altLang="ko-KR" sz="4000" dirty="0"/>
              <a:t>&amp; </a:t>
            </a:r>
            <a:r>
              <a:rPr lang="ko-KR" altLang="en-US" sz="4000" dirty="0"/>
              <a:t>회원가입 화면</a:t>
            </a:r>
          </a:p>
        </p:txBody>
      </p:sp>
    </p:spTree>
    <p:extLst>
      <p:ext uri="{BB962C8B-B14F-4D97-AF65-F5344CB8AC3E}">
        <p14:creationId xmlns:p14="http://schemas.microsoft.com/office/powerpoint/2010/main" val="1937986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칵테일정보화면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69105E-FC47-4A38-9E7D-96EF5F3B6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55" y="1033741"/>
            <a:ext cx="2290826" cy="18505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5349800-A769-441F-B8C3-D05838FAE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51" y="3121330"/>
            <a:ext cx="3105833" cy="30996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B210BB-794E-4D2B-82BA-6AD68149749E}"/>
              </a:ext>
            </a:extLst>
          </p:cNvPr>
          <p:cNvSpPr txBox="1"/>
          <p:nvPr/>
        </p:nvSpPr>
        <p:spPr>
          <a:xfrm>
            <a:off x="596640" y="6220951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높은 도수순으로 정렬된 모습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8FE6551-2CCD-4421-A70B-CC4F95E50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210" y="796723"/>
            <a:ext cx="4761080" cy="333068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153349A-B5DC-47BC-8CCE-E85A0A757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997" y="5200753"/>
            <a:ext cx="3543795" cy="2953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A7264C-22DC-4A46-B45A-F505B6661996}"/>
              </a:ext>
            </a:extLst>
          </p:cNvPr>
          <p:cNvSpPr txBox="1"/>
          <p:nvPr/>
        </p:nvSpPr>
        <p:spPr>
          <a:xfrm>
            <a:off x="5131571" y="5599612"/>
            <a:ext cx="5472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ArrayList</a:t>
            </a:r>
            <a:r>
              <a:rPr lang="ko-KR" altLang="en-US" dirty="0"/>
              <a:t>정렬 후</a:t>
            </a:r>
            <a:r>
              <a:rPr lang="en-US" altLang="ko-KR" dirty="0"/>
              <a:t>Adapter</a:t>
            </a:r>
            <a:r>
              <a:rPr lang="ko-KR" altLang="en-US" dirty="0"/>
              <a:t>에 데이터가 변경되었음을 </a:t>
            </a:r>
            <a:endParaRPr lang="en-US" altLang="ko-KR" dirty="0"/>
          </a:p>
          <a:p>
            <a:r>
              <a:rPr lang="ko-KR" altLang="en-US" dirty="0"/>
              <a:t>알리면</a:t>
            </a:r>
            <a:r>
              <a:rPr lang="en-US" altLang="ko-KR" dirty="0"/>
              <a:t>, </a:t>
            </a:r>
            <a:r>
              <a:rPr lang="ko-KR" altLang="en-US" dirty="0"/>
              <a:t>실시간으로 </a:t>
            </a:r>
            <a:r>
              <a:rPr lang="en-US" altLang="ko-KR" dirty="0" err="1"/>
              <a:t>RecyclerView</a:t>
            </a:r>
            <a:r>
              <a:rPr lang="ko-KR" altLang="en-US" dirty="0"/>
              <a:t>의 리스트가</a:t>
            </a:r>
            <a:endParaRPr lang="en-US" altLang="ko-KR" dirty="0"/>
          </a:p>
          <a:p>
            <a:r>
              <a:rPr lang="ko-KR" altLang="en-US" dirty="0"/>
              <a:t>정렬된 상태로 바뀝니다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E14B15-38DE-46D4-8483-0FE1825A97E7}"/>
              </a:ext>
            </a:extLst>
          </p:cNvPr>
          <p:cNvSpPr txBox="1"/>
          <p:nvPr/>
        </p:nvSpPr>
        <p:spPr>
          <a:xfrm>
            <a:off x="5433500" y="4175176"/>
            <a:ext cx="4708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Collections.sort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/>
              <a:t>Comparator</a:t>
            </a:r>
            <a:r>
              <a:rPr lang="ko-KR" altLang="en-US" dirty="0"/>
              <a:t>를 사용하여</a:t>
            </a:r>
            <a:endParaRPr lang="en-US" altLang="ko-KR" dirty="0"/>
          </a:p>
          <a:p>
            <a:pPr algn="ctr"/>
            <a:r>
              <a:rPr lang="en-US" altLang="ko-KR" dirty="0" err="1"/>
              <a:t>ArrayList</a:t>
            </a:r>
            <a:r>
              <a:rPr lang="ko-KR" altLang="en-US" dirty="0"/>
              <a:t>를 정렬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875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칵테일정보화면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69762A-71F1-4B0D-BF24-B4675600A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11" y="1140902"/>
            <a:ext cx="3041252" cy="50375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F392A4-920A-48C4-9B3D-E36D94202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413" y="4398431"/>
            <a:ext cx="4534533" cy="10002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25DCDF-CB76-48C0-B4D2-A20E3DDE9106}"/>
              </a:ext>
            </a:extLst>
          </p:cNvPr>
          <p:cNvSpPr txBox="1"/>
          <p:nvPr/>
        </p:nvSpPr>
        <p:spPr>
          <a:xfrm>
            <a:off x="1502540" y="6178491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RecipeActivity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49ED5-010B-4BE7-94AA-1D8A986A9A90}"/>
              </a:ext>
            </a:extLst>
          </p:cNvPr>
          <p:cNvSpPr txBox="1"/>
          <p:nvPr/>
        </p:nvSpPr>
        <p:spPr>
          <a:xfrm>
            <a:off x="5605863" y="5532160"/>
            <a:ext cx="4084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TextView.setText</a:t>
            </a:r>
            <a:r>
              <a:rPr lang="en-US" altLang="ko-KR" dirty="0"/>
              <a:t>() </a:t>
            </a:r>
            <a:r>
              <a:rPr lang="ko-KR" altLang="en-US" dirty="0"/>
              <a:t>메서드를 사용하여</a:t>
            </a:r>
            <a:endParaRPr lang="en-US" altLang="ko-KR" dirty="0"/>
          </a:p>
          <a:p>
            <a:r>
              <a:rPr lang="en-US" altLang="ko-KR" dirty="0"/>
              <a:t>Recipe</a:t>
            </a:r>
            <a:r>
              <a:rPr lang="ko-KR" altLang="en-US" dirty="0"/>
              <a:t>객체의 정보를 표시하였습니다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B458EAB-A4B6-4121-B49B-53FF79C37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648" y="906010"/>
            <a:ext cx="5630061" cy="241968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10D3FDD-4E2A-4D19-8691-E835118239D9}"/>
              </a:ext>
            </a:extLst>
          </p:cNvPr>
          <p:cNvSpPr txBox="1"/>
          <p:nvPr/>
        </p:nvSpPr>
        <p:spPr>
          <a:xfrm>
            <a:off x="4808804" y="3415120"/>
            <a:ext cx="5493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Recipe</a:t>
            </a:r>
            <a:r>
              <a:rPr lang="ko-KR" altLang="en-US" dirty="0"/>
              <a:t>객체 정보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putExtra</a:t>
            </a:r>
            <a:r>
              <a:rPr lang="ko-KR" altLang="en-US" dirty="0"/>
              <a:t>를 통해 받아올 수 있도록 </a:t>
            </a:r>
            <a:r>
              <a:rPr lang="en-US" altLang="ko-KR" dirty="0" err="1"/>
              <a:t>Parcelable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9213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칵테일 정보 화면</a:t>
            </a:r>
            <a:endParaRPr lang="en-US" altLang="ko-KR" dirty="0"/>
          </a:p>
          <a:p>
            <a:r>
              <a:rPr lang="ko-KR" altLang="en-US" dirty="0"/>
              <a:t>제작에 따른 결론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D2A75-B498-4BA2-951E-1D077BE20242}"/>
              </a:ext>
            </a:extLst>
          </p:cNvPr>
          <p:cNvSpPr txBox="1"/>
          <p:nvPr/>
        </p:nvSpPr>
        <p:spPr>
          <a:xfrm>
            <a:off x="1884751" y="4904625"/>
            <a:ext cx="842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총 정리 </a:t>
            </a:r>
            <a:r>
              <a:rPr lang="en-US" altLang="ko-KR" b="1" dirty="0"/>
              <a:t>: </a:t>
            </a:r>
            <a:r>
              <a:rPr lang="ko-KR" altLang="en-US" b="1" dirty="0"/>
              <a:t>아직 제공되지 않는 정보가 많으며</a:t>
            </a:r>
            <a:r>
              <a:rPr lang="en-US" altLang="ko-KR" b="1" dirty="0"/>
              <a:t>, </a:t>
            </a:r>
            <a:r>
              <a:rPr lang="ko-KR" altLang="en-US" b="1" dirty="0"/>
              <a:t>일부 기능이 구현되지 않았습니다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또한 아직도 디자인이 프로토타입 형태에 머무르고 있습니다</a:t>
            </a:r>
            <a:r>
              <a:rPr lang="en-US" altLang="ko-KR" b="1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F10007-C4F1-48DA-BFE6-6BA45F3F5635}"/>
              </a:ext>
            </a:extLst>
          </p:cNvPr>
          <p:cNvSpPr txBox="1"/>
          <p:nvPr/>
        </p:nvSpPr>
        <p:spPr>
          <a:xfrm>
            <a:off x="2961832" y="204918"/>
            <a:ext cx="43300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문제점 </a:t>
            </a:r>
            <a:r>
              <a:rPr lang="en-US" altLang="ko-KR" sz="1100" dirty="0"/>
              <a:t>: </a:t>
            </a:r>
            <a:r>
              <a:rPr lang="ko-KR" altLang="en-US" sz="1100" dirty="0"/>
              <a:t>아직 설계한대로 다 구현하지 못한 부분이나 미흡한 부분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개선점 </a:t>
            </a:r>
            <a:r>
              <a:rPr lang="en-US" altLang="ko-KR" sz="1100" dirty="0"/>
              <a:t>: </a:t>
            </a:r>
            <a:r>
              <a:rPr lang="ko-KR" altLang="en-US" sz="1100" dirty="0"/>
              <a:t>추가적으로 구현하면 좋을 만한 사안</a:t>
            </a:r>
            <a:endParaRPr lang="en-US" altLang="ko-KR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83E0C2-9B01-41DC-B7F3-00CEE1017BD0}"/>
              </a:ext>
            </a:extLst>
          </p:cNvPr>
          <p:cNvSpPr txBox="1"/>
          <p:nvPr/>
        </p:nvSpPr>
        <p:spPr>
          <a:xfrm>
            <a:off x="3026890" y="1558013"/>
            <a:ext cx="613821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문제점</a:t>
            </a:r>
            <a:r>
              <a:rPr lang="en-US" altLang="ko-KR" dirty="0"/>
              <a:t>1 : </a:t>
            </a:r>
          </a:p>
          <a:p>
            <a:r>
              <a:rPr lang="ko-KR" altLang="en-US" dirty="0"/>
              <a:t>아직 칵테일 장비</a:t>
            </a:r>
            <a:r>
              <a:rPr lang="en-US" altLang="ko-KR" dirty="0"/>
              <a:t>, </a:t>
            </a:r>
            <a:r>
              <a:rPr lang="ko-KR" altLang="en-US" dirty="0"/>
              <a:t>재료</a:t>
            </a:r>
            <a:r>
              <a:rPr lang="en-US" altLang="ko-KR" dirty="0"/>
              <a:t>, </a:t>
            </a:r>
            <a:r>
              <a:rPr lang="ko-KR" altLang="en-US" dirty="0"/>
              <a:t>기본상식이 제공되지 않았습니다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문제점</a:t>
            </a:r>
            <a:r>
              <a:rPr lang="en-US" altLang="ko-KR" dirty="0"/>
              <a:t>2 : </a:t>
            </a:r>
          </a:p>
          <a:p>
            <a:r>
              <a:rPr lang="ko-KR" altLang="en-US" dirty="0"/>
              <a:t>칵테일 레시피 표시 </a:t>
            </a:r>
            <a:r>
              <a:rPr lang="ko-KR" altLang="en-US" dirty="0" err="1"/>
              <a:t>별점</a:t>
            </a:r>
            <a:r>
              <a:rPr lang="en-US" altLang="ko-KR" dirty="0"/>
              <a:t>, </a:t>
            </a:r>
            <a:r>
              <a:rPr lang="ko-KR" altLang="en-US" dirty="0"/>
              <a:t>사진이 아직 표현되지 않습니다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문제점</a:t>
            </a:r>
            <a:r>
              <a:rPr lang="en-US" altLang="ko-KR" dirty="0"/>
              <a:t>3 :</a:t>
            </a:r>
          </a:p>
          <a:p>
            <a:r>
              <a:rPr lang="ko-KR" altLang="en-US" dirty="0"/>
              <a:t>디자인이 </a:t>
            </a:r>
            <a:r>
              <a:rPr lang="ko-KR" altLang="en-US" dirty="0" err="1"/>
              <a:t>완성적이지</a:t>
            </a:r>
            <a:r>
              <a:rPr lang="ko-KR" altLang="en-US" dirty="0"/>
              <a:t> 않습니다 </a:t>
            </a:r>
            <a:r>
              <a:rPr lang="en-US" altLang="ko-KR" dirty="0"/>
              <a:t>(</a:t>
            </a:r>
            <a:r>
              <a:rPr lang="ko-KR" altLang="en-US" dirty="0"/>
              <a:t>프로토타입 형태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97756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칵테일 정보 화면</a:t>
            </a:r>
            <a:endParaRPr lang="en-US" altLang="ko-KR" dirty="0"/>
          </a:p>
          <a:p>
            <a:r>
              <a:rPr lang="ko-KR" altLang="en-US" dirty="0"/>
              <a:t>결과 분석에 따른 설계 변경사항 및 구현계획 기술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525225-BB0D-4FB9-83E0-5E1CF91C6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37" y="1278192"/>
            <a:ext cx="6211167" cy="514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875FA6-144E-462A-B23F-BCE43AE64B30}"/>
              </a:ext>
            </a:extLst>
          </p:cNvPr>
          <p:cNvSpPr txBox="1"/>
          <p:nvPr/>
        </p:nvSpPr>
        <p:spPr>
          <a:xfrm>
            <a:off x="500937" y="1792614"/>
            <a:ext cx="6447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정렬 기능이 있기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카테고리별로 제공이 무의미하다고 판단하였습니다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또한</a:t>
            </a:r>
            <a:r>
              <a:rPr lang="en-US" altLang="ko-KR" sz="1400" dirty="0"/>
              <a:t>, </a:t>
            </a:r>
            <a:r>
              <a:rPr lang="ko-KR" altLang="en-US" sz="1400" dirty="0"/>
              <a:t>재료</a:t>
            </a:r>
            <a:r>
              <a:rPr lang="en-US" altLang="ko-KR" sz="1400" dirty="0"/>
              <a:t>, </a:t>
            </a:r>
            <a:r>
              <a:rPr lang="ko-KR" altLang="en-US" sz="1400" dirty="0"/>
              <a:t>장비 정보도 제공하기로 하였습니다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728A2AE-A103-4327-83D9-7C22E6CC2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37" y="2776456"/>
            <a:ext cx="5687863" cy="7787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5FA580-CE8C-4EED-9404-62829900047B}"/>
              </a:ext>
            </a:extLst>
          </p:cNvPr>
          <p:cNvSpPr txBox="1"/>
          <p:nvPr/>
        </p:nvSpPr>
        <p:spPr>
          <a:xfrm>
            <a:off x="601605" y="3555255"/>
            <a:ext cx="4792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별점</a:t>
            </a:r>
            <a:r>
              <a:rPr lang="en-US" altLang="ko-KR" sz="1400" dirty="0"/>
              <a:t>, </a:t>
            </a:r>
            <a:r>
              <a:rPr lang="ko-KR" altLang="en-US" sz="1400" dirty="0"/>
              <a:t>사진 표시기능이 아직 구현되지 않았습니다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Firebase</a:t>
            </a:r>
            <a:r>
              <a:rPr lang="ko-KR" altLang="en-US" sz="1400" dirty="0"/>
              <a:t>와 연동하여 </a:t>
            </a:r>
            <a:r>
              <a:rPr lang="ko-KR" altLang="en-US" sz="1400" dirty="0" err="1"/>
              <a:t>별점이</a:t>
            </a:r>
            <a:r>
              <a:rPr lang="ko-KR" altLang="en-US" sz="1400" dirty="0"/>
              <a:t> 저장되도록 구현 예정입니다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393083D-58E4-4456-8B0E-A81CA6CF0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63" y="4479025"/>
            <a:ext cx="5488802" cy="7564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724C72-B8C4-4447-AAFF-FF790E6212AD}"/>
              </a:ext>
            </a:extLst>
          </p:cNvPr>
          <p:cNvSpPr txBox="1"/>
          <p:nvPr/>
        </p:nvSpPr>
        <p:spPr>
          <a:xfrm>
            <a:off x="590231" y="5302946"/>
            <a:ext cx="5453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List</a:t>
            </a:r>
            <a:r>
              <a:rPr lang="ko-KR" altLang="en-US" sz="1400" dirty="0"/>
              <a:t> </a:t>
            </a:r>
            <a:r>
              <a:rPr lang="en-US" altLang="ko-KR" sz="1400" dirty="0"/>
              <a:t>-&gt;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RecipeActivity</a:t>
            </a:r>
            <a:r>
              <a:rPr lang="ko-KR" altLang="en-US" sz="1400" dirty="0"/>
              <a:t>로 넘어가는 과정에 대화창이 등장하는 것은</a:t>
            </a:r>
            <a:endParaRPr lang="en-US" altLang="ko-KR" sz="1400" dirty="0"/>
          </a:p>
          <a:p>
            <a:r>
              <a:rPr lang="ko-KR" altLang="en-US" sz="1400" dirty="0"/>
              <a:t>사용자에게 번거로움을 느끼게 할 수 있기때문에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취소하였습니다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793A3B1-2E80-4E96-8B2F-56F9DE50D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2104" y="3429000"/>
            <a:ext cx="4652567" cy="5319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AA0070-C404-4B3D-9CE4-7B0A43387E04}"/>
              </a:ext>
            </a:extLst>
          </p:cNvPr>
          <p:cNvSpPr txBox="1"/>
          <p:nvPr/>
        </p:nvSpPr>
        <p:spPr>
          <a:xfrm>
            <a:off x="6820250" y="4078475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별점기능이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구현되는대로</a:t>
            </a:r>
            <a:endParaRPr lang="en-US" altLang="ko-KR" sz="1400" dirty="0"/>
          </a:p>
          <a:p>
            <a:r>
              <a:rPr lang="ko-KR" altLang="en-US" sz="1400" dirty="0" err="1"/>
              <a:t>인기순</a:t>
            </a:r>
            <a:r>
              <a:rPr lang="ko-KR" altLang="en-US" sz="1400" dirty="0"/>
              <a:t> 정렬을 구현하겠습니다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98832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C0690-42B2-46ED-ABD3-CCF37D7B3259}"/>
              </a:ext>
            </a:extLst>
          </p:cNvPr>
          <p:cNvSpPr txBox="1"/>
          <p:nvPr/>
        </p:nvSpPr>
        <p:spPr>
          <a:xfrm>
            <a:off x="3951827" y="3075057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/>
              <a:t>나만의레시피화면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19133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948EE-0693-49DA-950D-E2F4643BF72B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나만의레시피화면</a:t>
            </a:r>
            <a:endParaRPr lang="en-US" altLang="ko-KR" dirty="0"/>
          </a:p>
          <a:p>
            <a:r>
              <a:rPr lang="ko-KR" altLang="en-US" dirty="0"/>
              <a:t>제작자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E25FBA-43F1-4B89-8613-E21C5AD442B9}"/>
              </a:ext>
            </a:extLst>
          </p:cNvPr>
          <p:cNvSpPr txBox="1"/>
          <p:nvPr/>
        </p:nvSpPr>
        <p:spPr>
          <a:xfrm>
            <a:off x="4544485" y="3105834"/>
            <a:ext cx="310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MyRecipeFragment</a:t>
            </a:r>
            <a:r>
              <a:rPr lang="en-US" altLang="ko-KR" dirty="0"/>
              <a:t> : </a:t>
            </a:r>
            <a:r>
              <a:rPr lang="ko-KR" altLang="en-US" dirty="0"/>
              <a:t>김병대</a:t>
            </a:r>
            <a:endParaRPr lang="en-US" altLang="ko-KR" dirty="0"/>
          </a:p>
          <a:p>
            <a:r>
              <a:rPr lang="en-US" altLang="ko-KR" dirty="0" err="1"/>
              <a:t>MakeRecipeActivity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위진영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3616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F408F8-AF05-4F9E-A2CA-BF35AA4498E3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나만의레시피화면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0B64607-F859-4326-AA46-AD4F02CE4E8F}"/>
              </a:ext>
            </a:extLst>
          </p:cNvPr>
          <p:cNvGrpSpPr/>
          <p:nvPr/>
        </p:nvGrpSpPr>
        <p:grpSpPr>
          <a:xfrm>
            <a:off x="719488" y="906010"/>
            <a:ext cx="4428275" cy="5453339"/>
            <a:chOff x="711099" y="964733"/>
            <a:chExt cx="4428275" cy="545333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3358815-0D65-4212-9682-56981E045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1099" y="964733"/>
              <a:ext cx="4428275" cy="5453339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A3B888-6EED-48C7-ABCA-A0263F8B2A81}"/>
                </a:ext>
              </a:extLst>
            </p:cNvPr>
            <p:cNvSpPr/>
            <p:nvPr/>
          </p:nvSpPr>
          <p:spPr>
            <a:xfrm>
              <a:off x="2424418" y="2499919"/>
              <a:ext cx="2714956" cy="1040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FD9E405-70D5-433B-B75D-0D433B01D605}"/>
                </a:ext>
              </a:extLst>
            </p:cNvPr>
            <p:cNvSpPr/>
            <p:nvPr/>
          </p:nvSpPr>
          <p:spPr>
            <a:xfrm>
              <a:off x="4053280" y="964733"/>
              <a:ext cx="1086094" cy="1535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7455EB27-AE6F-4530-91F9-9CB067B7A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66" y="2429332"/>
            <a:ext cx="6370176" cy="199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71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나만의레시피화면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FB60BA-9885-4125-9BA0-BE944D146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94" y="1002110"/>
            <a:ext cx="4129472" cy="52015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52C42B-45EE-41C3-9F02-175DFE40B628}"/>
              </a:ext>
            </a:extLst>
          </p:cNvPr>
          <p:cNvSpPr txBox="1"/>
          <p:nvPr/>
        </p:nvSpPr>
        <p:spPr>
          <a:xfrm>
            <a:off x="1463290" y="6224378"/>
            <a:ext cx="2191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MyRecipeFragment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B9940-BCEF-4D0F-A406-74290E671A72}"/>
              </a:ext>
            </a:extLst>
          </p:cNvPr>
          <p:cNvSpPr txBox="1"/>
          <p:nvPr/>
        </p:nvSpPr>
        <p:spPr>
          <a:xfrm>
            <a:off x="5075339" y="1199625"/>
            <a:ext cx="6761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ArrayList</a:t>
            </a:r>
            <a:r>
              <a:rPr lang="en-US" altLang="ko-KR" dirty="0"/>
              <a:t>&lt;Recipe&gt;</a:t>
            </a:r>
            <a:r>
              <a:rPr lang="ko-KR" altLang="en-US" dirty="0"/>
              <a:t>와 </a:t>
            </a:r>
            <a:r>
              <a:rPr lang="en-US" altLang="ko-KR" dirty="0"/>
              <a:t>Adapter, </a:t>
            </a:r>
            <a:r>
              <a:rPr lang="en-US" altLang="ko-KR" dirty="0" err="1"/>
              <a:t>RecyclerView</a:t>
            </a:r>
            <a:r>
              <a:rPr lang="ko-KR" altLang="en-US" dirty="0"/>
              <a:t>로 구현되었습니다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ListActivity</a:t>
            </a:r>
            <a:r>
              <a:rPr lang="ko-KR" altLang="en-US" dirty="0"/>
              <a:t>와 구현 방법은 차이가 거의 없으므로</a:t>
            </a:r>
            <a:r>
              <a:rPr lang="en-US" altLang="ko-KR" dirty="0"/>
              <a:t>, </a:t>
            </a:r>
            <a:r>
              <a:rPr lang="ko-KR" altLang="en-US" dirty="0"/>
              <a:t>자세한 설명은</a:t>
            </a:r>
            <a:endParaRPr lang="en-US" altLang="ko-KR" dirty="0"/>
          </a:p>
          <a:p>
            <a:r>
              <a:rPr lang="ko-KR" altLang="en-US" dirty="0"/>
              <a:t>생략하겠습니다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F203C-722D-48F9-9993-3FA123C96B3C}"/>
              </a:ext>
            </a:extLst>
          </p:cNvPr>
          <p:cNvSpPr txBox="1"/>
          <p:nvPr/>
        </p:nvSpPr>
        <p:spPr>
          <a:xfrm>
            <a:off x="5075339" y="2317729"/>
            <a:ext cx="571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디자인적으로는 </a:t>
            </a:r>
            <a:r>
              <a:rPr lang="en-US" altLang="ko-KR" dirty="0" err="1"/>
              <a:t>GridLayout</a:t>
            </a:r>
            <a:r>
              <a:rPr lang="ko-KR" altLang="en-US" dirty="0"/>
              <a:t>을 사용하여 바둑판식으로</a:t>
            </a:r>
            <a:endParaRPr lang="en-US" altLang="ko-KR" dirty="0"/>
          </a:p>
          <a:p>
            <a:r>
              <a:rPr lang="ko-KR" altLang="en-US" dirty="0"/>
              <a:t>배치하였습니다</a:t>
            </a:r>
            <a:r>
              <a:rPr lang="en-US" altLang="ko-KR" dirty="0"/>
              <a:t>. (</a:t>
            </a:r>
            <a:r>
              <a:rPr lang="ko-KR" altLang="en-US" dirty="0"/>
              <a:t>기존 </a:t>
            </a:r>
            <a:r>
              <a:rPr lang="en-US" altLang="ko-KR" dirty="0" err="1"/>
              <a:t>LinearLayout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0E321-D491-4FF3-9BA4-C1C7DEC4326E}"/>
              </a:ext>
            </a:extLst>
          </p:cNvPr>
          <p:cNvSpPr txBox="1"/>
          <p:nvPr/>
        </p:nvSpPr>
        <p:spPr>
          <a:xfrm>
            <a:off x="5075339" y="3435833"/>
            <a:ext cx="5172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제일 마지막 </a:t>
            </a:r>
            <a:r>
              <a:rPr lang="en-US" altLang="ko-KR" dirty="0" err="1"/>
              <a:t>ViewHolder</a:t>
            </a:r>
            <a:r>
              <a:rPr lang="ko-KR" altLang="en-US" dirty="0"/>
              <a:t>는 </a:t>
            </a:r>
            <a:r>
              <a:rPr lang="en-US" altLang="ko-KR" dirty="0" err="1"/>
              <a:t>FooterViewHolder</a:t>
            </a:r>
            <a:r>
              <a:rPr lang="ko-KR" altLang="en-US" dirty="0"/>
              <a:t>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항상 맨 마지막에 위치하며</a:t>
            </a:r>
            <a:r>
              <a:rPr lang="en-US" altLang="ko-KR" dirty="0"/>
              <a:t>, </a:t>
            </a:r>
            <a:r>
              <a:rPr lang="ko-KR" altLang="en-US" dirty="0"/>
              <a:t>터치 시</a:t>
            </a:r>
            <a:endParaRPr lang="en-US" altLang="ko-KR" dirty="0"/>
          </a:p>
          <a:p>
            <a:r>
              <a:rPr lang="ko-KR" altLang="en-US" dirty="0"/>
              <a:t>나만의 레시피 제작 화면으로 전환됩니다</a:t>
            </a:r>
            <a:r>
              <a:rPr lang="en-US" altLang="ko-KR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202A3FB-6793-44E7-BBDA-865CAB3F8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339" y="4362768"/>
            <a:ext cx="5420749" cy="190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60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나만의레시피화면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100E87-00AA-4434-8879-B8F866F86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58" y="1074096"/>
            <a:ext cx="2849718" cy="47098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CA4CCE-7ED3-438C-A2C0-147E004BE7EA}"/>
              </a:ext>
            </a:extLst>
          </p:cNvPr>
          <p:cNvSpPr txBox="1"/>
          <p:nvPr/>
        </p:nvSpPr>
        <p:spPr>
          <a:xfrm>
            <a:off x="363738" y="5964572"/>
            <a:ext cx="4500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각각의 </a:t>
            </a:r>
            <a:r>
              <a:rPr lang="en-US" altLang="ko-KR" sz="1400" dirty="0" err="1"/>
              <a:t>CardView</a:t>
            </a:r>
            <a:r>
              <a:rPr lang="ko-KR" altLang="en-US" sz="1400" dirty="0"/>
              <a:t>는 터치 시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ListActivity</a:t>
            </a:r>
            <a:r>
              <a:rPr lang="ko-KR" altLang="en-US" sz="1400" dirty="0"/>
              <a:t>와 마찬가지로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 err="1"/>
              <a:t>RecipeActivity</a:t>
            </a:r>
            <a:r>
              <a:rPr lang="ko-KR" altLang="en-US" sz="1400" dirty="0"/>
              <a:t>로 이동하여 해당 레시피를 표시합니다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71B14CD-7EED-45A0-BBD1-665B1C26E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548" y="1045505"/>
            <a:ext cx="2849718" cy="4735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26B00E-A8AD-4CC8-B4E4-A1822B38E290}"/>
              </a:ext>
            </a:extLst>
          </p:cNvPr>
          <p:cNvSpPr txBox="1"/>
          <p:nvPr/>
        </p:nvSpPr>
        <p:spPr>
          <a:xfrm>
            <a:off x="6886136" y="5974512"/>
            <a:ext cx="38353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레시피 추가 </a:t>
            </a:r>
            <a:r>
              <a:rPr lang="en-US" altLang="ko-KR" sz="1400" dirty="0" err="1"/>
              <a:t>CardView</a:t>
            </a:r>
            <a:r>
              <a:rPr lang="ko-KR" altLang="en-US" sz="1400" dirty="0"/>
              <a:t>를 터치 시 다음과 같은</a:t>
            </a:r>
            <a:endParaRPr lang="en-US" altLang="ko-KR" sz="1400" dirty="0"/>
          </a:p>
          <a:p>
            <a:r>
              <a:rPr lang="ko-KR" altLang="en-US" sz="1400" dirty="0"/>
              <a:t>레시피 제작 화면으로 전환됩니다</a:t>
            </a:r>
            <a:r>
              <a:rPr lang="en-US" altLang="ko-KR" sz="1400" dirty="0"/>
              <a:t>.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71710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나만의레시피화면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361D58-BA59-4032-A005-BAF915E38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875" y="1566602"/>
            <a:ext cx="4258269" cy="37247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A1DEA8-9DE7-45F2-B10D-4D4DD68DEAE5}"/>
              </a:ext>
            </a:extLst>
          </p:cNvPr>
          <p:cNvSpPr txBox="1"/>
          <p:nvPr/>
        </p:nvSpPr>
        <p:spPr>
          <a:xfrm>
            <a:off x="7626280" y="5383299"/>
            <a:ext cx="3409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Firebase – </a:t>
            </a:r>
            <a:r>
              <a:rPr lang="en-US" altLang="ko-KR" dirty="0" err="1"/>
              <a:t>RealtimeDatabase</a:t>
            </a:r>
            <a:r>
              <a:rPr lang="ko-KR" altLang="en-US" dirty="0"/>
              <a:t>에</a:t>
            </a:r>
            <a:endParaRPr lang="en-US" altLang="ko-KR" dirty="0"/>
          </a:p>
          <a:p>
            <a:pPr algn="ctr"/>
            <a:r>
              <a:rPr lang="ko-KR" altLang="en-US" dirty="0"/>
              <a:t>저장된 나만의 레시피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AD868-607C-4922-A624-26B346A05713}"/>
              </a:ext>
            </a:extLst>
          </p:cNvPr>
          <p:cNvSpPr txBox="1"/>
          <p:nvPr/>
        </p:nvSpPr>
        <p:spPr>
          <a:xfrm>
            <a:off x="684346" y="5060133"/>
            <a:ext cx="5626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EditText</a:t>
            </a:r>
            <a:r>
              <a:rPr lang="en-US" altLang="ko-KR" dirty="0"/>
              <a:t> </a:t>
            </a:r>
            <a:r>
              <a:rPr lang="ko-KR" altLang="en-US" dirty="0"/>
              <a:t>양식을 모두 채운 후</a:t>
            </a:r>
            <a:r>
              <a:rPr lang="en-US" altLang="ko-KR" dirty="0"/>
              <a:t>, </a:t>
            </a:r>
            <a:r>
              <a:rPr lang="ko-KR" altLang="en-US" dirty="0"/>
              <a:t>저장을 누르면</a:t>
            </a:r>
            <a:endParaRPr lang="en-US" altLang="ko-KR" dirty="0"/>
          </a:p>
          <a:p>
            <a:r>
              <a:rPr lang="en-US" altLang="ko-KR" dirty="0"/>
              <a:t>Firebase - </a:t>
            </a:r>
            <a:r>
              <a:rPr lang="en-US" altLang="ko-KR" dirty="0" err="1"/>
              <a:t>RealtimeDatabase</a:t>
            </a:r>
            <a:r>
              <a:rPr lang="ko-KR" altLang="en-US" dirty="0"/>
              <a:t>에 레시피를 저장합니다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C8E7ED-5290-4C0C-8A0D-5422F56D9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94" y="1750174"/>
            <a:ext cx="6328796" cy="32460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D2E115-0FE0-4E07-9E47-E2DD18620DF8}"/>
              </a:ext>
            </a:extLst>
          </p:cNvPr>
          <p:cNvSpPr txBox="1"/>
          <p:nvPr/>
        </p:nvSpPr>
        <p:spPr>
          <a:xfrm>
            <a:off x="856424" y="5770384"/>
            <a:ext cx="5239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ReferenceDatabase.push</a:t>
            </a:r>
            <a:r>
              <a:rPr lang="en-US" altLang="ko-KR" dirty="0"/>
              <a:t>().</a:t>
            </a:r>
            <a:r>
              <a:rPr lang="en-US" altLang="ko-KR" dirty="0" err="1"/>
              <a:t>setValue</a:t>
            </a:r>
            <a:r>
              <a:rPr lang="en-US" altLang="ko-KR" dirty="0"/>
              <a:t>() </a:t>
            </a:r>
            <a:r>
              <a:rPr lang="ko-KR" altLang="en-US" dirty="0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339382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948EE-0693-49DA-950D-E2F4643BF72B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제작자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9CB6E-AE9C-4AF0-A73A-4077D398A37E}"/>
              </a:ext>
            </a:extLst>
          </p:cNvPr>
          <p:cNvSpPr txBox="1"/>
          <p:nvPr/>
        </p:nvSpPr>
        <p:spPr>
          <a:xfrm>
            <a:off x="4519286" y="3105834"/>
            <a:ext cx="3153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제작 </a:t>
            </a:r>
            <a:r>
              <a:rPr lang="en-US" altLang="ko-KR" dirty="0"/>
              <a:t>: </a:t>
            </a:r>
            <a:r>
              <a:rPr lang="ko-KR" altLang="en-US" dirty="0"/>
              <a:t>김문희</a:t>
            </a:r>
            <a:endParaRPr lang="en-US" altLang="ko-KR" dirty="0"/>
          </a:p>
          <a:p>
            <a:r>
              <a:rPr lang="ko-KR" altLang="en-US" dirty="0"/>
              <a:t>회원가입 기능 </a:t>
            </a:r>
            <a:r>
              <a:rPr lang="en-US" altLang="ko-KR" dirty="0"/>
              <a:t>: </a:t>
            </a:r>
            <a:r>
              <a:rPr lang="ko-KR" altLang="en-US" dirty="0"/>
              <a:t>문민우</a:t>
            </a:r>
            <a:endParaRPr lang="en-US" altLang="ko-KR" dirty="0"/>
          </a:p>
          <a:p>
            <a:r>
              <a:rPr lang="ko-KR" altLang="en-US" dirty="0"/>
              <a:t>로그인 기능 </a:t>
            </a:r>
            <a:r>
              <a:rPr lang="en-US" altLang="ko-KR" dirty="0"/>
              <a:t>: </a:t>
            </a:r>
            <a:r>
              <a:rPr lang="ko-KR" altLang="en-US" dirty="0"/>
              <a:t>김병대</a:t>
            </a:r>
            <a:r>
              <a:rPr lang="en-US" altLang="ko-KR" dirty="0"/>
              <a:t>, </a:t>
            </a:r>
            <a:r>
              <a:rPr lang="ko-KR" altLang="en-US" dirty="0" err="1"/>
              <a:t>위진영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6923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나만의레시피화면</a:t>
            </a:r>
            <a:endParaRPr lang="en-US" altLang="ko-KR" dirty="0"/>
          </a:p>
          <a:p>
            <a:r>
              <a:rPr lang="ko-KR" altLang="en-US" dirty="0"/>
              <a:t>제작에 따른 결론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F10007-C4F1-48DA-BFE6-6BA45F3F5635}"/>
              </a:ext>
            </a:extLst>
          </p:cNvPr>
          <p:cNvSpPr txBox="1"/>
          <p:nvPr/>
        </p:nvSpPr>
        <p:spPr>
          <a:xfrm>
            <a:off x="2961832" y="204918"/>
            <a:ext cx="43300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문제점 </a:t>
            </a:r>
            <a:r>
              <a:rPr lang="en-US" altLang="ko-KR" sz="1100" dirty="0"/>
              <a:t>: </a:t>
            </a:r>
            <a:r>
              <a:rPr lang="ko-KR" altLang="en-US" sz="1100" dirty="0"/>
              <a:t>아직 설계한대로 다 구현하지 못한 부분이나 미흡한 부분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개선점 </a:t>
            </a:r>
            <a:r>
              <a:rPr lang="en-US" altLang="ko-KR" sz="1100" dirty="0"/>
              <a:t>: </a:t>
            </a:r>
            <a:r>
              <a:rPr lang="ko-KR" altLang="en-US" sz="1100" dirty="0"/>
              <a:t>추가적으로 구현하면 좋을 만한 사안</a:t>
            </a:r>
            <a:endParaRPr lang="en-US" altLang="ko-KR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83E0C2-9B01-41DC-B7F3-00CEE1017BD0}"/>
              </a:ext>
            </a:extLst>
          </p:cNvPr>
          <p:cNvSpPr txBox="1"/>
          <p:nvPr/>
        </p:nvSpPr>
        <p:spPr>
          <a:xfrm>
            <a:off x="2279923" y="2044575"/>
            <a:ext cx="75632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문제점</a:t>
            </a:r>
            <a:r>
              <a:rPr lang="en-US" altLang="ko-KR" dirty="0"/>
              <a:t>1 : </a:t>
            </a:r>
          </a:p>
          <a:p>
            <a:r>
              <a:rPr lang="en-US" altLang="ko-KR" dirty="0" err="1"/>
              <a:t>CardView</a:t>
            </a:r>
            <a:r>
              <a:rPr lang="ko-KR" altLang="en-US" dirty="0"/>
              <a:t>에 레시피 사진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공유 버튼이 구현되지 않았습니다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문제점</a:t>
            </a:r>
            <a:r>
              <a:rPr lang="en-US" altLang="ko-KR" dirty="0"/>
              <a:t>2 : </a:t>
            </a:r>
          </a:p>
          <a:p>
            <a:r>
              <a:rPr lang="ko-KR" altLang="en-US" dirty="0"/>
              <a:t>레시피 제작 화면의 </a:t>
            </a:r>
            <a:r>
              <a:rPr lang="en-US" altLang="ko-KR" dirty="0" err="1"/>
              <a:t>ui</a:t>
            </a:r>
            <a:r>
              <a:rPr lang="ko-KR" altLang="en-US" dirty="0"/>
              <a:t>가 아직 프로토타입 형태입니다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개선점</a:t>
            </a:r>
            <a:r>
              <a:rPr lang="en-US" altLang="ko-KR" dirty="0"/>
              <a:t>1 :</a:t>
            </a:r>
          </a:p>
          <a:p>
            <a:r>
              <a:rPr lang="ko-KR" altLang="en-US" dirty="0"/>
              <a:t>화면 진입 시 </a:t>
            </a:r>
            <a:r>
              <a:rPr lang="en-US" altLang="ko-KR" dirty="0" err="1"/>
              <a:t>CardView</a:t>
            </a:r>
            <a:r>
              <a:rPr lang="ko-KR" altLang="en-US" dirty="0"/>
              <a:t>가 표시되는 속도가 눈에 보입니다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(Firebase</a:t>
            </a:r>
            <a:r>
              <a:rPr lang="ko-KR" altLang="en-US" dirty="0"/>
              <a:t>에서 가져오는 속도가 느린 것으로 예상</a:t>
            </a:r>
            <a:r>
              <a:rPr lang="en-US" altLang="ko-KR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83B47-0E27-4A38-8E54-33177AAFC07D}"/>
              </a:ext>
            </a:extLst>
          </p:cNvPr>
          <p:cNvSpPr txBox="1"/>
          <p:nvPr/>
        </p:nvSpPr>
        <p:spPr>
          <a:xfrm>
            <a:off x="2044142" y="4946061"/>
            <a:ext cx="7899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총 정리 </a:t>
            </a:r>
            <a:r>
              <a:rPr lang="en-US" altLang="ko-KR" b="1" dirty="0"/>
              <a:t>: </a:t>
            </a:r>
            <a:r>
              <a:rPr lang="ko-KR" altLang="en-US" b="1" dirty="0"/>
              <a:t>아직 구현하지 않은 기능 및 </a:t>
            </a:r>
            <a:r>
              <a:rPr lang="ko-KR" altLang="en-US" b="1" dirty="0" err="1"/>
              <a:t>디자인적인</a:t>
            </a:r>
            <a:r>
              <a:rPr lang="ko-KR" altLang="en-US" b="1" dirty="0"/>
              <a:t> 부분이 보충이 필요하며</a:t>
            </a:r>
            <a:r>
              <a:rPr lang="en-US" altLang="ko-KR" b="1" dirty="0"/>
              <a:t>,</a:t>
            </a:r>
          </a:p>
          <a:p>
            <a:r>
              <a:rPr lang="ko-KR" altLang="en-US" b="1" dirty="0"/>
              <a:t>나만의 레시피 목록 표시가 지연이 되는 증상을 개선하여야 합니다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3090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나만의레시피화면</a:t>
            </a:r>
            <a:endParaRPr lang="en-US" altLang="ko-KR" dirty="0"/>
          </a:p>
          <a:p>
            <a:r>
              <a:rPr lang="ko-KR" altLang="en-US" dirty="0"/>
              <a:t>결과 분석에 따른 설계 변경사항 및 구현계획 기술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2ED63B-72C8-496B-9E62-3201C9BF8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493" y="1759668"/>
            <a:ext cx="7173326" cy="7716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4C5BA6-DE86-483D-95AE-AA8B1FEBAD47}"/>
              </a:ext>
            </a:extLst>
          </p:cNvPr>
          <p:cNvSpPr txBox="1"/>
          <p:nvPr/>
        </p:nvSpPr>
        <p:spPr>
          <a:xfrm>
            <a:off x="3374425" y="2663519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레시피명</a:t>
            </a:r>
            <a:r>
              <a:rPr lang="ko-KR" altLang="en-US" dirty="0"/>
              <a:t> 변경 </a:t>
            </a:r>
            <a:r>
              <a:rPr lang="en-US" altLang="ko-KR" dirty="0"/>
              <a:t>-&gt; “</a:t>
            </a:r>
            <a:r>
              <a:rPr lang="ko-KR" altLang="en-US" dirty="0"/>
              <a:t>레시피 수정</a:t>
            </a:r>
            <a:r>
              <a:rPr lang="en-US" altLang="ko-KR" dirty="0"/>
              <a:t>”</a:t>
            </a:r>
            <a:r>
              <a:rPr lang="ko-KR" altLang="en-US" dirty="0"/>
              <a:t> 으로 정정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레시피 삭제</a:t>
            </a:r>
            <a:r>
              <a:rPr lang="en-US" altLang="ko-KR" dirty="0"/>
              <a:t>“ </a:t>
            </a:r>
            <a:r>
              <a:rPr lang="ko-KR" altLang="en-US" dirty="0"/>
              <a:t>기능 구현 필요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47568-1B4D-43C9-998E-AF6655A138C9}"/>
              </a:ext>
            </a:extLst>
          </p:cNvPr>
          <p:cNvSpPr txBox="1"/>
          <p:nvPr/>
        </p:nvSpPr>
        <p:spPr>
          <a:xfrm>
            <a:off x="1974493" y="4437777"/>
            <a:ext cx="83215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커뮤니티화면의 레시피 공유 게시판과 연동하여 나만의 레시피를 간단하게</a:t>
            </a:r>
            <a:endParaRPr lang="en-US" altLang="ko-KR" sz="1600" dirty="0"/>
          </a:p>
          <a:p>
            <a:r>
              <a:rPr lang="ko-KR" altLang="en-US" sz="1600" dirty="0"/>
              <a:t>공유할 수 있도록 레시피 공유 기능을 구현할 예정입니다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또한</a:t>
            </a:r>
            <a:r>
              <a:rPr lang="en-US" altLang="ko-KR" sz="1600" dirty="0"/>
              <a:t>, </a:t>
            </a:r>
            <a:r>
              <a:rPr lang="ko-KR" altLang="en-US" sz="1600" dirty="0"/>
              <a:t>레시피 삭제</a:t>
            </a:r>
            <a:r>
              <a:rPr lang="en-US" altLang="ko-KR" sz="1600" dirty="0"/>
              <a:t>, </a:t>
            </a:r>
            <a:r>
              <a:rPr lang="ko-KR" altLang="en-US" sz="1600" dirty="0"/>
              <a:t>수정</a:t>
            </a:r>
            <a:r>
              <a:rPr lang="en-US" altLang="ko-KR" sz="1600" dirty="0"/>
              <a:t> </a:t>
            </a:r>
            <a:r>
              <a:rPr lang="ko-KR" altLang="en-US" sz="1600" dirty="0"/>
              <a:t>기능 추가 및</a:t>
            </a:r>
            <a:r>
              <a:rPr lang="en-US" altLang="ko-KR" sz="1600" dirty="0"/>
              <a:t> </a:t>
            </a:r>
            <a:r>
              <a:rPr lang="ko-KR" altLang="en-US" sz="1600" dirty="0"/>
              <a:t>레시피 제작 화면 디자인을 개선하도록 하겠습니다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40087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C0690-42B2-46ED-ABD3-CCF37D7B3259}"/>
              </a:ext>
            </a:extLst>
          </p:cNvPr>
          <p:cNvSpPr txBox="1"/>
          <p:nvPr/>
        </p:nvSpPr>
        <p:spPr>
          <a:xfrm>
            <a:off x="4464788" y="3075057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/>
              <a:t>커뮤니티화면</a:t>
            </a:r>
          </a:p>
        </p:txBody>
      </p:sp>
    </p:spTree>
    <p:extLst>
      <p:ext uri="{BB962C8B-B14F-4D97-AF65-F5344CB8AC3E}">
        <p14:creationId xmlns:p14="http://schemas.microsoft.com/office/powerpoint/2010/main" val="2304876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948EE-0693-49DA-950D-E2F4643BF72B}"/>
              </a:ext>
            </a:extLst>
          </p:cNvPr>
          <p:cNvSpPr txBox="1"/>
          <p:nvPr/>
        </p:nvSpPr>
        <p:spPr>
          <a:xfrm>
            <a:off x="187569" y="15039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제작자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149A74-1EA7-46F2-B430-9B6A58F5D23E}"/>
              </a:ext>
            </a:extLst>
          </p:cNvPr>
          <p:cNvSpPr txBox="1"/>
          <p:nvPr/>
        </p:nvSpPr>
        <p:spPr>
          <a:xfrm>
            <a:off x="5080337" y="3013501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/>
              <a:t>김병대</a:t>
            </a:r>
          </a:p>
        </p:txBody>
      </p:sp>
    </p:spTree>
    <p:extLst>
      <p:ext uri="{BB962C8B-B14F-4D97-AF65-F5344CB8AC3E}">
        <p14:creationId xmlns:p14="http://schemas.microsoft.com/office/powerpoint/2010/main" val="3531392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F6D3A2-2448-4362-864F-CD2272CE6602}"/>
              </a:ext>
            </a:extLst>
          </p:cNvPr>
          <p:cNvSpPr txBox="1"/>
          <p:nvPr/>
        </p:nvSpPr>
        <p:spPr>
          <a:xfrm>
            <a:off x="187569" y="15039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C0A418-74BD-4B92-97F6-69D89A201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679" y="796723"/>
            <a:ext cx="6382641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848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F408F8-AF05-4F9E-A2CA-BF35AA4498E3}"/>
              </a:ext>
            </a:extLst>
          </p:cNvPr>
          <p:cNvSpPr txBox="1"/>
          <p:nvPr/>
        </p:nvSpPr>
        <p:spPr>
          <a:xfrm>
            <a:off x="187569" y="15039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5F52C8-2DF0-4720-B5AE-DD82CD8AE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440" y="796723"/>
            <a:ext cx="8541481" cy="57170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E4D2CEC-47A7-4B80-8049-EB869C712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69" y="3048000"/>
            <a:ext cx="2003550" cy="123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310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175239-2F11-41F2-81DD-F61EB2FA4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446" y="1231900"/>
            <a:ext cx="4917107" cy="53283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57AB76-4C2C-4F5E-B894-AA1F688FED63}"/>
              </a:ext>
            </a:extLst>
          </p:cNvPr>
          <p:cNvSpPr txBox="1"/>
          <p:nvPr/>
        </p:nvSpPr>
        <p:spPr>
          <a:xfrm>
            <a:off x="418501" y="1431723"/>
            <a:ext cx="261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CommunityFragment</a:t>
            </a:r>
            <a:r>
              <a:rPr lang="ko-KR" altLang="en-US" dirty="0"/>
              <a:t>의</a:t>
            </a:r>
            <a:endParaRPr lang="en-US" altLang="ko-KR" dirty="0"/>
          </a:p>
          <a:p>
            <a:r>
              <a:rPr lang="ko-KR" altLang="en-US" dirty="0"/>
              <a:t>대략적인 구조</a:t>
            </a:r>
          </a:p>
        </p:txBody>
      </p:sp>
    </p:spTree>
    <p:extLst>
      <p:ext uri="{BB962C8B-B14F-4D97-AF65-F5344CB8AC3E}">
        <p14:creationId xmlns:p14="http://schemas.microsoft.com/office/powerpoint/2010/main" val="23941506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98768A3-45D2-4E0B-B225-F6FF1CFB6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155" y="2214004"/>
            <a:ext cx="3164552" cy="25349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AC1818A-4B8F-47D0-9291-B047D8075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81" y="2224741"/>
            <a:ext cx="4374527" cy="2764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7BB2DA-E7B9-4EBE-9F02-BA65FF05B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168" y="1208116"/>
            <a:ext cx="6539837" cy="4716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B2CC91-90E5-465E-8C8C-95544DB06C63}"/>
              </a:ext>
            </a:extLst>
          </p:cNvPr>
          <p:cNvSpPr txBox="1"/>
          <p:nvPr/>
        </p:nvSpPr>
        <p:spPr>
          <a:xfrm>
            <a:off x="5742524" y="5188219"/>
            <a:ext cx="5445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B050"/>
                </a:solidFill>
              </a:rPr>
              <a:t>ReferenceDatabase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  <a:r>
              <a:rPr lang="ko-KR" altLang="en-US" b="1" dirty="0">
                <a:solidFill>
                  <a:srgbClr val="00B050"/>
                </a:solidFill>
              </a:rPr>
              <a:t>객체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en-US" altLang="ko-KR" b="1" dirty="0" err="1">
                <a:solidFill>
                  <a:srgbClr val="00B050"/>
                </a:solidFill>
              </a:rPr>
              <a:t>mDatabase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  <a:r>
              <a:rPr lang="ko-KR" altLang="en-US" b="1" dirty="0">
                <a:solidFill>
                  <a:srgbClr val="00B050"/>
                </a:solidFill>
              </a:rPr>
              <a:t>를 이용하여</a:t>
            </a:r>
            <a:endParaRPr lang="en-US" altLang="ko-KR" b="1" dirty="0">
              <a:solidFill>
                <a:srgbClr val="00B050"/>
              </a:solidFill>
            </a:endParaRPr>
          </a:p>
          <a:p>
            <a:r>
              <a:rPr lang="en-US" altLang="ko-KR" b="1" dirty="0">
                <a:solidFill>
                  <a:srgbClr val="00B050"/>
                </a:solidFill>
              </a:rPr>
              <a:t>Firebase – </a:t>
            </a:r>
            <a:r>
              <a:rPr lang="en-US" altLang="ko-KR" b="1" dirty="0" err="1">
                <a:solidFill>
                  <a:srgbClr val="00B050"/>
                </a:solidFill>
              </a:rPr>
              <a:t>RealtimeDatabase</a:t>
            </a:r>
            <a:r>
              <a:rPr lang="ko-KR" altLang="en-US" b="1" dirty="0">
                <a:solidFill>
                  <a:srgbClr val="00B050"/>
                </a:solidFill>
              </a:rPr>
              <a:t>에</a:t>
            </a:r>
            <a:endParaRPr lang="en-US" altLang="ko-KR" b="1" dirty="0">
              <a:solidFill>
                <a:srgbClr val="00B050"/>
              </a:solidFill>
            </a:endParaRPr>
          </a:p>
          <a:p>
            <a:r>
              <a:rPr lang="ko-KR" altLang="en-US" b="1" dirty="0" err="1">
                <a:solidFill>
                  <a:srgbClr val="00B050"/>
                </a:solidFill>
              </a:rPr>
              <a:t>저장되어있는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  <a:r>
              <a:rPr lang="ko-KR" altLang="en-US" b="1" dirty="0">
                <a:solidFill>
                  <a:srgbClr val="00B050"/>
                </a:solidFill>
              </a:rPr>
              <a:t>게시글을 불러옵니다</a:t>
            </a:r>
            <a:r>
              <a:rPr lang="en-US" altLang="ko-KR" b="1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D5A42A-4AC5-4E22-B912-6F4DECC418AB}"/>
              </a:ext>
            </a:extLst>
          </p:cNvPr>
          <p:cNvSpPr/>
          <p:nvPr/>
        </p:nvSpPr>
        <p:spPr>
          <a:xfrm>
            <a:off x="320581" y="3825631"/>
            <a:ext cx="10523265" cy="2881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4573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DFFDA9-965C-49B8-8B7F-892874896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73" y="1303047"/>
            <a:ext cx="5819727" cy="54045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C26C31-082B-4C37-967A-9A19C3A926EB}"/>
              </a:ext>
            </a:extLst>
          </p:cNvPr>
          <p:cNvSpPr txBox="1"/>
          <p:nvPr/>
        </p:nvSpPr>
        <p:spPr>
          <a:xfrm>
            <a:off x="1359877" y="868847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ForumActivity</a:t>
            </a:r>
            <a:r>
              <a:rPr lang="en-US" altLang="ko-KR" dirty="0"/>
              <a:t> (</a:t>
            </a:r>
            <a:r>
              <a:rPr lang="ko-KR" altLang="en-US" dirty="0"/>
              <a:t>게시판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2D89EC-1092-4291-B2C6-99BCEA433094}"/>
              </a:ext>
            </a:extLst>
          </p:cNvPr>
          <p:cNvSpPr txBox="1"/>
          <p:nvPr/>
        </p:nvSpPr>
        <p:spPr>
          <a:xfrm>
            <a:off x="6484837" y="796723"/>
            <a:ext cx="517962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마찬가지로 </a:t>
            </a:r>
            <a:r>
              <a:rPr lang="en-US" altLang="ko-KR" dirty="0"/>
              <a:t>Firebase – </a:t>
            </a:r>
            <a:r>
              <a:rPr lang="en-US" altLang="ko-KR" dirty="0" err="1"/>
              <a:t>RealtimeDatabase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ko-KR" altLang="en-US" dirty="0"/>
              <a:t>게시글 목록을 가져옵니다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기본적으로 오래된 게시글부터 가져오기 때문에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모든 게시글을 우선 </a:t>
            </a:r>
            <a:r>
              <a:rPr lang="en-US" altLang="ko-KR" dirty="0" err="1"/>
              <a:t>ArrayList</a:t>
            </a:r>
            <a:r>
              <a:rPr lang="ko-KR" altLang="en-US" dirty="0"/>
              <a:t>에 저장 후</a:t>
            </a:r>
            <a:endParaRPr lang="en-US" altLang="ko-KR" dirty="0"/>
          </a:p>
          <a:p>
            <a:r>
              <a:rPr lang="en-US" altLang="ko-KR" dirty="0" err="1"/>
              <a:t>Collections.reverse</a:t>
            </a:r>
            <a:r>
              <a:rPr lang="en-US" altLang="ko-KR" dirty="0"/>
              <a:t>() </a:t>
            </a:r>
            <a:r>
              <a:rPr lang="ko-KR" altLang="en-US" dirty="0"/>
              <a:t>메서드를 사용하여</a:t>
            </a:r>
            <a:endParaRPr lang="en-US" altLang="ko-KR" dirty="0"/>
          </a:p>
          <a:p>
            <a:r>
              <a:rPr lang="ko-KR" altLang="en-US" dirty="0"/>
              <a:t>최신순으로 정렬합니다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후에 </a:t>
            </a:r>
            <a:r>
              <a:rPr lang="en-US" altLang="ko-KR" dirty="0" err="1"/>
              <a:t>ArrayList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en-US" altLang="ko-KR" dirty="0" err="1"/>
              <a:t>PostAdapter</a:t>
            </a:r>
            <a:r>
              <a:rPr lang="ko-KR" altLang="en-US" dirty="0"/>
              <a:t>에 연결 후</a:t>
            </a:r>
            <a:r>
              <a:rPr lang="en-US" altLang="ko-KR" dirty="0"/>
              <a:t> </a:t>
            </a:r>
            <a:r>
              <a:rPr lang="en-US" altLang="ko-KR" dirty="0" err="1"/>
              <a:t>RecyclerView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ko-KR" altLang="en-US" dirty="0"/>
              <a:t>표시하였습니다</a:t>
            </a:r>
            <a:r>
              <a:rPr lang="en-US" altLang="ko-KR" dirty="0"/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6DD9EC2-67B5-4EDB-8169-5BA409588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025" y="4637440"/>
            <a:ext cx="5006497" cy="202282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44F093A-FC73-4126-87F8-254C7299D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665" y="4175389"/>
            <a:ext cx="5719091" cy="22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463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478A2B-34DE-4EC2-9B53-BC46B3872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98" y="1550700"/>
            <a:ext cx="4953691" cy="8764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C0E4BA-3FC1-4E0E-9CC1-CDEDBA3D11CF}"/>
              </a:ext>
            </a:extLst>
          </p:cNvPr>
          <p:cNvSpPr txBox="1"/>
          <p:nvPr/>
        </p:nvSpPr>
        <p:spPr>
          <a:xfrm>
            <a:off x="6166979" y="4650370"/>
            <a:ext cx="4927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처음 게시글을 불러올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게시글</a:t>
            </a:r>
            <a:r>
              <a:rPr lang="en-US" altLang="ko-KR" dirty="0"/>
              <a:t>id</a:t>
            </a:r>
            <a:r>
              <a:rPr lang="ko-KR" altLang="en-US" dirty="0"/>
              <a:t>를 </a:t>
            </a:r>
            <a:r>
              <a:rPr lang="en-US" altLang="ko-KR" dirty="0"/>
              <a:t>HashMap</a:t>
            </a:r>
            <a:r>
              <a:rPr lang="ko-KR" altLang="en-US" dirty="0"/>
              <a:t>에 별도로 저장하여</a:t>
            </a:r>
            <a:endParaRPr lang="en-US" altLang="ko-KR" dirty="0"/>
          </a:p>
          <a:p>
            <a:r>
              <a:rPr lang="ko-KR" altLang="en-US" dirty="0"/>
              <a:t>해당 게시글 표시 화면으로 전환할 때</a:t>
            </a:r>
            <a:endParaRPr lang="en-US" altLang="ko-KR" dirty="0"/>
          </a:p>
          <a:p>
            <a:r>
              <a:rPr lang="ko-KR" altLang="en-US" dirty="0"/>
              <a:t>해당 게시글의 </a:t>
            </a:r>
            <a:r>
              <a:rPr lang="en-US" altLang="ko-KR" dirty="0"/>
              <a:t>id</a:t>
            </a:r>
            <a:r>
              <a:rPr lang="ko-KR" altLang="en-US" dirty="0"/>
              <a:t>를 전달할 수 있도록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05AB12-0A03-4DA3-9BDE-B4754237A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52" y="3389031"/>
            <a:ext cx="4191585" cy="20481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0527093-97C8-4635-8371-F747F1732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033" y="1870844"/>
            <a:ext cx="3839111" cy="3143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37789A5-EBC7-40C9-A89A-56DCAF9A3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033" y="2387552"/>
            <a:ext cx="3839111" cy="71520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2B1EDAD-2E43-46C7-AB14-B5DA0F57A9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2033" y="3236746"/>
            <a:ext cx="6058746" cy="10860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6680563-6082-4993-A982-ECF7546CC8CC}"/>
              </a:ext>
            </a:extLst>
          </p:cNvPr>
          <p:cNvSpPr txBox="1"/>
          <p:nvPr/>
        </p:nvSpPr>
        <p:spPr>
          <a:xfrm>
            <a:off x="1189394" y="1665745"/>
            <a:ext cx="4354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터치하면 게시글 표시 화면으로</a:t>
            </a:r>
            <a:endParaRPr lang="en-US" altLang="ko-KR" dirty="0"/>
          </a:p>
          <a:p>
            <a:r>
              <a:rPr lang="ko-KR" altLang="en-US" dirty="0"/>
              <a:t>전환된 후 해당 게시글이 표시되어야 함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01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F6D3A2-2448-4362-864F-CD2272CE6602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C3CBF4-ECDF-4DC5-AA1B-8260F1DBE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378" y="1023201"/>
            <a:ext cx="7851241" cy="28491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347B946-6C6C-4575-83EE-074DC438C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404" y="4098834"/>
            <a:ext cx="6451192" cy="238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452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BB2CFE-6171-473E-887B-9B64914C8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23" y="2779125"/>
            <a:ext cx="3972479" cy="1571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5C2D96-6718-45A9-875F-8717461FA376}"/>
              </a:ext>
            </a:extLst>
          </p:cNvPr>
          <p:cNvSpPr txBox="1"/>
          <p:nvPr/>
        </p:nvSpPr>
        <p:spPr>
          <a:xfrm>
            <a:off x="5240216" y="1835893"/>
            <a:ext cx="635949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PostActivity</a:t>
            </a:r>
            <a:r>
              <a:rPr lang="en-US" altLang="ko-KR" dirty="0"/>
              <a:t> </a:t>
            </a:r>
            <a:r>
              <a:rPr lang="ko-KR" altLang="en-US" dirty="0"/>
              <a:t>제작 결과를 설명하기 앞서</a:t>
            </a:r>
            <a:endParaRPr lang="en-US" altLang="ko-KR" dirty="0"/>
          </a:p>
          <a:p>
            <a:r>
              <a:rPr lang="ko-KR" altLang="en-US" dirty="0"/>
              <a:t>게시글 정보를 저장하는</a:t>
            </a:r>
            <a:endParaRPr lang="en-US" altLang="ko-KR" dirty="0"/>
          </a:p>
          <a:p>
            <a:r>
              <a:rPr lang="en-US" altLang="ko-KR" dirty="0"/>
              <a:t>Post </a:t>
            </a:r>
            <a:r>
              <a:rPr lang="ko-KR" altLang="en-US" dirty="0"/>
              <a:t>객체에 대해 간략하게 설명하겠습니다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Post</a:t>
            </a:r>
            <a:r>
              <a:rPr lang="ko-KR" altLang="en-US" dirty="0"/>
              <a:t> 객체는</a:t>
            </a:r>
            <a:endParaRPr lang="en-US" altLang="ko-KR" dirty="0"/>
          </a:p>
          <a:p>
            <a:r>
              <a:rPr lang="ko-KR" altLang="en-US" dirty="0"/>
              <a:t>글 제목</a:t>
            </a:r>
            <a:endParaRPr lang="en-US" altLang="ko-KR" dirty="0"/>
          </a:p>
          <a:p>
            <a:r>
              <a:rPr lang="ko-KR" altLang="en-US" dirty="0" err="1"/>
              <a:t>작성자닉네임</a:t>
            </a:r>
            <a:endParaRPr lang="en-US" altLang="ko-KR" dirty="0"/>
          </a:p>
          <a:p>
            <a:r>
              <a:rPr lang="ko-KR" altLang="en-US" dirty="0"/>
              <a:t>작성자</a:t>
            </a:r>
            <a:r>
              <a:rPr lang="en-US" altLang="ko-KR" dirty="0" err="1"/>
              <a:t>uid</a:t>
            </a:r>
            <a:endParaRPr lang="en-US" altLang="ko-KR" dirty="0"/>
          </a:p>
          <a:p>
            <a:r>
              <a:rPr lang="ko-KR" altLang="en-US" dirty="0"/>
              <a:t>작성일자</a:t>
            </a:r>
            <a:endParaRPr lang="en-US" altLang="ko-KR" dirty="0"/>
          </a:p>
          <a:p>
            <a:r>
              <a:rPr lang="ko-KR" altLang="en-US" dirty="0"/>
              <a:t>글 본문</a:t>
            </a:r>
            <a:endParaRPr lang="en-US" altLang="ko-KR" dirty="0"/>
          </a:p>
          <a:p>
            <a:r>
              <a:rPr lang="ko-KR" altLang="en-US" dirty="0"/>
              <a:t>정보를 저장합니다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Intent</a:t>
            </a:r>
            <a:r>
              <a:rPr lang="ko-KR" altLang="en-US" dirty="0"/>
              <a:t>의 </a:t>
            </a:r>
            <a:r>
              <a:rPr lang="en-US" altLang="ko-KR" dirty="0" err="1"/>
              <a:t>putExtra</a:t>
            </a:r>
            <a:r>
              <a:rPr lang="ko-KR" altLang="en-US" dirty="0"/>
              <a:t>를 통해 </a:t>
            </a:r>
            <a:r>
              <a:rPr lang="en-US" altLang="ko-KR" dirty="0"/>
              <a:t>Post</a:t>
            </a:r>
            <a:r>
              <a:rPr lang="ko-KR" altLang="en-US" dirty="0"/>
              <a:t>객체를 전송할 수 있도록</a:t>
            </a:r>
            <a:endParaRPr lang="en-US" altLang="ko-KR" dirty="0"/>
          </a:p>
          <a:p>
            <a:r>
              <a:rPr lang="en-US" altLang="ko-KR" dirty="0" err="1"/>
              <a:t>Parcelable</a:t>
            </a:r>
            <a:r>
              <a:rPr lang="en-US" altLang="ko-KR" dirty="0"/>
              <a:t> </a:t>
            </a:r>
            <a:r>
              <a:rPr lang="ko-KR" altLang="en-US" dirty="0"/>
              <a:t>인터페이스를 구현하였습니다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83961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9BC626-F034-47FC-894E-296401EBE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46" y="1175633"/>
            <a:ext cx="4908803" cy="53561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87451F-6704-4D08-9450-D40B524D6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451" y="1008922"/>
            <a:ext cx="5068007" cy="3334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C0D1249-BAD3-4D8D-B869-D12980B67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0478" y="1642442"/>
            <a:ext cx="6453951" cy="2228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9EDF61-5D12-47D2-8BB0-46ED0E505553}"/>
              </a:ext>
            </a:extLst>
          </p:cNvPr>
          <p:cNvSpPr txBox="1"/>
          <p:nvPr/>
        </p:nvSpPr>
        <p:spPr>
          <a:xfrm>
            <a:off x="6813453" y="2849337"/>
            <a:ext cx="41745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ForumActivity</a:t>
            </a:r>
            <a:r>
              <a:rPr lang="ko-KR" altLang="en-US" dirty="0"/>
              <a:t>에서 전달받은</a:t>
            </a:r>
            <a:endParaRPr lang="en-US" altLang="ko-KR" dirty="0"/>
          </a:p>
          <a:p>
            <a:r>
              <a:rPr lang="ko-KR" altLang="en-US" dirty="0"/>
              <a:t>게시글 </a:t>
            </a:r>
            <a:r>
              <a:rPr lang="en-US" altLang="ko-KR" dirty="0"/>
              <a:t>id</a:t>
            </a:r>
            <a:r>
              <a:rPr lang="ko-KR" altLang="en-US" dirty="0"/>
              <a:t>를 이용하여</a:t>
            </a:r>
            <a:endParaRPr lang="en-US" altLang="ko-KR" dirty="0"/>
          </a:p>
          <a:p>
            <a:r>
              <a:rPr lang="en-US" altLang="ko-KR" dirty="0"/>
              <a:t>Firebase - </a:t>
            </a:r>
            <a:r>
              <a:rPr lang="en-US" altLang="ko-KR" dirty="0" err="1"/>
              <a:t>RealtimeDatabase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en-US" altLang="ko-KR" dirty="0"/>
              <a:t>Post</a:t>
            </a:r>
            <a:r>
              <a:rPr lang="ko-KR" altLang="en-US" dirty="0"/>
              <a:t>객체를 받아올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게시글의 정보들을 화면에 표시합니다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CD2187-BCFC-427C-AF38-A0AD03575B22}"/>
              </a:ext>
            </a:extLst>
          </p:cNvPr>
          <p:cNvSpPr txBox="1"/>
          <p:nvPr/>
        </p:nvSpPr>
        <p:spPr>
          <a:xfrm>
            <a:off x="1184886" y="796723"/>
            <a:ext cx="3304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PostActivity</a:t>
            </a:r>
            <a:r>
              <a:rPr lang="en-US" altLang="ko-KR" dirty="0"/>
              <a:t>(</a:t>
            </a:r>
            <a:r>
              <a:rPr lang="ko-KR" altLang="en-US" dirty="0"/>
              <a:t>게시글 표시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4551261-9ACF-415A-9DC7-73A54ECD8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134" y="4857334"/>
            <a:ext cx="4210638" cy="3810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321C191-BB2C-4EE4-8755-F9537D39BE3E}"/>
              </a:ext>
            </a:extLst>
          </p:cNvPr>
          <p:cNvSpPr txBox="1"/>
          <p:nvPr/>
        </p:nvSpPr>
        <p:spPr>
          <a:xfrm>
            <a:off x="6831655" y="5341849"/>
            <a:ext cx="4204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글 수정</a:t>
            </a:r>
            <a:r>
              <a:rPr lang="en-US" altLang="ko-KR" dirty="0"/>
              <a:t>, </a:t>
            </a:r>
            <a:r>
              <a:rPr lang="ko-KR" altLang="en-US" dirty="0"/>
              <a:t>삭제 버튼의 경우</a:t>
            </a:r>
            <a:endParaRPr lang="en-US" altLang="ko-KR" dirty="0"/>
          </a:p>
          <a:p>
            <a:r>
              <a:rPr lang="ko-KR" altLang="en-US" dirty="0"/>
              <a:t>현재 앱에 로그인한 유저 정보와</a:t>
            </a:r>
            <a:endParaRPr lang="en-US" altLang="ko-KR" dirty="0"/>
          </a:p>
          <a:p>
            <a:r>
              <a:rPr lang="ko-KR" altLang="en-US" dirty="0"/>
              <a:t>게시글 작성자의 유저 정보가 </a:t>
            </a:r>
            <a:r>
              <a:rPr lang="ko-KR" altLang="en-US" dirty="0" err="1"/>
              <a:t>같아야만</a:t>
            </a:r>
            <a:endParaRPr lang="en-US" altLang="ko-KR" dirty="0"/>
          </a:p>
          <a:p>
            <a:r>
              <a:rPr lang="ko-KR" altLang="en-US" dirty="0"/>
              <a:t>보이도록 개발하였습니다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DAE76C1-1262-45B6-960F-0C990ADDEB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717" y="2088312"/>
            <a:ext cx="4753472" cy="65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147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제작에 따른 결론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BF817-DA2A-4CC5-8F51-933ACDD4745D}"/>
              </a:ext>
            </a:extLst>
          </p:cNvPr>
          <p:cNvSpPr txBox="1"/>
          <p:nvPr/>
        </p:nvSpPr>
        <p:spPr>
          <a:xfrm>
            <a:off x="1588860" y="1643821"/>
            <a:ext cx="6809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문제점 </a:t>
            </a:r>
            <a:r>
              <a:rPr lang="en-US" altLang="ko-KR" b="1" dirty="0"/>
              <a:t>1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기능 구현을 우선으로 하였기 때문에 디자인이 다소 미흡합니다</a:t>
            </a:r>
            <a:r>
              <a:rPr lang="en-US" altLang="ko-K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CCEDA0-FFEE-4625-93D2-E19767DC7A42}"/>
              </a:ext>
            </a:extLst>
          </p:cNvPr>
          <p:cNvSpPr txBox="1"/>
          <p:nvPr/>
        </p:nvSpPr>
        <p:spPr>
          <a:xfrm>
            <a:off x="1588860" y="2394544"/>
            <a:ext cx="911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문제점 </a:t>
            </a:r>
            <a:r>
              <a:rPr lang="en-US" altLang="ko-KR" b="1" dirty="0"/>
              <a:t>2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레시피 공유 게시판 및 질문 게시판은 별도의 양식으로 글 작성</a:t>
            </a:r>
            <a:r>
              <a:rPr lang="en-US" altLang="ko-KR" dirty="0"/>
              <a:t>, </a:t>
            </a:r>
            <a:r>
              <a:rPr lang="ko-KR" altLang="en-US" dirty="0"/>
              <a:t>표시가 되어야 합니다</a:t>
            </a:r>
            <a:r>
              <a:rPr lang="en-US" altLang="ko-KR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C847A-1979-4315-A381-342CB1EB761B}"/>
              </a:ext>
            </a:extLst>
          </p:cNvPr>
          <p:cNvSpPr txBox="1"/>
          <p:nvPr/>
        </p:nvSpPr>
        <p:spPr>
          <a:xfrm>
            <a:off x="1588860" y="3145267"/>
            <a:ext cx="7075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문제점 </a:t>
            </a:r>
            <a:r>
              <a:rPr lang="en-US" altLang="ko-KR" b="1" dirty="0"/>
              <a:t>3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아직 댓글</a:t>
            </a:r>
            <a:r>
              <a:rPr lang="en-US" altLang="ko-KR" dirty="0"/>
              <a:t>, </a:t>
            </a:r>
            <a:r>
              <a:rPr lang="ko-KR" altLang="en-US" dirty="0"/>
              <a:t>추천</a:t>
            </a:r>
            <a:r>
              <a:rPr lang="en-US" altLang="ko-KR" dirty="0"/>
              <a:t>, </a:t>
            </a:r>
            <a:r>
              <a:rPr lang="ko-KR" altLang="en-US" dirty="0" err="1"/>
              <a:t>인기순</a:t>
            </a:r>
            <a:r>
              <a:rPr lang="ko-KR" altLang="en-US" dirty="0"/>
              <a:t> 정렬 등의 기능을  구현하지 못하였습니다</a:t>
            </a:r>
            <a:r>
              <a:rPr lang="en-US" altLang="ko-KR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904C92-950E-4497-8D90-E0F07F7CC103}"/>
              </a:ext>
            </a:extLst>
          </p:cNvPr>
          <p:cNvSpPr txBox="1"/>
          <p:nvPr/>
        </p:nvSpPr>
        <p:spPr>
          <a:xfrm>
            <a:off x="1588860" y="4385926"/>
            <a:ext cx="7516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개선점 </a:t>
            </a:r>
            <a:r>
              <a:rPr lang="en-US" altLang="ko-KR" b="1" dirty="0"/>
              <a:t>1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자신의 </a:t>
            </a:r>
            <a:r>
              <a:rPr lang="ko-KR" altLang="en-US" dirty="0" err="1"/>
              <a:t>게시글에</a:t>
            </a:r>
            <a:r>
              <a:rPr lang="ko-KR" altLang="en-US" dirty="0"/>
              <a:t> 댓글이 작성되면 알림이 갈 수 있도록 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D2A75-B498-4BA2-951E-1D077BE20242}"/>
              </a:ext>
            </a:extLst>
          </p:cNvPr>
          <p:cNvSpPr txBox="1"/>
          <p:nvPr/>
        </p:nvSpPr>
        <p:spPr>
          <a:xfrm>
            <a:off x="1875692" y="5744307"/>
            <a:ext cx="785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총 정리 </a:t>
            </a:r>
            <a:r>
              <a:rPr lang="en-US" altLang="ko-KR" b="1" dirty="0"/>
              <a:t>: </a:t>
            </a:r>
            <a:r>
              <a:rPr lang="ko-KR" altLang="en-US" b="1" dirty="0"/>
              <a:t>아직 구현하지 못한 기능이 많고</a:t>
            </a:r>
            <a:r>
              <a:rPr lang="en-US" altLang="ko-KR" b="1" dirty="0"/>
              <a:t>, </a:t>
            </a:r>
            <a:r>
              <a:rPr lang="ko-KR" altLang="en-US" b="1" dirty="0"/>
              <a:t>디자인적으로 다소 미흡합니다</a:t>
            </a:r>
            <a:r>
              <a:rPr lang="en-US" altLang="ko-KR" b="1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F10007-C4F1-48DA-BFE6-6BA45F3F5635}"/>
              </a:ext>
            </a:extLst>
          </p:cNvPr>
          <p:cNvSpPr txBox="1"/>
          <p:nvPr/>
        </p:nvSpPr>
        <p:spPr>
          <a:xfrm>
            <a:off x="2649416" y="222421"/>
            <a:ext cx="43300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문제점 </a:t>
            </a:r>
            <a:r>
              <a:rPr lang="en-US" altLang="ko-KR" sz="1100" dirty="0"/>
              <a:t>: </a:t>
            </a:r>
            <a:r>
              <a:rPr lang="ko-KR" altLang="en-US" sz="1100" dirty="0"/>
              <a:t>아직 설계한대로 다 구현하지 못한 부분이나 미흡한 부분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개선점 </a:t>
            </a:r>
            <a:r>
              <a:rPr lang="en-US" altLang="ko-KR" sz="1100" dirty="0"/>
              <a:t>: </a:t>
            </a:r>
            <a:r>
              <a:rPr lang="ko-KR" altLang="en-US" sz="1100" dirty="0"/>
              <a:t>추가적으로 구현하면 좋을 만한 사안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0364097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결과 분석에 따른 설계 변경사항 및 구현계획 기술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387B7A-DF7E-494D-A783-D1C73DDA0A2D}"/>
              </a:ext>
            </a:extLst>
          </p:cNvPr>
          <p:cNvSpPr txBox="1"/>
          <p:nvPr/>
        </p:nvSpPr>
        <p:spPr>
          <a:xfrm>
            <a:off x="7924800" y="1066650"/>
            <a:ext cx="3332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댓글 작성</a:t>
            </a:r>
            <a:r>
              <a:rPr lang="en-US" altLang="ko-KR" dirty="0"/>
              <a:t>,</a:t>
            </a:r>
            <a:r>
              <a:rPr lang="ko-KR" altLang="en-US" dirty="0"/>
              <a:t>표시 및 추천 기능을</a:t>
            </a:r>
            <a:endParaRPr lang="en-US" altLang="ko-KR" dirty="0"/>
          </a:p>
          <a:p>
            <a:r>
              <a:rPr lang="ko-KR" altLang="en-US" dirty="0"/>
              <a:t>최종 보고서 제출전까지</a:t>
            </a:r>
            <a:endParaRPr lang="en-US" altLang="ko-KR" dirty="0"/>
          </a:p>
          <a:p>
            <a:r>
              <a:rPr lang="ko-KR" altLang="en-US" dirty="0"/>
              <a:t>구현 완료하겠습니다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B0C4927-098C-43DD-A442-9A9DE3EFF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01" y="1211743"/>
            <a:ext cx="6638224" cy="55414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6D5D9CF-DD4B-4845-9CFF-0134A58E8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01" y="3168660"/>
            <a:ext cx="5439534" cy="75258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8FBFFDF-B32E-4DF6-BA14-3D360466D5C2}"/>
              </a:ext>
            </a:extLst>
          </p:cNvPr>
          <p:cNvCxnSpPr>
            <a:cxnSpLocks/>
          </p:cNvCxnSpPr>
          <p:nvPr/>
        </p:nvCxnSpPr>
        <p:spPr>
          <a:xfrm>
            <a:off x="3244345" y="3921240"/>
            <a:ext cx="11723" cy="49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38F107EE-D604-4D7B-876A-51AB6D1B2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01" y="4416750"/>
            <a:ext cx="5439535" cy="59806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335FBD6-46CC-4964-8D4C-500FF44CB3AE}"/>
              </a:ext>
            </a:extLst>
          </p:cNvPr>
          <p:cNvSpPr txBox="1"/>
          <p:nvPr/>
        </p:nvSpPr>
        <p:spPr>
          <a:xfrm>
            <a:off x="6425026" y="3124087"/>
            <a:ext cx="52918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나만의 레시피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en-US" altLang="ko-KR" dirty="0"/>
              <a:t>-&gt; “</a:t>
            </a:r>
            <a:r>
              <a:rPr lang="ko-KR" altLang="en-US" dirty="0"/>
              <a:t>레시피 공유</a:t>
            </a:r>
            <a:r>
              <a:rPr lang="en-US" altLang="ko-KR" dirty="0"/>
              <a:t>”</a:t>
            </a:r>
            <a:r>
              <a:rPr lang="ko-KR" altLang="en-US" dirty="0"/>
              <a:t> 게시판으로 </a:t>
            </a:r>
            <a:endParaRPr lang="en-US" altLang="ko-KR" dirty="0"/>
          </a:p>
          <a:p>
            <a:r>
              <a:rPr lang="ko-KR" altLang="en-US" dirty="0"/>
              <a:t>정정하였습니다</a:t>
            </a:r>
            <a:r>
              <a:rPr lang="en-US" altLang="ko-KR" dirty="0"/>
              <a:t>. (</a:t>
            </a:r>
            <a:r>
              <a:rPr lang="ko-KR" altLang="en-US" dirty="0"/>
              <a:t>범용</a:t>
            </a:r>
            <a:r>
              <a:rPr lang="en-US" altLang="ko-KR" dirty="0"/>
              <a:t>, </a:t>
            </a:r>
            <a:r>
              <a:rPr lang="ko-KR" altLang="en-US" dirty="0" err="1"/>
              <a:t>직관성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인기 레시피</a:t>
            </a:r>
            <a:r>
              <a:rPr lang="en-US" altLang="ko-KR" dirty="0"/>
              <a:t>“ </a:t>
            </a:r>
            <a:r>
              <a:rPr lang="ko-KR" altLang="en-US" dirty="0"/>
              <a:t>게시판은 추가하지 않습니다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인기순</a:t>
            </a:r>
            <a:r>
              <a:rPr lang="ko-KR" altLang="en-US" dirty="0"/>
              <a:t> </a:t>
            </a:r>
            <a:r>
              <a:rPr lang="ko-KR" altLang="en-US" dirty="0" err="1"/>
              <a:t>정렬으로</a:t>
            </a:r>
            <a:r>
              <a:rPr lang="ko-KR" altLang="en-US" dirty="0"/>
              <a:t> 대체가능한 게시판입니다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dirty="0"/>
              <a:t>레시피 공유 게시판을 포토앨범 형식으로</a:t>
            </a:r>
            <a:endParaRPr lang="en-US" altLang="ko-KR" dirty="0"/>
          </a:p>
          <a:p>
            <a:r>
              <a:rPr lang="ko-KR" altLang="en-US" dirty="0"/>
              <a:t>최근 게시물 및 게시물리스트를 표시할 수 있도록</a:t>
            </a:r>
            <a:endParaRPr lang="en-US" altLang="ko-KR" dirty="0"/>
          </a:p>
          <a:p>
            <a:r>
              <a:rPr lang="ko-KR" altLang="en-US" dirty="0"/>
              <a:t>최종 보고서 제출전까지 구현 완료하겠습니다</a:t>
            </a:r>
            <a:r>
              <a:rPr lang="en-US" altLang="ko-KR" dirty="0"/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49E26F8-DE65-4661-9FB5-1F3CE64F2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301" y="5229297"/>
            <a:ext cx="5439534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848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결과 분석에 따른 설계 변경사항 및 구현계획 기술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6CD40C-80E4-4FE9-BBDE-D8A758E33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52" y="2126258"/>
            <a:ext cx="6172449" cy="646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728307-A7AC-4784-B3D2-CB3D6121B71E}"/>
              </a:ext>
            </a:extLst>
          </p:cNvPr>
          <p:cNvSpPr txBox="1"/>
          <p:nvPr/>
        </p:nvSpPr>
        <p:spPr>
          <a:xfrm>
            <a:off x="6669106" y="1295261"/>
            <a:ext cx="47916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사용자에게 웹 커뮤니티처럼</a:t>
            </a:r>
            <a:endParaRPr lang="en-US" altLang="ko-KR" dirty="0"/>
          </a:p>
          <a:p>
            <a:r>
              <a:rPr lang="ko-KR" altLang="en-US" dirty="0"/>
              <a:t>글씨 크기</a:t>
            </a:r>
            <a:r>
              <a:rPr lang="en-US" altLang="ko-KR" dirty="0"/>
              <a:t>, </a:t>
            </a:r>
            <a:r>
              <a:rPr lang="ko-KR" altLang="en-US" dirty="0"/>
              <a:t>폰트</a:t>
            </a:r>
            <a:r>
              <a:rPr lang="en-US" altLang="ko-KR" dirty="0"/>
              <a:t> </a:t>
            </a:r>
            <a:r>
              <a:rPr lang="ko-KR" altLang="en-US" dirty="0"/>
              <a:t>등에 자유도를 주는 것은</a:t>
            </a:r>
            <a:endParaRPr lang="en-US" altLang="ko-KR" dirty="0"/>
          </a:p>
          <a:p>
            <a:r>
              <a:rPr lang="ko-KR" altLang="en-US" dirty="0"/>
              <a:t>오히려 게시판 </a:t>
            </a:r>
            <a:r>
              <a:rPr lang="ko-KR" altLang="en-US" dirty="0" err="1"/>
              <a:t>게시글들의</a:t>
            </a:r>
            <a:r>
              <a:rPr lang="ko-KR" altLang="en-US" dirty="0"/>
              <a:t> 일관성을</a:t>
            </a:r>
            <a:endParaRPr lang="en-US" altLang="ko-KR" dirty="0"/>
          </a:p>
          <a:p>
            <a:r>
              <a:rPr lang="ko-KR" altLang="en-US" dirty="0"/>
              <a:t>해치게 될 것을 염려하여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본문 작성 시 </a:t>
            </a:r>
            <a:r>
              <a:rPr lang="ko-KR" altLang="en-US" dirty="0" err="1"/>
              <a:t>툴바</a:t>
            </a:r>
            <a:r>
              <a:rPr lang="ko-KR" altLang="en-US" dirty="0"/>
              <a:t> 제공 기능을</a:t>
            </a:r>
            <a:endParaRPr lang="en-US" altLang="ko-KR" dirty="0"/>
          </a:p>
          <a:p>
            <a:r>
              <a:rPr lang="ko-KR" altLang="en-US" dirty="0"/>
              <a:t>구현하지 않기로 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툴바</a:t>
            </a:r>
            <a:r>
              <a:rPr lang="ko-KR" altLang="en-US" dirty="0"/>
              <a:t> 없이 본문 작성</a:t>
            </a:r>
            <a:r>
              <a:rPr lang="en-US" altLang="ko-KR" dirty="0"/>
              <a:t>, </a:t>
            </a:r>
            <a:r>
              <a:rPr lang="ko-KR" altLang="en-US" dirty="0"/>
              <a:t>제목 작성은 구현완료</a:t>
            </a:r>
            <a:r>
              <a:rPr lang="en-US" altLang="ko-KR" dirty="0"/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D1D4AA-E8B4-4C80-9899-069366B4A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69" y="4843583"/>
            <a:ext cx="6200532" cy="11795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CAD082-E2A0-44FE-BA95-A81F9C250054}"/>
              </a:ext>
            </a:extLst>
          </p:cNvPr>
          <p:cNvSpPr txBox="1"/>
          <p:nvPr/>
        </p:nvSpPr>
        <p:spPr>
          <a:xfrm>
            <a:off x="6807200" y="4694673"/>
            <a:ext cx="36615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최종보고서 제출 전까지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레시피 공유 게시판</a:t>
            </a:r>
            <a:r>
              <a:rPr lang="en-US" altLang="ko-KR" dirty="0"/>
              <a:t>”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ko-KR" altLang="en-US" dirty="0"/>
              <a:t>레시피 첨부 기능을 추가하고</a:t>
            </a:r>
            <a:endParaRPr lang="en-US" altLang="ko-KR" dirty="0"/>
          </a:p>
          <a:p>
            <a:r>
              <a:rPr lang="ko-KR" altLang="en-US" dirty="0"/>
              <a:t>포토앨범 방식으로 게시글 목록을</a:t>
            </a:r>
            <a:endParaRPr lang="en-US" altLang="ko-KR" dirty="0"/>
          </a:p>
          <a:p>
            <a:r>
              <a:rPr lang="ko-KR" altLang="en-US" dirty="0"/>
              <a:t>표시하도록 하겠습니다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77847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커뮤니티화면</a:t>
            </a:r>
            <a:endParaRPr lang="en-US" altLang="ko-KR" dirty="0"/>
          </a:p>
          <a:p>
            <a:r>
              <a:rPr lang="ko-KR" altLang="en-US" dirty="0"/>
              <a:t>결과 분석에 따른 설계 변경사항 및 구현계획 기술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8A5473-A002-4030-A4FF-B075700E1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49" y="1485613"/>
            <a:ext cx="5537199" cy="48764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949A9D-6DD6-4D44-A565-8582D7F0FC0D}"/>
              </a:ext>
            </a:extLst>
          </p:cNvPr>
          <p:cNvSpPr txBox="1"/>
          <p:nvPr/>
        </p:nvSpPr>
        <p:spPr>
          <a:xfrm>
            <a:off x="6842760" y="2492676"/>
            <a:ext cx="39741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안드로이드 공식 지정 표준 디자인인</a:t>
            </a:r>
            <a:endParaRPr lang="en-US" altLang="ko-KR" dirty="0"/>
          </a:p>
          <a:p>
            <a:r>
              <a:rPr lang="en-US" altLang="ko-KR" dirty="0"/>
              <a:t>Material Design </a:t>
            </a:r>
            <a:r>
              <a:rPr lang="ko-KR" altLang="en-US" dirty="0"/>
              <a:t>문서와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서비스중인 앱들을 참고하여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사용자가 단번에 이해 가능하고</a:t>
            </a:r>
            <a:endParaRPr lang="en-US" altLang="ko-KR" dirty="0"/>
          </a:p>
          <a:p>
            <a:r>
              <a:rPr lang="ko-KR" altLang="en-US" dirty="0"/>
              <a:t>심플한</a:t>
            </a:r>
            <a:r>
              <a:rPr lang="en-US" altLang="ko-KR" dirty="0"/>
              <a:t>“</a:t>
            </a:r>
          </a:p>
          <a:p>
            <a:endParaRPr lang="en-US" altLang="ko-KR" dirty="0"/>
          </a:p>
          <a:p>
            <a:r>
              <a:rPr lang="ko-KR" altLang="en-US" dirty="0"/>
              <a:t>완성도 있는 </a:t>
            </a:r>
            <a:r>
              <a:rPr lang="en-US" altLang="ko-KR" dirty="0"/>
              <a:t>UI</a:t>
            </a:r>
            <a:r>
              <a:rPr lang="ko-KR" altLang="en-US" dirty="0"/>
              <a:t>를 이번 학기 내에</a:t>
            </a:r>
            <a:endParaRPr lang="en-US" altLang="ko-KR" dirty="0"/>
          </a:p>
          <a:p>
            <a:r>
              <a:rPr lang="ko-KR" altLang="en-US" dirty="0"/>
              <a:t>제작하도록 하겠습니다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85182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C0690-42B2-46ED-ABD3-CCF37D7B3259}"/>
              </a:ext>
            </a:extLst>
          </p:cNvPr>
          <p:cNvSpPr txBox="1"/>
          <p:nvPr/>
        </p:nvSpPr>
        <p:spPr>
          <a:xfrm>
            <a:off x="4721268" y="3075057"/>
            <a:ext cx="2749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/>
              <a:t>프로필화면</a:t>
            </a:r>
          </a:p>
        </p:txBody>
      </p:sp>
    </p:spTree>
    <p:extLst>
      <p:ext uri="{BB962C8B-B14F-4D97-AF65-F5344CB8AC3E}">
        <p14:creationId xmlns:p14="http://schemas.microsoft.com/office/powerpoint/2010/main" val="33538480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948EE-0693-49DA-950D-E2F4643BF72B}"/>
              </a:ext>
            </a:extLst>
          </p:cNvPr>
          <p:cNvSpPr txBox="1"/>
          <p:nvPr/>
        </p:nvSpPr>
        <p:spPr>
          <a:xfrm>
            <a:off x="187569" y="15039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프로필화면</a:t>
            </a:r>
            <a:endParaRPr lang="en-US" altLang="ko-KR" dirty="0"/>
          </a:p>
          <a:p>
            <a:r>
              <a:rPr lang="ko-KR" altLang="en-US" dirty="0"/>
              <a:t>제작자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A18E4F-36FA-447A-97BE-A2B5E46D9CF1}"/>
              </a:ext>
            </a:extLst>
          </p:cNvPr>
          <p:cNvSpPr txBox="1"/>
          <p:nvPr/>
        </p:nvSpPr>
        <p:spPr>
          <a:xfrm>
            <a:off x="3378398" y="2967335"/>
            <a:ext cx="56380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김병대 </a:t>
            </a:r>
            <a:r>
              <a:rPr lang="en-US" altLang="ko-KR" b="1" dirty="0"/>
              <a:t>: </a:t>
            </a:r>
            <a:r>
              <a:rPr lang="ko-KR" altLang="en-US" b="1" dirty="0"/>
              <a:t>닉네임 표시 기능</a:t>
            </a:r>
            <a:endParaRPr lang="en-US" altLang="ko-KR" b="1" dirty="0"/>
          </a:p>
          <a:p>
            <a:r>
              <a:rPr lang="ko-KR" altLang="en-US" b="1" dirty="0"/>
              <a:t>문민우 </a:t>
            </a:r>
            <a:r>
              <a:rPr lang="en-US" altLang="ko-KR" b="1" dirty="0"/>
              <a:t>: </a:t>
            </a:r>
            <a:r>
              <a:rPr lang="ko-KR" altLang="en-US" b="1" dirty="0"/>
              <a:t>닉네임 변경 기능</a:t>
            </a:r>
            <a:endParaRPr lang="en-US" altLang="ko-KR" b="1" dirty="0"/>
          </a:p>
          <a:p>
            <a:r>
              <a:rPr lang="ko-KR" altLang="en-US" b="1" dirty="0" err="1"/>
              <a:t>위진영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로그아웃 기능</a:t>
            </a:r>
            <a:r>
              <a:rPr lang="en-US" altLang="ko-KR" b="1" dirty="0"/>
              <a:t>, </a:t>
            </a:r>
            <a:r>
              <a:rPr lang="ko-KR" altLang="en-US" b="1" dirty="0"/>
              <a:t>프로필 사진 등록</a:t>
            </a:r>
            <a:r>
              <a:rPr lang="en-US" altLang="ko-KR" b="1" dirty="0"/>
              <a:t>&amp;</a:t>
            </a:r>
            <a:r>
              <a:rPr lang="ko-KR" altLang="en-US" b="1" dirty="0"/>
              <a:t>변경 기능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6604401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F6D3A2-2448-4362-864F-CD2272CE6602}"/>
              </a:ext>
            </a:extLst>
          </p:cNvPr>
          <p:cNvSpPr txBox="1"/>
          <p:nvPr/>
        </p:nvSpPr>
        <p:spPr>
          <a:xfrm>
            <a:off x="187569" y="15039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프로필화면</a:t>
            </a:r>
            <a:endParaRPr lang="en-US" altLang="ko-KR" dirty="0"/>
          </a:p>
          <a:p>
            <a:r>
              <a:rPr lang="ko-KR" altLang="en-US" dirty="0"/>
              <a:t>제작기준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E21AEA-98FF-46DB-B281-FED51E3CC014}"/>
              </a:ext>
            </a:extLst>
          </p:cNvPr>
          <p:cNvSpPr/>
          <p:nvPr/>
        </p:nvSpPr>
        <p:spPr>
          <a:xfrm>
            <a:off x="3820215" y="3815196"/>
            <a:ext cx="1396421" cy="2309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91C649-2CF4-472D-8E99-1B35F936B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478" y="2677723"/>
            <a:ext cx="5062618" cy="32198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B7A66CF-323C-484C-AAAB-2546428F4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172" y="1401875"/>
            <a:ext cx="6963747" cy="438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29979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612462-FB01-410C-84FA-E833E1ACA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57" y="1260767"/>
            <a:ext cx="4113241" cy="48485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661854-BB20-45C8-AFCB-6B3228C490AA}"/>
              </a:ext>
            </a:extLst>
          </p:cNvPr>
          <p:cNvSpPr txBox="1"/>
          <p:nvPr/>
        </p:nvSpPr>
        <p:spPr>
          <a:xfrm>
            <a:off x="1673270" y="6109277"/>
            <a:ext cx="183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ProfileFragment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E07AF0-A070-420C-8A7A-42CF1007D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382" y="1260767"/>
            <a:ext cx="3245668" cy="529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1BFAF9-3DD1-4028-BB1E-F3EF90D5C1EF}"/>
              </a:ext>
            </a:extLst>
          </p:cNvPr>
          <p:cNvSpPr txBox="1"/>
          <p:nvPr/>
        </p:nvSpPr>
        <p:spPr>
          <a:xfrm>
            <a:off x="5085532" y="1879600"/>
            <a:ext cx="64075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시 입력한 닉네임은 </a:t>
            </a:r>
            <a:r>
              <a:rPr lang="en-US" altLang="ko-KR" sz="1400" dirty="0"/>
              <a:t>Firebase</a:t>
            </a:r>
            <a:r>
              <a:rPr lang="ko-KR" altLang="en-US" sz="1400" dirty="0"/>
              <a:t>에 저장되며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 err="1"/>
              <a:t>FirebaseUser.getDisplayName</a:t>
            </a:r>
            <a:r>
              <a:rPr lang="en-US" altLang="ko-KR" sz="1400" dirty="0"/>
              <a:t>() </a:t>
            </a:r>
            <a:r>
              <a:rPr lang="ko-KR" altLang="en-US" sz="1400" dirty="0"/>
              <a:t>메서드를 이용하여 불러옵니다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닉네임 변경 기능은 회원가입 시 사용한 기능과 동일합니다</a:t>
            </a:r>
            <a:r>
              <a:rPr lang="en-US" altLang="ko-KR" sz="1400" dirty="0"/>
              <a:t>. (</a:t>
            </a:r>
            <a:r>
              <a:rPr lang="ko-KR" altLang="en-US" sz="1400" dirty="0"/>
              <a:t>민우설명 </a:t>
            </a:r>
            <a:r>
              <a:rPr lang="ko-KR" altLang="en-US" sz="1400" dirty="0" err="1"/>
              <a:t>써도됨</a:t>
            </a:r>
            <a:r>
              <a:rPr lang="en-US" altLang="ko-KR" sz="1400" dirty="0"/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EE3CB36-3C4F-41A3-B33B-000B7385D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382" y="2883210"/>
            <a:ext cx="4106653" cy="895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4B6BD7-2D22-4799-B1F8-6D93428397C6}"/>
              </a:ext>
            </a:extLst>
          </p:cNvPr>
          <p:cNvSpPr txBox="1"/>
          <p:nvPr/>
        </p:nvSpPr>
        <p:spPr>
          <a:xfrm>
            <a:off x="5080759" y="3806530"/>
            <a:ext cx="5275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로그아웃 버튼을 클릭 시</a:t>
            </a:r>
            <a:r>
              <a:rPr lang="en-US" altLang="ko-KR" sz="1400" dirty="0" err="1"/>
              <a:t>FirebaseAuth.signOut</a:t>
            </a:r>
            <a:r>
              <a:rPr lang="en-US" altLang="ko-KR" sz="1400" dirty="0"/>
              <a:t>() </a:t>
            </a:r>
          </a:p>
          <a:p>
            <a:r>
              <a:rPr lang="ko-KR" altLang="en-US" sz="1400" dirty="0"/>
              <a:t>메서드를 이용하여 로그아웃 한 후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LoginActivity</a:t>
            </a:r>
            <a:r>
              <a:rPr lang="ko-KR" altLang="en-US" sz="1400" dirty="0"/>
              <a:t>로 이동합니다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556565D-0D3F-4B67-A2AC-6FF12CF4F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0609" y="4518037"/>
            <a:ext cx="4064818" cy="13716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AD9AE1-BCCC-443A-ABFA-F650192E5A95}"/>
              </a:ext>
            </a:extLst>
          </p:cNvPr>
          <p:cNvSpPr txBox="1"/>
          <p:nvPr/>
        </p:nvSpPr>
        <p:spPr>
          <a:xfrm>
            <a:off x="5080759" y="5889663"/>
            <a:ext cx="4305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유저고유</a:t>
            </a:r>
            <a:r>
              <a:rPr lang="en-US" altLang="ko-KR" sz="1400" dirty="0"/>
              <a:t>id</a:t>
            </a:r>
            <a:r>
              <a:rPr lang="ko-KR" altLang="en-US" sz="1400" dirty="0"/>
              <a:t>인 </a:t>
            </a:r>
            <a:r>
              <a:rPr lang="en-US" altLang="ko-KR" sz="1400" dirty="0" err="1"/>
              <a:t>Uid</a:t>
            </a:r>
            <a:r>
              <a:rPr lang="ko-KR" altLang="en-US" sz="1400" dirty="0"/>
              <a:t>를 통해 </a:t>
            </a:r>
            <a:r>
              <a:rPr lang="en-US" altLang="ko-KR" sz="1400" dirty="0" err="1"/>
              <a:t>FirebaseStorage</a:t>
            </a:r>
            <a:r>
              <a:rPr lang="ko-KR" altLang="en-US" sz="1400" dirty="0"/>
              <a:t>에 저장된</a:t>
            </a:r>
            <a:endParaRPr lang="en-US" altLang="ko-KR" sz="1400" dirty="0"/>
          </a:p>
          <a:p>
            <a:r>
              <a:rPr lang="ko-KR" altLang="en-US" sz="1400" dirty="0"/>
              <a:t>유저 프로필 사진을 불러옵니다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91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A630BC-DD3C-4183-8E50-883635BEB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52" y="1313563"/>
            <a:ext cx="3002461" cy="49893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C9C08E-B3AB-4F98-B535-75A563120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915" y="609380"/>
            <a:ext cx="6661147" cy="3688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968D1E-18F9-4E70-B207-0C682DF6FAF3}"/>
              </a:ext>
            </a:extLst>
          </p:cNvPr>
          <p:cNvSpPr txBox="1"/>
          <p:nvPr/>
        </p:nvSpPr>
        <p:spPr>
          <a:xfrm>
            <a:off x="4857915" y="4771292"/>
            <a:ext cx="69365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FirebaseAuth</a:t>
            </a:r>
            <a:r>
              <a:rPr lang="ko-KR" altLang="en-US" dirty="0"/>
              <a:t>객체의 </a:t>
            </a:r>
            <a:r>
              <a:rPr lang="en-US" altLang="ko-KR" dirty="0" err="1"/>
              <a:t>signInWithEmailAndPassword</a:t>
            </a:r>
            <a:r>
              <a:rPr lang="en-US" altLang="ko-KR" dirty="0"/>
              <a:t> </a:t>
            </a:r>
            <a:r>
              <a:rPr lang="ko-KR" altLang="en-US" dirty="0"/>
              <a:t>메서드를</a:t>
            </a:r>
            <a:endParaRPr lang="en-US" altLang="ko-KR" dirty="0"/>
          </a:p>
          <a:p>
            <a:r>
              <a:rPr lang="ko-KR" altLang="en-US" dirty="0"/>
              <a:t>사용하여 입력한 이메일</a:t>
            </a:r>
            <a:r>
              <a:rPr lang="en-US" altLang="ko-KR" dirty="0"/>
              <a:t>, </a:t>
            </a:r>
            <a:r>
              <a:rPr lang="ko-KR" altLang="en-US" dirty="0"/>
              <a:t>패스워드로 로그인을 시도합니다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성공 시 이메일 인증 여부를 확인하고 </a:t>
            </a:r>
            <a:r>
              <a:rPr lang="en-US" altLang="ko-KR" dirty="0" err="1"/>
              <a:t>MainActivity</a:t>
            </a:r>
            <a:r>
              <a:rPr lang="ko-KR" altLang="en-US" dirty="0"/>
              <a:t>로 전환합니다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실패 시 로그인이 실패 메시지를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D5B8F-AD93-4EA2-8362-ABEC7CC594DA}"/>
              </a:ext>
            </a:extLst>
          </p:cNvPr>
          <p:cNvSpPr txBox="1"/>
          <p:nvPr/>
        </p:nvSpPr>
        <p:spPr>
          <a:xfrm>
            <a:off x="1104963" y="870477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LoginActivity</a:t>
            </a:r>
            <a:r>
              <a:rPr lang="en-US" altLang="ko-KR" dirty="0"/>
              <a:t>(</a:t>
            </a:r>
            <a:r>
              <a:rPr lang="ko-KR" altLang="en-US" dirty="0"/>
              <a:t>로그인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60753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397321-1AF4-4FFE-928E-AEF4962EB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76" y="1657350"/>
            <a:ext cx="2530040" cy="4184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CF7826-8675-45AD-92B5-35AA2E10A836}"/>
              </a:ext>
            </a:extLst>
          </p:cNvPr>
          <p:cNvSpPr txBox="1"/>
          <p:nvPr/>
        </p:nvSpPr>
        <p:spPr>
          <a:xfrm>
            <a:off x="3687314" y="2813148"/>
            <a:ext cx="26516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프로필 사진을 터치하면</a:t>
            </a:r>
            <a:endParaRPr lang="en-US" altLang="ko-KR" sz="1400" dirty="0"/>
          </a:p>
          <a:p>
            <a:r>
              <a:rPr lang="ko-KR" altLang="en-US" sz="1400" dirty="0"/>
              <a:t>프로필 사진을 변경할 수 있는 </a:t>
            </a:r>
            <a:endParaRPr lang="en-US" altLang="ko-KR" sz="1400" dirty="0"/>
          </a:p>
          <a:p>
            <a:r>
              <a:rPr lang="ko-KR" altLang="en-US" sz="1400" dirty="0"/>
              <a:t>창으로</a:t>
            </a:r>
            <a:r>
              <a:rPr lang="en-US" altLang="ko-KR" sz="1400" dirty="0"/>
              <a:t> </a:t>
            </a:r>
            <a:r>
              <a:rPr lang="ko-KR" altLang="en-US" sz="1400" dirty="0"/>
              <a:t>이동합니다</a:t>
            </a:r>
            <a:r>
              <a:rPr lang="en-US" altLang="ko-KR" sz="1400" dirty="0"/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B8647D0-2E23-451D-860A-A32CA06060D6}"/>
              </a:ext>
            </a:extLst>
          </p:cNvPr>
          <p:cNvGrpSpPr/>
          <p:nvPr/>
        </p:nvGrpSpPr>
        <p:grpSpPr>
          <a:xfrm>
            <a:off x="7191374" y="1701800"/>
            <a:ext cx="3712079" cy="371329"/>
            <a:chOff x="3327400" y="2581624"/>
            <a:chExt cx="3712079" cy="37132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646C062-5672-448C-BB22-A6C23B343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3750" y="2581624"/>
              <a:ext cx="3705729" cy="231307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B338257-C050-499F-B783-BA4C37856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27400" y="2813205"/>
              <a:ext cx="3247934" cy="13974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0132400-BCFA-4710-86B3-8353A6D50D3C}"/>
              </a:ext>
            </a:extLst>
          </p:cNvPr>
          <p:cNvSpPr txBox="1"/>
          <p:nvPr/>
        </p:nvSpPr>
        <p:spPr>
          <a:xfrm>
            <a:off x="7099300" y="2213152"/>
            <a:ext cx="36663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사용자의 휴대폰에서 사진을 선택하기 위해</a:t>
            </a:r>
            <a:endParaRPr lang="en-US" altLang="ko-KR" sz="1400" dirty="0"/>
          </a:p>
          <a:p>
            <a:r>
              <a:rPr lang="ko-KR" altLang="en-US" sz="1400" dirty="0"/>
              <a:t>각종 접근 권한이 필요하다고</a:t>
            </a: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AndroidManifest.xml</a:t>
            </a:r>
            <a:r>
              <a:rPr lang="ko-KR" altLang="en-US" sz="1400" dirty="0"/>
              <a:t>에 기재합니다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1540E03-171E-4607-A0D2-0E043671F3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7019" b="6540"/>
          <a:stretch/>
        </p:blipFill>
        <p:spPr>
          <a:xfrm>
            <a:off x="3111476" y="1657350"/>
            <a:ext cx="3615753" cy="103566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59134CD-4AB3-443C-8B22-20CDEE5D35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6255" y="4029418"/>
            <a:ext cx="4239145" cy="19027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2B689A3-5E74-4661-831D-3770AA0F8928}"/>
              </a:ext>
            </a:extLst>
          </p:cNvPr>
          <p:cNvSpPr txBox="1"/>
          <p:nvPr/>
        </p:nvSpPr>
        <p:spPr>
          <a:xfrm>
            <a:off x="7899326" y="4657620"/>
            <a:ext cx="33794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사진을 선택하면 </a:t>
            </a:r>
            <a:r>
              <a:rPr lang="en-US" altLang="ko-KR" dirty="0" err="1"/>
              <a:t>uid</a:t>
            </a:r>
            <a:r>
              <a:rPr lang="ko-KR" altLang="en-US" dirty="0"/>
              <a:t>가 포함된 </a:t>
            </a:r>
            <a:endParaRPr lang="en-US" altLang="ko-KR" dirty="0"/>
          </a:p>
          <a:p>
            <a:r>
              <a:rPr lang="en-US" altLang="ko-KR" dirty="0"/>
              <a:t>Firebase Storage </a:t>
            </a:r>
            <a:r>
              <a:rPr lang="ko-KR" altLang="en-US" dirty="0"/>
              <a:t>경로에</a:t>
            </a:r>
            <a:endParaRPr lang="en-US" altLang="ko-KR" dirty="0"/>
          </a:p>
          <a:p>
            <a:r>
              <a:rPr lang="ko-KR" altLang="en-US" dirty="0"/>
              <a:t>프로필 사진을 업로드합니다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25653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프로필화면</a:t>
            </a:r>
            <a:endParaRPr lang="en-US" altLang="ko-KR" dirty="0"/>
          </a:p>
          <a:p>
            <a:r>
              <a:rPr lang="ko-KR" altLang="en-US" dirty="0"/>
              <a:t>제작에 따른 결론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BF817-DA2A-4CC5-8F51-933ACDD4745D}"/>
              </a:ext>
            </a:extLst>
          </p:cNvPr>
          <p:cNvSpPr txBox="1"/>
          <p:nvPr/>
        </p:nvSpPr>
        <p:spPr>
          <a:xfrm>
            <a:off x="1588860" y="1643821"/>
            <a:ext cx="572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문제점 </a:t>
            </a:r>
            <a:r>
              <a:rPr lang="en-US" altLang="ko-KR" b="1" dirty="0"/>
              <a:t>1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즐겨찾기</a:t>
            </a:r>
            <a:r>
              <a:rPr lang="en-US" altLang="ko-KR" dirty="0"/>
              <a:t>, </a:t>
            </a:r>
            <a:r>
              <a:rPr lang="ko-KR" altLang="en-US" dirty="0"/>
              <a:t>커뮤니티 활동 내역이 구현되지 않았습니다</a:t>
            </a:r>
            <a:r>
              <a:rPr lang="en-US" altLang="ko-K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CCEDA0-FFEE-4625-93D2-E19767DC7A42}"/>
              </a:ext>
            </a:extLst>
          </p:cNvPr>
          <p:cNvSpPr txBox="1"/>
          <p:nvPr/>
        </p:nvSpPr>
        <p:spPr>
          <a:xfrm>
            <a:off x="1588860" y="2394544"/>
            <a:ext cx="5291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문제점 </a:t>
            </a:r>
            <a:r>
              <a:rPr lang="en-US" altLang="ko-KR" b="1" dirty="0"/>
              <a:t>2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로그아웃 버튼 및 화면 디자인 수정이 필요합니다</a:t>
            </a:r>
            <a:r>
              <a:rPr lang="en-US" altLang="ko-KR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904C92-950E-4497-8D90-E0F07F7CC103}"/>
              </a:ext>
            </a:extLst>
          </p:cNvPr>
          <p:cNvSpPr txBox="1"/>
          <p:nvPr/>
        </p:nvSpPr>
        <p:spPr>
          <a:xfrm>
            <a:off x="1588860" y="3633466"/>
            <a:ext cx="63995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개선점 </a:t>
            </a:r>
            <a:r>
              <a:rPr lang="en-US" altLang="ko-KR" b="1" dirty="0"/>
              <a:t>1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비밀번호 변경</a:t>
            </a:r>
            <a:r>
              <a:rPr lang="en-US" altLang="ko-KR" dirty="0"/>
              <a:t>, </a:t>
            </a:r>
            <a:r>
              <a:rPr lang="ko-KR" altLang="en-US" dirty="0"/>
              <a:t>회원탈퇴</a:t>
            </a:r>
            <a:r>
              <a:rPr lang="en-US" altLang="ko-KR" dirty="0"/>
              <a:t> </a:t>
            </a:r>
            <a:r>
              <a:rPr lang="ko-KR" altLang="en-US" dirty="0"/>
              <a:t>기능이 추가될 수 있습니다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개선점 </a:t>
            </a:r>
            <a:r>
              <a:rPr lang="en-US" altLang="ko-KR" b="1" dirty="0"/>
              <a:t>2 :</a:t>
            </a:r>
          </a:p>
          <a:p>
            <a:r>
              <a:rPr lang="ko-KR" altLang="en-US" dirty="0"/>
              <a:t>각종 앱 환경설정 메뉴를 추가할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D2A75-B498-4BA2-951E-1D077BE20242}"/>
              </a:ext>
            </a:extLst>
          </p:cNvPr>
          <p:cNvSpPr txBox="1"/>
          <p:nvPr/>
        </p:nvSpPr>
        <p:spPr>
          <a:xfrm>
            <a:off x="1588860" y="5591907"/>
            <a:ext cx="8686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총 정리 </a:t>
            </a:r>
            <a:r>
              <a:rPr lang="en-US" altLang="ko-KR" b="1" dirty="0"/>
              <a:t>: </a:t>
            </a:r>
            <a:r>
              <a:rPr lang="ko-KR" altLang="en-US" dirty="0"/>
              <a:t>디자인 개선 및 즐겨찾기</a:t>
            </a:r>
            <a:r>
              <a:rPr lang="en-US" altLang="ko-KR" dirty="0"/>
              <a:t>, </a:t>
            </a:r>
            <a:r>
              <a:rPr lang="ko-KR" altLang="en-US" dirty="0"/>
              <a:t>커뮤니티 활동 내역 구현이 필요함</a:t>
            </a:r>
            <a:endParaRPr lang="en-US" altLang="ko-KR" dirty="0"/>
          </a:p>
          <a:p>
            <a:r>
              <a:rPr lang="ko-KR" altLang="en-US" dirty="0"/>
              <a:t>개선사항으로 회원정보변경 기능을 추가하고 각종 환경설정 메뉴를 추가할 수 있음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F10007-C4F1-48DA-BFE6-6BA45F3F5635}"/>
              </a:ext>
            </a:extLst>
          </p:cNvPr>
          <p:cNvSpPr txBox="1"/>
          <p:nvPr/>
        </p:nvSpPr>
        <p:spPr>
          <a:xfrm>
            <a:off x="2649416" y="222421"/>
            <a:ext cx="43300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문제점 </a:t>
            </a:r>
            <a:r>
              <a:rPr lang="en-US" altLang="ko-KR" sz="1100" dirty="0"/>
              <a:t>: </a:t>
            </a:r>
            <a:r>
              <a:rPr lang="ko-KR" altLang="en-US" sz="1100" dirty="0"/>
              <a:t>아직 설계한대로 다 구현하지 못한 부분이나 미흡한 부분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개선점 </a:t>
            </a:r>
            <a:r>
              <a:rPr lang="en-US" altLang="ko-KR" sz="1100" dirty="0"/>
              <a:t>: </a:t>
            </a:r>
            <a:r>
              <a:rPr lang="ko-KR" altLang="en-US" sz="1100" dirty="0"/>
              <a:t>추가적으로 구현하면 좋을 만한 사안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617389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프로필화면</a:t>
            </a:r>
            <a:endParaRPr lang="en-US" altLang="ko-KR" dirty="0"/>
          </a:p>
          <a:p>
            <a:r>
              <a:rPr lang="ko-KR" altLang="en-US" dirty="0"/>
              <a:t>결과 분석에 따른 설계 변경사항 및 구현계획 기술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06BB557-B31D-4A0E-B4CE-A7910464D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722" y="1865425"/>
            <a:ext cx="6963747" cy="4382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265ACC-BBCF-428A-B79D-992D53EE568E}"/>
              </a:ext>
            </a:extLst>
          </p:cNvPr>
          <p:cNvSpPr txBox="1"/>
          <p:nvPr/>
        </p:nvSpPr>
        <p:spPr>
          <a:xfrm>
            <a:off x="1645637" y="2688545"/>
            <a:ext cx="8656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 활동 내역을 구현하여야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즐겨찾기 기능이 </a:t>
            </a:r>
            <a:r>
              <a:rPr lang="ko-KR" altLang="en-US" dirty="0" err="1"/>
              <a:t>추가되는대로</a:t>
            </a:r>
            <a:r>
              <a:rPr lang="ko-KR" altLang="en-US" dirty="0"/>
              <a:t> </a:t>
            </a:r>
            <a:r>
              <a:rPr lang="ko-KR" altLang="en-US" dirty="0" err="1"/>
              <a:t>즐겨찾기한</a:t>
            </a:r>
            <a:r>
              <a:rPr lang="ko-KR" altLang="en-US" dirty="0"/>
              <a:t> 레시피 목록을 구현하도록 하겠습니다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82898E-AEE1-4B89-BBC3-81762F763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180" y="4172035"/>
            <a:ext cx="5144170" cy="13523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C11737-CE46-4DEF-8707-5CF450CF4DC6}"/>
              </a:ext>
            </a:extLst>
          </p:cNvPr>
          <p:cNvSpPr txBox="1"/>
          <p:nvPr/>
        </p:nvSpPr>
        <p:spPr>
          <a:xfrm>
            <a:off x="2094370" y="5727700"/>
            <a:ext cx="718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회원관련 기능을 추가하고</a:t>
            </a:r>
            <a:r>
              <a:rPr lang="en-US" altLang="ko-KR" dirty="0"/>
              <a:t>, </a:t>
            </a:r>
            <a:r>
              <a:rPr lang="ko-KR" altLang="en-US" dirty="0"/>
              <a:t>다양한 환경설정 메뉴를 추가하겠습니다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52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B0F028-3869-4B26-9EE5-7F30BB0A8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748" y="1809524"/>
            <a:ext cx="8468907" cy="1619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C4B220-EDAD-45E4-9DBC-6952DAE89898}"/>
              </a:ext>
            </a:extLst>
          </p:cNvPr>
          <p:cNvSpPr txBox="1"/>
          <p:nvPr/>
        </p:nvSpPr>
        <p:spPr>
          <a:xfrm>
            <a:off x="2884141" y="3974569"/>
            <a:ext cx="6300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만일 </a:t>
            </a:r>
            <a:r>
              <a:rPr lang="en-US" altLang="ko-KR" dirty="0" err="1"/>
              <a:t>FirebaseUser.getCurrentUser</a:t>
            </a:r>
            <a:r>
              <a:rPr lang="en-US" altLang="ko-KR" dirty="0"/>
              <a:t>() </a:t>
            </a:r>
            <a:r>
              <a:rPr lang="ko-KR" altLang="en-US" dirty="0"/>
              <a:t>메서드 호출 시</a:t>
            </a:r>
            <a:endParaRPr lang="en-US" altLang="ko-KR" dirty="0"/>
          </a:p>
          <a:p>
            <a:r>
              <a:rPr lang="en-US" altLang="ko-KR" dirty="0"/>
              <a:t>Null</a:t>
            </a:r>
            <a:r>
              <a:rPr lang="ko-KR" altLang="en-US" dirty="0"/>
              <a:t>이 반환된다면</a:t>
            </a:r>
            <a:r>
              <a:rPr lang="en-US" altLang="ko-KR" dirty="0"/>
              <a:t>, </a:t>
            </a:r>
            <a:r>
              <a:rPr lang="ko-KR" altLang="en-US" dirty="0"/>
              <a:t>로그인 화면을 유지하고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Null</a:t>
            </a:r>
            <a:r>
              <a:rPr lang="ko-KR" altLang="en-US" dirty="0"/>
              <a:t>이 아닌 객체가 </a:t>
            </a:r>
            <a:r>
              <a:rPr lang="ko-KR" altLang="en-US" dirty="0" err="1"/>
              <a:t>반환된돠면</a:t>
            </a:r>
            <a:r>
              <a:rPr lang="en-US" altLang="ko-KR" dirty="0"/>
              <a:t>, (</a:t>
            </a:r>
            <a:r>
              <a:rPr lang="ko-KR" altLang="en-US" dirty="0"/>
              <a:t>로그인 한 적이 있는 경우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자동으로 </a:t>
            </a:r>
            <a:r>
              <a:rPr lang="en-US" altLang="ko-KR" dirty="0" err="1"/>
              <a:t>MainActivity</a:t>
            </a:r>
            <a:r>
              <a:rPr lang="ko-KR" altLang="en-US" dirty="0"/>
              <a:t>로 이동합니다</a:t>
            </a:r>
            <a:r>
              <a:rPr lang="en-US" altLang="ko-KR" dirty="0"/>
              <a:t>. (</a:t>
            </a:r>
            <a:r>
              <a:rPr lang="ko-KR" altLang="en-US" dirty="0"/>
              <a:t>자동로그인 기능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50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4310F0-F1F1-44AC-A0DD-CCE368B60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2" y="1312984"/>
            <a:ext cx="2982503" cy="50057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9AA286-17DD-4D99-AC07-359012C9D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118" y="362159"/>
            <a:ext cx="3712876" cy="2492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42BB8C-CAC6-4DC3-A3F0-8DE346251667}"/>
              </a:ext>
            </a:extLst>
          </p:cNvPr>
          <p:cNvSpPr txBox="1"/>
          <p:nvPr/>
        </p:nvSpPr>
        <p:spPr>
          <a:xfrm>
            <a:off x="8163387" y="1146564"/>
            <a:ext cx="3712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버튼을 누르면</a:t>
            </a:r>
            <a:endParaRPr lang="en-US" altLang="ko-KR" dirty="0"/>
          </a:p>
          <a:p>
            <a:r>
              <a:rPr lang="ko-KR" altLang="en-US" dirty="0"/>
              <a:t>조건문으로 회원가입</a:t>
            </a:r>
            <a:endParaRPr lang="en-US" altLang="ko-KR" dirty="0"/>
          </a:p>
          <a:p>
            <a:r>
              <a:rPr lang="ko-KR" altLang="en-US" dirty="0"/>
              <a:t>양식에 맞게 입력한지 체크합니다</a:t>
            </a:r>
            <a:r>
              <a:rPr lang="en-US" altLang="ko-KR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E89F2D9-1D46-4DA4-8822-D2D2873DD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316" y="3227814"/>
            <a:ext cx="6777356" cy="17573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90586E-D3B4-4A17-A6DE-92B359830EF7}"/>
              </a:ext>
            </a:extLst>
          </p:cNvPr>
          <p:cNvSpPr txBox="1"/>
          <p:nvPr/>
        </p:nvSpPr>
        <p:spPr>
          <a:xfrm>
            <a:off x="434387" y="870187"/>
            <a:ext cx="338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RegisterActivity</a:t>
            </a:r>
            <a:r>
              <a:rPr lang="en-US" altLang="ko-KR" dirty="0"/>
              <a:t>(</a:t>
            </a:r>
            <a:r>
              <a:rPr lang="ko-KR" altLang="en-US" dirty="0"/>
              <a:t>회원가입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03B151-1BF0-4985-977F-45D23D47AF1D}"/>
              </a:ext>
            </a:extLst>
          </p:cNvPr>
          <p:cNvSpPr txBox="1"/>
          <p:nvPr/>
        </p:nvSpPr>
        <p:spPr>
          <a:xfrm>
            <a:off x="4283236" y="5249876"/>
            <a:ext cx="72715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FirebaseAuth</a:t>
            </a:r>
            <a:r>
              <a:rPr lang="ko-KR" altLang="en-US" dirty="0"/>
              <a:t>객체의 </a:t>
            </a:r>
            <a:r>
              <a:rPr lang="en-US" altLang="ko-KR" dirty="0" err="1"/>
              <a:t>createUserWithEmailAndPassword</a:t>
            </a:r>
            <a:r>
              <a:rPr lang="en-US" altLang="ko-KR" dirty="0"/>
              <a:t> </a:t>
            </a:r>
            <a:r>
              <a:rPr lang="ko-KR" altLang="en-US" dirty="0"/>
              <a:t>메서드를</a:t>
            </a:r>
            <a:endParaRPr lang="en-US" altLang="ko-KR" dirty="0"/>
          </a:p>
          <a:p>
            <a:r>
              <a:rPr lang="ko-KR" altLang="en-US" dirty="0"/>
              <a:t>이용하여 입력한 이메일</a:t>
            </a:r>
            <a:r>
              <a:rPr lang="en-US" altLang="ko-KR" dirty="0"/>
              <a:t>, </a:t>
            </a:r>
            <a:r>
              <a:rPr lang="ko-KR" altLang="en-US" dirty="0"/>
              <a:t>패스워드에 해당하는 계정을 생성합니다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계정 생성에 성공하였다면</a:t>
            </a:r>
            <a:r>
              <a:rPr lang="en-US" altLang="ko-KR" dirty="0"/>
              <a:t>, </a:t>
            </a:r>
            <a:r>
              <a:rPr lang="ko-KR" altLang="en-US" dirty="0"/>
              <a:t>해당 이메일에 인증 이메일을 전송합니다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67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15703-5C88-4061-A5DA-65A493F454D4}"/>
              </a:ext>
            </a:extLst>
          </p:cNvPr>
          <p:cNvSpPr txBox="1"/>
          <p:nvPr/>
        </p:nvSpPr>
        <p:spPr>
          <a:xfrm>
            <a:off x="187569" y="150392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r>
              <a:rPr lang="ko-KR" altLang="en-US" dirty="0"/>
              <a:t>제작방법 및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CBB70F-FD6E-444E-97E9-FF78AC554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167"/>
          <a:stretch/>
        </p:blipFill>
        <p:spPr>
          <a:xfrm>
            <a:off x="430001" y="1075997"/>
            <a:ext cx="4165446" cy="2353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8659F9-E585-4D35-B290-C757B01535B2}"/>
              </a:ext>
            </a:extLst>
          </p:cNvPr>
          <p:cNvSpPr txBox="1"/>
          <p:nvPr/>
        </p:nvSpPr>
        <p:spPr>
          <a:xfrm>
            <a:off x="926124" y="3429000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인증 이메일이 도착한 모습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6B7BC-F37B-4C09-8E6D-A26F6C2549B9}"/>
              </a:ext>
            </a:extLst>
          </p:cNvPr>
          <p:cNvSpPr txBox="1"/>
          <p:nvPr/>
        </p:nvSpPr>
        <p:spPr>
          <a:xfrm>
            <a:off x="6652923" y="4306950"/>
            <a:ext cx="47179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FirebaseUser</a:t>
            </a:r>
            <a:r>
              <a:rPr lang="ko-KR" altLang="en-US" dirty="0"/>
              <a:t>의 </a:t>
            </a:r>
            <a:r>
              <a:rPr lang="en-US" altLang="ko-KR" dirty="0"/>
              <a:t>Profile</a:t>
            </a:r>
            <a:r>
              <a:rPr lang="ko-KR" altLang="en-US" dirty="0"/>
              <a:t>을 업데이트하는</a:t>
            </a:r>
            <a:endParaRPr lang="en-US" altLang="ko-KR" dirty="0"/>
          </a:p>
          <a:p>
            <a:r>
              <a:rPr lang="en-US" altLang="ko-KR" dirty="0" err="1"/>
              <a:t>updateProfile</a:t>
            </a:r>
            <a:r>
              <a:rPr lang="en-US" altLang="ko-KR" dirty="0"/>
              <a:t> </a:t>
            </a:r>
            <a:r>
              <a:rPr lang="ko-KR" altLang="en-US" dirty="0"/>
              <a:t>메서드를 이용하여</a:t>
            </a:r>
            <a:endParaRPr lang="en-US" altLang="ko-KR" dirty="0"/>
          </a:p>
          <a:p>
            <a:r>
              <a:rPr lang="ko-KR" altLang="en-US" dirty="0"/>
              <a:t>입력한 닉네임을 유저 프로필에 반영합니다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회원가입에 최종적으로 성공하면</a:t>
            </a:r>
            <a:endParaRPr lang="en-US" altLang="ko-KR" dirty="0"/>
          </a:p>
          <a:p>
            <a:r>
              <a:rPr lang="ko-KR" altLang="en-US" dirty="0"/>
              <a:t>로그인 화면으로 돌아갑니다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44FE486-03C6-4C38-9617-5C6E183C4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564" y="796724"/>
            <a:ext cx="6140435" cy="322429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BEBFCCA-D0CE-4DAB-A8F2-DC02324A0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01" y="4583723"/>
            <a:ext cx="5198247" cy="9795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54F4D87-AAF0-46BB-84AC-02EEF66C9232}"/>
              </a:ext>
            </a:extLst>
          </p:cNvPr>
          <p:cNvSpPr txBox="1"/>
          <p:nvPr/>
        </p:nvSpPr>
        <p:spPr>
          <a:xfrm>
            <a:off x="430001" y="5702352"/>
            <a:ext cx="5351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회원가입에 실패하였다면 </a:t>
            </a:r>
            <a:r>
              <a:rPr lang="en-US" altLang="ko-KR" dirty="0"/>
              <a:t>(</a:t>
            </a:r>
            <a:r>
              <a:rPr lang="ko-KR" altLang="en-US" dirty="0"/>
              <a:t>이메일 중복 등의 이유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메시지를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17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1938</Words>
  <Application>Microsoft Office PowerPoint</Application>
  <PresentationFormat>와이드스크린</PresentationFormat>
  <Paragraphs>444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5" baseType="lpstr">
      <vt:lpstr>맑은 고딕</vt:lpstr>
      <vt:lpstr>Arial</vt:lpstr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김병대</dc:creator>
  <cp:lastModifiedBy>김병대</cp:lastModifiedBy>
  <cp:revision>158</cp:revision>
  <dcterms:created xsi:type="dcterms:W3CDTF">2021-11-05T06:01:04Z</dcterms:created>
  <dcterms:modified xsi:type="dcterms:W3CDTF">2021-11-07T11:12:57Z</dcterms:modified>
</cp:coreProperties>
</file>