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331" r:id="rId3"/>
    <p:sldId id="332" r:id="rId4"/>
    <p:sldId id="257" r:id="rId5"/>
    <p:sldId id="325" r:id="rId6"/>
    <p:sldId id="326" r:id="rId7"/>
    <p:sldId id="329" r:id="rId8"/>
    <p:sldId id="327" r:id="rId9"/>
    <p:sldId id="330" r:id="rId10"/>
    <p:sldId id="328" r:id="rId11"/>
    <p:sldId id="323" r:id="rId12"/>
    <p:sldId id="322" r:id="rId13"/>
    <p:sldId id="256" r:id="rId14"/>
    <p:sldId id="305" r:id="rId15"/>
    <p:sldId id="306" r:id="rId16"/>
    <p:sldId id="304" r:id="rId17"/>
    <p:sldId id="315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B7B"/>
    <a:srgbClr val="595959"/>
    <a:srgbClr val="F5F5F5"/>
    <a:srgbClr val="C14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818" autoAdjust="0"/>
  </p:normalViewPr>
  <p:slideViewPr>
    <p:cSldViewPr>
      <p:cViewPr varScale="1">
        <p:scale>
          <a:sx n="73" d="100"/>
          <a:sy n="73" d="100"/>
        </p:scale>
        <p:origin x="5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A618-15B4-4D4E-B9A2-E8133A7D19B1}" type="datetimeFigureOut">
              <a:rPr lang="ko-KR" altLang="en-US" smtClean="0"/>
              <a:t>2021-10-11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FD36-7568-46EF-AD2B-ADE6E19683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08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4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4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09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0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02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80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9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jiehyunkim/22209277791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eepie.me/78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eveloper.android.com/guide/components/activities/tasks-and-back-sta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2021 / 10 / 11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199" y="3759409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팀프로젝트</a:t>
            </a:r>
            <a:r>
              <a:rPr lang="en-US" altLang="ko-KR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1</a:t>
            </a:r>
          </a:p>
          <a:p>
            <a:pPr algn="just"/>
            <a:r>
              <a:rPr lang="en-US" altLang="ko-KR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7</a:t>
            </a:r>
            <a:r>
              <a:rPr lang="ko-KR" altLang="en-US" sz="12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조 개념설계 발표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184" y="7942784"/>
            <a:ext cx="13363129" cy="125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칵테일 정보 공유 커뮤니티 </a:t>
            </a:r>
            <a:r>
              <a:rPr lang="en-US" altLang="ko-KR" sz="5400" dirty="0">
                <a:solidFill>
                  <a:srgbClr val="C140F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Cock’Fit</a:t>
            </a:r>
            <a:endParaRPr lang="en-US" dirty="0">
              <a:solidFill>
                <a:srgbClr val="C140F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팀프로젝트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S-Core Dream 4 Regular" pitchFamily="34" charset="0"/>
              </a:rPr>
              <a:t>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7</a:t>
            </a:r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조 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방구석낭만</a:t>
            </a:r>
            <a:r>
              <a:rPr lang="en-US" altLang="ko-KR" sz="2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)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+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74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3AC3-658C-4667-8227-D38A8DD75A26}"/>
              </a:ext>
            </a:extLst>
          </p:cNvPr>
          <p:cNvSpPr txBox="1"/>
          <p:nvPr/>
        </p:nvSpPr>
        <p:spPr>
          <a:xfrm>
            <a:off x="2734235" y="8128251"/>
            <a:ext cx="3534684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커뮤니티 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C0A2F4-0E94-45EB-A845-80A1620E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49060"/>
              </p:ext>
            </p:extLst>
          </p:nvPr>
        </p:nvGraphicFramePr>
        <p:xfrm>
          <a:off x="6964426" y="1800829"/>
          <a:ext cx="8852994" cy="6250973"/>
        </p:xfrm>
        <a:graphic>
          <a:graphicData uri="http://schemas.openxmlformats.org/drawingml/2006/table">
            <a:tbl>
              <a:tblPr/>
              <a:tblGrid>
                <a:gridCol w="316004">
                  <a:extLst>
                    <a:ext uri="{9D8B030D-6E8A-4147-A177-3AD203B41FA5}">
                      <a16:colId xmlns:a16="http://schemas.microsoft.com/office/drawing/2014/main" val="1986501929"/>
                    </a:ext>
                  </a:extLst>
                </a:gridCol>
                <a:gridCol w="5092076">
                  <a:extLst>
                    <a:ext uri="{9D8B030D-6E8A-4147-A177-3AD203B41FA5}">
                      <a16:colId xmlns:a16="http://schemas.microsoft.com/office/drawing/2014/main" val="2337076887"/>
                    </a:ext>
                  </a:extLst>
                </a:gridCol>
                <a:gridCol w="1524396">
                  <a:extLst>
                    <a:ext uri="{9D8B030D-6E8A-4147-A177-3AD203B41FA5}">
                      <a16:colId xmlns:a16="http://schemas.microsoft.com/office/drawing/2014/main" val="1474602624"/>
                    </a:ext>
                  </a:extLst>
                </a:gridCol>
                <a:gridCol w="960259">
                  <a:extLst>
                    <a:ext uri="{9D8B030D-6E8A-4147-A177-3AD203B41FA5}">
                      <a16:colId xmlns:a16="http://schemas.microsoft.com/office/drawing/2014/main" val="3421005939"/>
                    </a:ext>
                  </a:extLst>
                </a:gridCol>
                <a:gridCol w="960259">
                  <a:extLst>
                    <a:ext uri="{9D8B030D-6E8A-4147-A177-3AD203B41FA5}">
                      <a16:colId xmlns:a16="http://schemas.microsoft.com/office/drawing/2014/main" val="2338134557"/>
                    </a:ext>
                  </a:extLst>
                </a:gridCol>
              </a:tblGrid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"Q&amp;A", 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인기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자유게시판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등의 게시판 화면으로 전환될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6313"/>
                  </a:ext>
                </a:extLst>
              </a:tr>
              <a:tr h="83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인기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게시판은 커뮤니티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포토앨범 형식으로 최근 게시물을 표기하고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더 보기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버튼을 통해 각 게시판 화면으로 전환할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4211"/>
                  </a:ext>
                </a:extLst>
              </a:tr>
              <a:tr h="701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Q&amp;A", 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자유게시판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게시판은 텍스트 형식으로 최근 게시물을 표시하고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더 보기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버튼을 통해 각 게시판 화면으로 전환할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97136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각 게시판 화면에는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RecyclerView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형식으로 게시글이 표시되어야 하며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게시글 터치 시 해당 게시글 화면으로 전환되어야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42884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각 게시판 화면에는 게시글 작성 버튼을 통해 게시글 작성 화면으로 전환될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27289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게시글 화면에는 제목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본문내용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댓글이 표시되어야 하며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댓글 작성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추천 기능을 사용할 수 있어야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763476"/>
                  </a:ext>
                </a:extLst>
              </a:tr>
              <a:tr h="275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게시글 작성자는 게시글 수정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삭제 등의 기능을 사용할 수 있어야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234178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25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게시글 작성 화면에서는 제목작성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본문작성 기능을 제공하고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본문작성 시 각종 옵션을 제공하는 툴바를 제공하여야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0077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인기 레시피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게시판은 사용자가 게시글을 작성하는 방식이 아닌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일정 기간마다 특정 수 이상의 추천을 받은 게시글이 게시되도록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85881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게시판은 나만의 레시피를 첨부하고 부연설명을 적는 방식으로 게시글 작성 방식을 특화시킨다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596072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28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게시판은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RecyclerView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 표시 시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포토앨범 방식으로 표시되도록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73647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6F474D61-7332-418C-91D9-498D86032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800829"/>
            <a:ext cx="3525719" cy="62407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C7B87F-8B46-454D-ADDA-17173DEB608A}"/>
              </a:ext>
            </a:extLst>
          </p:cNvPr>
          <p:cNvGrpSpPr/>
          <p:nvPr/>
        </p:nvGrpSpPr>
        <p:grpSpPr>
          <a:xfrm>
            <a:off x="2985869" y="2514871"/>
            <a:ext cx="3040380" cy="2014977"/>
            <a:chOff x="1006750" y="1414023"/>
            <a:chExt cx="3040380" cy="20149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5607384-C9E3-4169-876E-365BFB2E943C}"/>
                </a:ext>
              </a:extLst>
            </p:cNvPr>
            <p:cNvSpPr/>
            <p:nvPr/>
          </p:nvSpPr>
          <p:spPr>
            <a:xfrm>
              <a:off x="1006750" y="1703070"/>
              <a:ext cx="3040380" cy="172593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최신 게시글 표시 영역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D6BF67-39F7-406D-8DAA-5DF253CB73DF}"/>
                </a:ext>
              </a:extLst>
            </p:cNvPr>
            <p:cNvSpPr txBox="1"/>
            <p:nvPr/>
          </p:nvSpPr>
          <p:spPr>
            <a:xfrm>
              <a:off x="1006750" y="141402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질문게시판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9E3E0-F4C9-40A9-9021-6A426154E8E2}"/>
                </a:ext>
              </a:extLst>
            </p:cNvPr>
            <p:cNvSpPr txBox="1"/>
            <p:nvPr/>
          </p:nvSpPr>
          <p:spPr>
            <a:xfrm>
              <a:off x="3308809" y="17657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더보기</a:t>
              </a:r>
              <a:endParaRPr lang="ko-KR" altLang="en-US" sz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2312FE-9A1E-4EC9-8AA5-8D9142581319}"/>
              </a:ext>
            </a:extLst>
          </p:cNvPr>
          <p:cNvGrpSpPr/>
          <p:nvPr/>
        </p:nvGrpSpPr>
        <p:grpSpPr>
          <a:xfrm>
            <a:off x="2954505" y="4826951"/>
            <a:ext cx="3040380" cy="2024404"/>
            <a:chOff x="1006750" y="1404596"/>
            <a:chExt cx="3040380" cy="202440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E38C9C9-56C4-4C55-9CA2-5B5D680B32C5}"/>
                </a:ext>
              </a:extLst>
            </p:cNvPr>
            <p:cNvSpPr/>
            <p:nvPr/>
          </p:nvSpPr>
          <p:spPr>
            <a:xfrm>
              <a:off x="1006750" y="1703070"/>
              <a:ext cx="3040380" cy="172593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최신 게시글 표시 영역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6C061D-5E9A-46D2-A5E7-CB1915CE832B}"/>
                </a:ext>
              </a:extLst>
            </p:cNvPr>
            <p:cNvSpPr txBox="1"/>
            <p:nvPr/>
          </p:nvSpPr>
          <p:spPr>
            <a:xfrm>
              <a:off x="1006750" y="1404596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레시피 공유 게시판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4DD99E-0D27-4836-870D-BAC7DD6C832A}"/>
                </a:ext>
              </a:extLst>
            </p:cNvPr>
            <p:cNvSpPr txBox="1"/>
            <p:nvPr/>
          </p:nvSpPr>
          <p:spPr>
            <a:xfrm>
              <a:off x="3308809" y="17657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더보기</a:t>
              </a:r>
              <a:endParaRPr lang="ko-KR" altLang="en-US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B5FD82-D69C-4E65-A7C9-473AC7260820}"/>
              </a:ext>
            </a:extLst>
          </p:cNvPr>
          <p:cNvSpPr txBox="1"/>
          <p:nvPr/>
        </p:nvSpPr>
        <p:spPr>
          <a:xfrm>
            <a:off x="3507923" y="21177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예시 화면입니다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2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02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0938CD3-A956-4FB7-B03A-D3BB933E70EC}"/>
              </a:ext>
            </a:extLst>
          </p:cNvPr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B6FF8595-6388-4726-8124-B689517FB9D4}"/>
              </a:ext>
            </a:extLst>
          </p:cNvPr>
          <p:cNvSpPr txBox="1"/>
          <p:nvPr/>
        </p:nvSpPr>
        <p:spPr>
          <a:xfrm>
            <a:off x="4515280" y="5002951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아이디어</a:t>
            </a:r>
            <a:endParaRPr lang="en-US" sz="8300" dirty="0">
              <a:latin typeface="Cafe24 Dangdanghae" pitchFamily="2" charset="-127"/>
              <a:ea typeface="Cafe24 Dangdangha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45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2"/>
            <a:ext cx="11420429" cy="73360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02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3D82B936-0A71-43CB-B43D-5E9C79B7CC3B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아이디어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7F5ECE0F-B5A3-48FF-A743-D4F68A5E542B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1. </a:t>
            </a:r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아이디어 창출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0D1F209-1959-40C1-B13A-AC58EE07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058332"/>
            <a:ext cx="6781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Cafe24 Dangdanghae" pitchFamily="2" charset="-127"/>
                <a:ea typeface="Cafe24 Dangdanghae" pitchFamily="2" charset="-127"/>
              </a:rPr>
              <a:t>앱 서비스를 중심으로 브레인스토밍 기법을 사용하여 회의를 진행하고 여러 창출된 아이디어를 한 눈에 띄도록 마인드맵으로 표현했다</a:t>
            </a:r>
            <a:r>
              <a:rPr lang="en-US" altLang="ko-KR" sz="3200" dirty="0">
                <a:latin typeface="Cafe24 Dangdanghae" pitchFamily="2" charset="-127"/>
                <a:ea typeface="Cafe24 Dangdanghae" pitchFamily="2" charset="-127"/>
              </a:rPr>
              <a:t>.</a:t>
            </a:r>
            <a:endParaRPr lang="ko-KR" altLang="en-US" sz="3200" dirty="0">
              <a:latin typeface="Cafe24 Dangdanghae" pitchFamily="2" charset="-127"/>
              <a:ea typeface="Cafe24 Dangdanghae" pitchFamily="2" charset="-127"/>
            </a:endParaRPr>
          </a:p>
        </p:txBody>
      </p:sp>
      <p:pic>
        <p:nvPicPr>
          <p:cNvPr id="38" name="_x61305504">
            <a:extLst>
              <a:ext uri="{FF2B5EF4-FFF2-40B4-BE49-F238E27FC236}">
                <a16:creationId xmlns:a16="http://schemas.microsoft.com/office/drawing/2014/main" id="{183DA501-90D8-4C1E-AB89-9F692A64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80602"/>
            <a:ext cx="7543800" cy="48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966FA84-C9D2-4ED8-ABE7-5393E7981B80}"/>
              </a:ext>
            </a:extLst>
          </p:cNvPr>
          <p:cNvSpPr txBox="1"/>
          <p:nvPr/>
        </p:nvSpPr>
        <p:spPr>
          <a:xfrm>
            <a:off x="1524000" y="7928761"/>
            <a:ext cx="754380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그림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아이디어 마인드맵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02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8371E3B-508B-42F9-8B20-7D15276D6161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아이디어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C65B363-F46C-47AD-B687-48CA5F151B40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2. </a:t>
            </a:r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아이디어 다듬기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1B7B7-0276-4C3C-A7E2-73A2CAD25759}"/>
              </a:ext>
            </a:extLst>
          </p:cNvPr>
          <p:cNvSpPr txBox="1"/>
          <p:nvPr/>
        </p:nvSpPr>
        <p:spPr>
          <a:xfrm>
            <a:off x="1372104" y="3074036"/>
            <a:ext cx="8229096" cy="194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마인드맵으로 정리한 아이디어들을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4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가지 기준으로 비교하여 아이디어를 최종 선정하였다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난이도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개발이 얼마나 어려운지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구현 가능성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)</a:t>
            </a:r>
            <a:endParaRPr lang="ko-KR" altLang="en-US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시장성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현재 해당 어플리케이션 주제 관련 시장의 규모</a:t>
            </a: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경쟁력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비슷한 계열의 어플리케이션 유무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많을수록 낮은 점수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)</a:t>
            </a:r>
            <a:endParaRPr lang="ko-KR" altLang="en-US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차별성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같은 계열의 어플리케이션과 다른 차별성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1CD64CF-FC6A-462E-9EBE-62F92FF0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463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2BFC61-2243-4BE2-8925-8C9E61C0E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90188"/>
              </p:ext>
            </p:extLst>
          </p:nvPr>
        </p:nvGraphicFramePr>
        <p:xfrm>
          <a:off x="9830383" y="3158133"/>
          <a:ext cx="7543218" cy="4287187"/>
        </p:xfrm>
        <a:graphic>
          <a:graphicData uri="http://schemas.openxmlformats.org/drawingml/2006/table">
            <a:tbl>
              <a:tblPr/>
              <a:tblGrid>
                <a:gridCol w="1992893">
                  <a:extLst>
                    <a:ext uri="{9D8B030D-6E8A-4147-A177-3AD203B41FA5}">
                      <a16:colId xmlns:a16="http://schemas.microsoft.com/office/drawing/2014/main" val="2825975094"/>
                    </a:ext>
                  </a:extLst>
                </a:gridCol>
                <a:gridCol w="926989">
                  <a:extLst>
                    <a:ext uri="{9D8B030D-6E8A-4147-A177-3AD203B41FA5}">
                      <a16:colId xmlns:a16="http://schemas.microsoft.com/office/drawing/2014/main" val="1063581382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1521503935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2000615960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207108663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2404739876"/>
                    </a:ext>
                  </a:extLst>
                </a:gridCol>
                <a:gridCol w="922308">
                  <a:extLst>
                    <a:ext uri="{9D8B030D-6E8A-4147-A177-3AD203B41FA5}">
                      <a16:colId xmlns:a16="http://schemas.microsoft.com/office/drawing/2014/main" val="2916136231"/>
                    </a:ext>
                  </a:extLst>
                </a:gridCol>
              </a:tblGrid>
              <a:tr h="33954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        아이디어   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굴림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</a:rPr>
                        <a:t>판정기준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난이도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시장성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경쟁력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차별성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(100)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최종 순위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50264"/>
                  </a:ext>
                </a:extLst>
              </a:tr>
              <a:tr h="1833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00779"/>
                  </a:ext>
                </a:extLst>
              </a:tr>
              <a:tr h="679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LMS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수강 및 과제 현황 한눈에 보기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302637"/>
                  </a:ext>
                </a:extLst>
              </a:tr>
              <a:tr h="679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 제공 및 공유 커뮤니티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346618"/>
                  </a:ext>
                </a:extLst>
              </a:tr>
              <a:tr h="477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신개념 크라우드 펀딩 서비스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5817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55939255-6B43-49A0-B295-329F6F04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463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A10E1E-3308-4F1B-8671-C27395AE8AD5}"/>
              </a:ext>
            </a:extLst>
          </p:cNvPr>
          <p:cNvSpPr txBox="1"/>
          <p:nvPr/>
        </p:nvSpPr>
        <p:spPr>
          <a:xfrm>
            <a:off x="9830383" y="7500039"/>
            <a:ext cx="7543218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2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아이디어 선정 가중치 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0223AA0F-6582-4119-A34D-F650A8076DE3}"/>
              </a:ext>
            </a:extLst>
          </p:cNvPr>
          <p:cNvGrpSpPr/>
          <p:nvPr/>
        </p:nvGrpSpPr>
        <p:grpSpPr>
          <a:xfrm>
            <a:off x="16383000" y="6591300"/>
            <a:ext cx="2813796" cy="124275"/>
            <a:chOff x="16049483" y="6567674"/>
            <a:chExt cx="2813796" cy="124275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306A9C87-E665-4889-85F7-9AC542EAC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9" name="Object 8">
            <a:extLst>
              <a:ext uri="{FF2B5EF4-FFF2-40B4-BE49-F238E27FC236}">
                <a16:creationId xmlns:a16="http://schemas.microsoft.com/office/drawing/2014/main" id="{7E258E4D-D3F0-4017-9625-D481BC289B9D}"/>
              </a:ext>
            </a:extLst>
          </p:cNvPr>
          <p:cNvSpPr txBox="1"/>
          <p:nvPr/>
        </p:nvSpPr>
        <p:spPr>
          <a:xfrm>
            <a:off x="17076967" y="8392488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DE25264F-49F3-4B55-A5EB-36EC558BB30E}"/>
              </a:ext>
            </a:extLst>
          </p:cNvPr>
          <p:cNvSpPr txBox="1"/>
          <p:nvPr/>
        </p:nvSpPr>
        <p:spPr>
          <a:xfrm>
            <a:off x="17301923" y="571117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02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BF523636-58CB-4748-94FE-D1C1BFD5FB13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아이디어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55B35962-3175-4E75-891A-230FE6A9465D}"/>
              </a:ext>
            </a:extLst>
          </p:cNvPr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3. </a:t>
            </a:r>
            <a:r>
              <a:rPr lang="ko-KR" altLang="en-US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아이디어 최종 선정</a:t>
            </a:r>
            <a:r>
              <a:rPr lang="en-US" altLang="ko-KR" sz="3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endParaRPr lang="en-US" altLang="ko-KR" sz="36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760F5A-4A25-45F1-9D68-5A3B86DAC2F0}"/>
              </a:ext>
            </a:extLst>
          </p:cNvPr>
          <p:cNvSpPr txBox="1"/>
          <p:nvPr/>
        </p:nvSpPr>
        <p:spPr>
          <a:xfrm>
            <a:off x="1372104" y="2417160"/>
            <a:ext cx="6552696" cy="254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(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pugh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방법으로 비교할 기준은 다음과 같다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개발 가능 여부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한정된 시간 안에 개발이 가능한가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?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자료구조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자료구조를 사용하는가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?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차별성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비슷한 계열의 프로그램에 비해 차별성이 드러나는가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?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범용성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여러 분야에서 널리 응용하여 사용 가능한가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?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  <a:p>
            <a:pPr marL="342900" marR="5080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경제성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실제로 경제적으로 사용 가능한가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Cafe24 Dangdanghae" pitchFamily="2" charset="-127"/>
                <a:ea typeface="Cafe24 Dangdanghae" pitchFamily="2" charset="-127"/>
              </a:rPr>
              <a:t>?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Cafe24 Dangdanghae" pitchFamily="2" charset="-127"/>
              <a:ea typeface="Cafe24 Dangdanghae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929A9D-6DAC-42AB-B27A-D306EE04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18390"/>
              </p:ext>
            </p:extLst>
          </p:nvPr>
        </p:nvGraphicFramePr>
        <p:xfrm>
          <a:off x="2596896" y="5422511"/>
          <a:ext cx="5327904" cy="2761488"/>
        </p:xfrm>
        <a:graphic>
          <a:graphicData uri="http://schemas.openxmlformats.org/drawingml/2006/table">
            <a:tbl>
              <a:tblPr/>
              <a:tblGrid>
                <a:gridCol w="1116330">
                  <a:extLst>
                    <a:ext uri="{9D8B030D-6E8A-4147-A177-3AD203B41FA5}">
                      <a16:colId xmlns:a16="http://schemas.microsoft.com/office/drawing/2014/main" val="1192354827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1643918023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564808314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703458592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아이디어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판정기준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LMS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수강 및 과제 현황 한눈에 보기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 제공 및 공유 커뮤니티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신개념 크라우드 펀딩 서비스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77706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개발 가능 여부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21601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자료구조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17551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차별성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345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범용성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518737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경제성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927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6FC320A5-4E78-4615-AC57-ACF695A0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4828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71457-0AAF-45E3-94E5-370A956E8777}"/>
              </a:ext>
            </a:extLst>
          </p:cNvPr>
          <p:cNvSpPr txBox="1"/>
          <p:nvPr/>
        </p:nvSpPr>
        <p:spPr>
          <a:xfrm>
            <a:off x="2596896" y="8183999"/>
            <a:ext cx="5334831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3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퓨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pugh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방법을 이용한 아이디어 최종선정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BA59788-BE4E-4A27-939B-32A281332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86538"/>
              </p:ext>
            </p:extLst>
          </p:nvPr>
        </p:nvGraphicFramePr>
        <p:xfrm>
          <a:off x="9150926" y="4191630"/>
          <a:ext cx="5363845" cy="3981577"/>
        </p:xfrm>
        <a:graphic>
          <a:graphicData uri="http://schemas.openxmlformats.org/drawingml/2006/table">
            <a:tbl>
              <a:tblPr/>
              <a:tblGrid>
                <a:gridCol w="1065149">
                  <a:extLst>
                    <a:ext uri="{9D8B030D-6E8A-4147-A177-3AD203B41FA5}">
                      <a16:colId xmlns:a16="http://schemas.microsoft.com/office/drawing/2014/main" val="4284948379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2614720483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235739868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3085356898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991058059"/>
                    </a:ext>
                  </a:extLst>
                </a:gridCol>
              </a:tblGrid>
              <a:tr h="435991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타 어플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오마이칵테일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CocktailFlow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홈바 칵테일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My Cocktail Bar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550529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재료 정보 제공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55213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제조 도구 소개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84772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검색 기능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77007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즐겨찾기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77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 제작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585225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한국어 지원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14226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역사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598067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230189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2720DD6B-71D6-4DD8-A14F-B81DDA5F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87166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E1B3B-AB97-462A-BAC6-A6C87EB4CFA8}"/>
              </a:ext>
            </a:extLst>
          </p:cNvPr>
          <p:cNvSpPr txBox="1"/>
          <p:nvPr/>
        </p:nvSpPr>
        <p:spPr>
          <a:xfrm>
            <a:off x="9150926" y="8183999"/>
            <a:ext cx="5363845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4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퓨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pugh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방법을 이용한 기능선정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943A-C1B1-4CF7-9BE5-285745534AE1}"/>
              </a:ext>
            </a:extLst>
          </p:cNvPr>
          <p:cNvSpPr txBox="1"/>
          <p:nvPr/>
        </p:nvSpPr>
        <p:spPr>
          <a:xfrm>
            <a:off x="8954095" y="2751765"/>
            <a:ext cx="838200" cy="43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출처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: 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9ECF1-220B-448B-BB14-4B054E5CEE65}"/>
              </a:ext>
            </a:extLst>
          </p:cNvPr>
          <p:cNvSpPr txBox="1"/>
          <p:nvPr/>
        </p:nvSpPr>
        <p:spPr>
          <a:xfrm>
            <a:off x="9601200" y="2786101"/>
            <a:ext cx="4913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Pugh Matrix</a:t>
            </a:r>
            <a:r>
              <a:rPr lang="ko-KR" altLang="en-US" dirty="0">
                <a:hlinkClick r:id="rId4"/>
              </a:rPr>
              <a:t>로 최적의 설계 후보를 </a:t>
            </a:r>
            <a:r>
              <a:rPr lang="ko-KR" altLang="en-US" dirty="0" err="1">
                <a:hlinkClick r:id="rId4"/>
              </a:rPr>
              <a:t>찾</a:t>
            </a:r>
            <a:r>
              <a:rPr lang="en-US" altLang="ko-KR" dirty="0">
                <a:hlinkClick r:id="rId4"/>
              </a:rPr>
              <a:t>.. : </a:t>
            </a:r>
            <a:r>
              <a:rPr lang="ko-KR" altLang="en-US" dirty="0" err="1">
                <a:hlinkClick r:id="rId4"/>
              </a:rPr>
              <a:t>네이버블로그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(naver.com)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5C220-ED86-445D-9228-DFA749E091EC}"/>
              </a:ext>
            </a:extLst>
          </p:cNvPr>
          <p:cNvSpPr txBox="1"/>
          <p:nvPr/>
        </p:nvSpPr>
        <p:spPr>
          <a:xfrm>
            <a:off x="8945386" y="2340238"/>
            <a:ext cx="5479473" cy="43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퓨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pugh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방법에 대한 간단한 설명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 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53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FE4A478D-F8E3-41C1-AB16-2DB44DCC95D1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자료구조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438EA3E5-CEBA-4649-BCAF-AB110E7B916E}"/>
              </a:ext>
            </a:extLst>
          </p:cNvPr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4EB59F91-F138-4F5C-8716-F5C7CCF28573}"/>
              </a:ext>
            </a:extLst>
          </p:cNvPr>
          <p:cNvSpPr txBox="1"/>
          <p:nvPr/>
        </p:nvSpPr>
        <p:spPr>
          <a:xfrm>
            <a:off x="2438400" y="5143500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자료구조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9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자료구조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E94FEC3E-FFB2-4A22-B3AE-31E0B3AE4274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자료구조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E49489-2039-494D-9004-FC82B29D2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54098"/>
              </p:ext>
            </p:extLst>
          </p:nvPr>
        </p:nvGraphicFramePr>
        <p:xfrm>
          <a:off x="3249512" y="2192069"/>
          <a:ext cx="9601200" cy="6061688"/>
        </p:xfrm>
        <a:graphic>
          <a:graphicData uri="http://schemas.openxmlformats.org/drawingml/2006/table">
            <a:tbl>
              <a:tblPr/>
              <a:tblGrid>
                <a:gridCol w="461693">
                  <a:extLst>
                    <a:ext uri="{9D8B030D-6E8A-4147-A177-3AD203B41FA5}">
                      <a16:colId xmlns:a16="http://schemas.microsoft.com/office/drawing/2014/main" val="1740362422"/>
                    </a:ext>
                  </a:extLst>
                </a:gridCol>
                <a:gridCol w="1716933">
                  <a:extLst>
                    <a:ext uri="{9D8B030D-6E8A-4147-A177-3AD203B41FA5}">
                      <a16:colId xmlns:a16="http://schemas.microsoft.com/office/drawing/2014/main" val="2082033095"/>
                    </a:ext>
                  </a:extLst>
                </a:gridCol>
                <a:gridCol w="7422574">
                  <a:extLst>
                    <a:ext uri="{9D8B030D-6E8A-4147-A177-3AD203B41FA5}">
                      <a16:colId xmlns:a16="http://schemas.microsoft.com/office/drawing/2014/main" val="599558385"/>
                    </a:ext>
                  </a:extLst>
                </a:gridCol>
              </a:tblGrid>
              <a:tr h="760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번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자료구조 개념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활용방안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165"/>
                  </a:ext>
                </a:extLst>
              </a:tr>
              <a:tr h="760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정렬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Sort)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ArrayList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등으로 저장된 칵테일 레시피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 게시글 등을 오름차순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내림차순 또는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Comparator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를 이용하여 다양한 기준으로 정렬할 수 있습니다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4589"/>
                  </a:ext>
                </a:extLst>
              </a:tr>
              <a:tr h="739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탐색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Search)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검색 키워드 자동 완성 기능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 검색 기능 등에 사용됩니다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582604"/>
                  </a:ext>
                </a:extLst>
              </a:tr>
              <a:tr h="760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ArrayList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가져온 각종 칵테일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게시글 등의 데이터를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ArrayList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 저장합니다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활용 난이도가 배열보다 간단하므로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배열 대신 주로 사용합니다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33318"/>
                  </a:ext>
                </a:extLst>
              </a:tr>
              <a:tr h="760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배열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Array)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추가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삭제 작업이 필요 없거나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탐색 작업에 자주 사용되는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데이터 저장에 배열을 활용합니다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020909"/>
                  </a:ext>
                </a:extLst>
              </a:tr>
              <a:tr h="1140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해싱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Hashing)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안드로이드에서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Activity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를 전환 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key-value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형태로 데이터를 주고받습니다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탐색기능을 자주 사용하는 기능 구현 시에는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HashMap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을 사용하여 소요시간을 최소화 할 수 있습니다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 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게시판 관리 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8050"/>
                  </a:ext>
                </a:extLst>
              </a:tr>
              <a:tr h="1140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스택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Stack)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직접적으로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스택자료를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구현하고 활용하지는 않지만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안드로이드 앱의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Activity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가 휴대폰의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Background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스택 방식으로 작동되기 때문에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스택의 개념을 이해해야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Activity(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구조 설계를 할 수 있습니다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24828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98CD539-1A64-447B-A2D2-72402BBA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810" y="229999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6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5AE310-CCBA-48C7-9B56-4A0B7EC3AE02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자료구조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3698AC27-E0AD-4055-8E0E-8C9B46406B4F}"/>
              </a:ext>
            </a:extLst>
          </p:cNvPr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자료구조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289148-7B69-43AD-8D02-ABD082DB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651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4835928">
            <a:extLst>
              <a:ext uri="{FF2B5EF4-FFF2-40B4-BE49-F238E27FC236}">
                <a16:creationId xmlns:a16="http://schemas.microsoft.com/office/drawing/2014/main" id="{EE2CBAC7-600F-4EEF-ACB4-C2E1367C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04" y="2889122"/>
            <a:ext cx="6705600" cy="34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72A99F9-E1DE-4D10-82BE-FAFDA391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4657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24836488">
            <a:extLst>
              <a:ext uri="{FF2B5EF4-FFF2-40B4-BE49-F238E27FC236}">
                <a16:creationId xmlns:a16="http://schemas.microsoft.com/office/drawing/2014/main" id="{309EBA43-E1A5-4F72-915B-023272EE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826" y="2874100"/>
            <a:ext cx="6705600" cy="34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EFEBD5-C59C-43B8-A2D3-59C526E92F34}"/>
              </a:ext>
            </a:extLst>
          </p:cNvPr>
          <p:cNvSpPr txBox="1"/>
          <p:nvPr/>
        </p:nvSpPr>
        <p:spPr>
          <a:xfrm>
            <a:off x="1406938" y="6369481"/>
            <a:ext cx="6670766" cy="43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안드로이드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Activity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가 작동되는 방식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(Stack)</a:t>
            </a:r>
            <a:endParaRPr lang="ko-KR" altLang="en-US" sz="16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B0121-24E5-4012-9B6F-4D50080BA457}"/>
              </a:ext>
            </a:extLst>
          </p:cNvPr>
          <p:cNvSpPr txBox="1"/>
          <p:nvPr/>
        </p:nvSpPr>
        <p:spPr>
          <a:xfrm>
            <a:off x="8842826" y="6285916"/>
            <a:ext cx="6705600" cy="9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Activity(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간의 데이터 통신 방법 </a:t>
            </a:r>
            <a:endParaRPr lang="en-US" altLang="ko-KR" sz="1800" b="1" kern="0" spc="0" dirty="0">
              <a:solidFill>
                <a:srgbClr val="000000"/>
              </a:solidFill>
              <a:effectLst/>
              <a:ea typeface="굴림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(Key-Value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형식으로 전달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-&gt;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 Hashing)</a:t>
            </a:r>
            <a:endParaRPr lang="ko-KR" altLang="en-US" sz="18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0BC7-E6D3-4B88-BA0B-04C49F2921B8}"/>
              </a:ext>
            </a:extLst>
          </p:cNvPr>
          <p:cNvSpPr txBox="1"/>
          <p:nvPr/>
        </p:nvSpPr>
        <p:spPr>
          <a:xfrm>
            <a:off x="1372104" y="6825336"/>
            <a:ext cx="837696" cy="43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출처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:  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0ADE-4B8C-4D05-BCE2-BBAB9A03F064}"/>
              </a:ext>
            </a:extLst>
          </p:cNvPr>
          <p:cNvSpPr txBox="1"/>
          <p:nvPr/>
        </p:nvSpPr>
        <p:spPr>
          <a:xfrm>
            <a:off x="1980296" y="6825336"/>
            <a:ext cx="5939622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작업 및 백 스택 이해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|  Android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개발자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| Android Developers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8CDE2-B5BB-48CA-BB59-4EA582244AE6}"/>
              </a:ext>
            </a:extLst>
          </p:cNvPr>
          <p:cNvSpPr txBox="1"/>
          <p:nvPr/>
        </p:nvSpPr>
        <p:spPr>
          <a:xfrm>
            <a:off x="9107713" y="7210336"/>
            <a:ext cx="834574" cy="43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출처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: 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FADF0-501A-4698-BA55-24A24EC6EFFE}"/>
              </a:ext>
            </a:extLst>
          </p:cNvPr>
          <p:cNvSpPr txBox="1"/>
          <p:nvPr/>
        </p:nvSpPr>
        <p:spPr>
          <a:xfrm>
            <a:off x="9721476" y="7210336"/>
            <a:ext cx="5388187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hlinkClick r:id="rId8"/>
              </a:rPr>
              <a:t>[2017.09.20] 10. Activity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hlinkClick r:id="rId8"/>
              </a:rPr>
              <a:t>사이 데이터 통신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hlinkClick r:id="rId8"/>
              </a:rPr>
              <a:t>(heepie.me)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3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2021 / 10 / 11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팀프로젝트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1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(7</a:t>
            </a:r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</a:t>
            </a:r>
            <a:r>
              <a:rPr lang="en-US" altLang="ko-KR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 </a:t>
            </a:r>
            <a:r>
              <a:rPr lang="ko-KR" altLang="en-US" sz="20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방구석낭만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33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팀프로젝트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1 7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방구석낭만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개념설계 발표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개요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프로젝트 목적</a:t>
            </a:r>
            <a:endParaRPr lang="en-US" altLang="ko-KR" sz="36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개요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5FF03A-EF12-4E66-9F36-0045C4982080}"/>
              </a:ext>
            </a:extLst>
          </p:cNvPr>
          <p:cNvGrpSpPr/>
          <p:nvPr/>
        </p:nvGrpSpPr>
        <p:grpSpPr>
          <a:xfrm>
            <a:off x="2364267" y="3416814"/>
            <a:ext cx="11802177" cy="2564886"/>
            <a:chOff x="2705831" y="3655819"/>
            <a:chExt cx="11802177" cy="2564886"/>
          </a:xfrm>
        </p:grpSpPr>
        <p:pic>
          <p:nvPicPr>
            <p:cNvPr id="4" name="그래픽 3" descr="두루마리 단색으로 채워진">
              <a:extLst>
                <a:ext uri="{FF2B5EF4-FFF2-40B4-BE49-F238E27FC236}">
                  <a16:creationId xmlns:a16="http://schemas.microsoft.com/office/drawing/2014/main" id="{AE1C90BB-41EA-4D0A-A1D9-C39B1AE5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94923" y="3655820"/>
              <a:ext cx="2564885" cy="2564885"/>
            </a:xfrm>
            <a:prstGeom prst="rect">
              <a:avLst/>
            </a:prstGeom>
          </p:spPr>
        </p:pic>
        <p:pic>
          <p:nvPicPr>
            <p:cNvPr id="11" name="그래픽 10" descr="코코넛 단색으로 채워진">
              <a:extLst>
                <a:ext uri="{FF2B5EF4-FFF2-40B4-BE49-F238E27FC236}">
                  <a16:creationId xmlns:a16="http://schemas.microsoft.com/office/drawing/2014/main" id="{B6A7B534-8B1B-4CA2-B1EF-BC6B0718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5831" y="3655819"/>
              <a:ext cx="2564885" cy="2564885"/>
            </a:xfrm>
            <a:prstGeom prst="rect">
              <a:avLst/>
            </a:prstGeom>
          </p:spPr>
        </p:pic>
        <p:pic>
          <p:nvPicPr>
            <p:cNvPr id="20" name="그래픽 19" descr="공유 윤곽선">
              <a:extLst>
                <a:ext uri="{FF2B5EF4-FFF2-40B4-BE49-F238E27FC236}">
                  <a16:creationId xmlns:a16="http://schemas.microsoft.com/office/drawing/2014/main" id="{35562940-AA83-4A35-91B0-60325A55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43124" y="3655821"/>
              <a:ext cx="2564884" cy="25648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29C9DFC-9CC6-45F1-9E48-97009993A7E6}"/>
              </a:ext>
            </a:extLst>
          </p:cNvPr>
          <p:cNvSpPr txBox="1"/>
          <p:nvPr/>
        </p:nvSpPr>
        <p:spPr>
          <a:xfrm>
            <a:off x="1752600" y="6982599"/>
            <a:ext cx="3788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세계 각국의 다양한 칵테일 </a:t>
            </a:r>
            <a:endParaRPr lang="en-US" altLang="ko-KR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레시피를 제공합니다</a:t>
            </a:r>
            <a:r>
              <a:rPr lang="en-US" altLang="ko-KR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ko-KR" altLang="en-US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438F88-4BE9-4412-A19C-D98572A733F7}"/>
              </a:ext>
            </a:extLst>
          </p:cNvPr>
          <p:cNvSpPr txBox="1"/>
          <p:nvPr/>
        </p:nvSpPr>
        <p:spPr>
          <a:xfrm>
            <a:off x="6495747" y="6982600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나만의 칵테일 레시피를 </a:t>
            </a:r>
            <a:endParaRPr lang="en-US" altLang="ko-KR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만들 수 있도록 합니다</a:t>
            </a:r>
            <a:r>
              <a:rPr lang="en-US" altLang="ko-KR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ko-KR" altLang="en-US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2EB28-C66F-464F-9F4A-1164454517D3}"/>
              </a:ext>
            </a:extLst>
          </p:cNvPr>
          <p:cNvSpPr txBox="1"/>
          <p:nvPr/>
        </p:nvSpPr>
        <p:spPr>
          <a:xfrm>
            <a:off x="10790506" y="6797932"/>
            <a:ext cx="467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커뮤니티를 통해 나만의 레시피를 </a:t>
            </a:r>
            <a:endParaRPr lang="en-US" altLang="ko-KR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다른 사람들과</a:t>
            </a:r>
            <a:r>
              <a:rPr lang="en-US" altLang="ko-KR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공유하고 </a:t>
            </a:r>
            <a:endParaRPr lang="en-US" altLang="ko-KR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의견을 나눌 수 있도록 합니다</a:t>
            </a:r>
            <a:r>
              <a:rPr lang="en-US" altLang="ko-KR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r>
              <a:rPr lang="ko-KR" altLang="en-US" sz="24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endParaRPr lang="en-US" altLang="ko-KR" sz="24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09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19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5" y="753069"/>
            <a:ext cx="6171696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프로젝트 목적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AA7D0-7CF2-4E82-826E-7AE1D5BC280D}"/>
              </a:ext>
            </a:extLst>
          </p:cNvPr>
          <p:cNvSpPr txBox="1"/>
          <p:nvPr/>
        </p:nvSpPr>
        <p:spPr>
          <a:xfrm>
            <a:off x="3488747" y="2705100"/>
            <a:ext cx="944521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칵테일에 대한 충분한 정보를 제공해야 한다</a:t>
            </a:r>
            <a:r>
              <a:rPr lang="en-US" altLang="ko-KR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칵테일에 대한 기본적인 상식 및 배경 제공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보편적인 칵테일 레시피를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20~40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가지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칵테일 재료 및 도구에 대한 정보를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초보자도 나만의 레시피를 만들 수 있는 정보를 제공해야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사용자가 별도의 설명 없이도 앱 사용이 가능하여야 한다</a:t>
            </a:r>
            <a:r>
              <a:rPr lang="en-US" altLang="ko-KR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직관적으로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구성해야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간단한 이미지 또는 그래픽으로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또는 정보를 표현해야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 경험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(UX)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을 고려하여 사용자가 제품을 자연스럽게 사용 가능하도록 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 기능을 통해 사용자간 소통이 가능해야 한다</a:t>
            </a:r>
            <a:endParaRPr lang="en-US" altLang="ko-KR" sz="2000" b="1" u="sng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나만의 레시피를 공유할 수 있어야 한다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사용자간 질의응답이 가능해야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자유게시판을 통해 자유로운 글 작성이 가능해야 한다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C7D4A3A5-DCE5-4519-A061-D3FB5B185A40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04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목적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4" name="그래픽 3" descr="신문 단색으로 채워진">
            <a:extLst>
              <a:ext uri="{FF2B5EF4-FFF2-40B4-BE49-F238E27FC236}">
                <a16:creationId xmlns:a16="http://schemas.microsoft.com/office/drawing/2014/main" id="{907A382B-5A83-4E03-A1F8-6A2103A13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2781300"/>
            <a:ext cx="1295400" cy="1295400"/>
          </a:xfrm>
          <a:prstGeom prst="rect">
            <a:avLst/>
          </a:prstGeom>
        </p:spPr>
      </p:pic>
      <p:pic>
        <p:nvPicPr>
          <p:cNvPr id="10" name="그래픽 9" descr="모임 단색으로 채워진">
            <a:extLst>
              <a:ext uri="{FF2B5EF4-FFF2-40B4-BE49-F238E27FC236}">
                <a16:creationId xmlns:a16="http://schemas.microsoft.com/office/drawing/2014/main" id="{15C6C068-7A25-471C-B4E6-F366906D1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8800" y="6819900"/>
            <a:ext cx="1295400" cy="1295400"/>
          </a:xfrm>
          <a:prstGeom prst="rect">
            <a:avLst/>
          </a:prstGeom>
        </p:spPr>
      </p:pic>
      <p:pic>
        <p:nvPicPr>
          <p:cNvPr id="13" name="그래픽 12" descr="컴퍼스 단색으로 채워진">
            <a:extLst>
              <a:ext uri="{FF2B5EF4-FFF2-40B4-BE49-F238E27FC236}">
                <a16:creationId xmlns:a16="http://schemas.microsoft.com/office/drawing/2014/main" id="{0DEB7E7A-E01B-4B47-811D-E6599BDE7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0" y="4956213"/>
            <a:ext cx="1295399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02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7581" y="551455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목차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0693" y="3231408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01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693" y="47443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02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1600" y="343625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Cafe24 Dangdanghae" pitchFamily="34" charset="0"/>
              </a:rPr>
              <a:t>기능</a:t>
            </a:r>
            <a:endParaRPr lang="en-US" altLang="ko-KR" sz="36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Cafe24 Dangdanghae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91600" y="6515100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자료구조</a:t>
            </a:r>
            <a:endParaRPr lang="en-US" altLang="ko-KR" sz="36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+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6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목차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7101605" y="6257378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03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8968246" y="4935079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아이디어</a:t>
            </a:r>
            <a:endParaRPr lang="en-US" altLang="ko-KR" sz="3600" dirty="0">
              <a:solidFill>
                <a:srgbClr val="595959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58EBA9-793E-414D-875D-609320657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1" y="2266588"/>
            <a:ext cx="7079119" cy="4897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CF30CC-BF19-4547-B6B2-32D38E334179}"/>
              </a:ext>
            </a:extLst>
          </p:cNvPr>
          <p:cNvSpPr txBox="1"/>
          <p:nvPr/>
        </p:nvSpPr>
        <p:spPr>
          <a:xfrm>
            <a:off x="760515" y="7200900"/>
            <a:ext cx="707912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화면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7A4572-28A0-4D37-B10A-97F27714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41502"/>
              </p:ext>
            </p:extLst>
          </p:nvPr>
        </p:nvGraphicFramePr>
        <p:xfrm>
          <a:off x="8610600" y="3628348"/>
          <a:ext cx="7690361" cy="1886928"/>
        </p:xfrm>
        <a:graphic>
          <a:graphicData uri="http://schemas.openxmlformats.org/drawingml/2006/table">
            <a:tbl>
              <a:tblPr/>
              <a:tblGrid>
                <a:gridCol w="337250">
                  <a:extLst>
                    <a:ext uri="{9D8B030D-6E8A-4147-A177-3AD203B41FA5}">
                      <a16:colId xmlns:a16="http://schemas.microsoft.com/office/drawing/2014/main" val="1798559394"/>
                    </a:ext>
                  </a:extLst>
                </a:gridCol>
                <a:gridCol w="4385928">
                  <a:extLst>
                    <a:ext uri="{9D8B030D-6E8A-4147-A177-3AD203B41FA5}">
                      <a16:colId xmlns:a16="http://schemas.microsoft.com/office/drawing/2014/main" val="1731436190"/>
                    </a:ext>
                  </a:extLst>
                </a:gridCol>
                <a:gridCol w="1312995">
                  <a:extLst>
                    <a:ext uri="{9D8B030D-6E8A-4147-A177-3AD203B41FA5}">
                      <a16:colId xmlns:a16="http://schemas.microsoft.com/office/drawing/2014/main" val="2097340106"/>
                    </a:ext>
                  </a:extLst>
                </a:gridCol>
                <a:gridCol w="827094">
                  <a:extLst>
                    <a:ext uri="{9D8B030D-6E8A-4147-A177-3AD203B41FA5}">
                      <a16:colId xmlns:a16="http://schemas.microsoft.com/office/drawing/2014/main" val="2194180786"/>
                    </a:ext>
                  </a:extLst>
                </a:gridCol>
                <a:gridCol w="827094">
                  <a:extLst>
                    <a:ext uri="{9D8B030D-6E8A-4147-A177-3AD203B41FA5}">
                      <a16:colId xmlns:a16="http://schemas.microsoft.com/office/drawing/2014/main" val="1522646931"/>
                    </a:ext>
                  </a:extLst>
                </a:gridCol>
              </a:tblGrid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첫 화면으로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Login Activity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Splash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화면을 거쳐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출력되어야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47841"/>
                  </a:ext>
                </a:extLst>
              </a:tr>
              <a:tr h="322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Login Activity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서버와 연동하여 회원가입 및 로그인을 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34670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Login Activity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자동로그인 기능을 통해 사용자는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최초 로그인 이후 매번 로그인 과정 없이도 로그인이 가능해야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9336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로그인 완료 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Main Activity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로 전환되어야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98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6B818-1A1B-47EE-99D4-DAB061D7092E}"/>
              </a:ext>
            </a:extLst>
          </p:cNvPr>
          <p:cNvSpPr txBox="1"/>
          <p:nvPr/>
        </p:nvSpPr>
        <p:spPr>
          <a:xfrm>
            <a:off x="3133000" y="7716848"/>
            <a:ext cx="328145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메인 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481216E-EA85-4DEA-ACDF-CAACD3AE6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00" y="1921389"/>
            <a:ext cx="3281450" cy="574777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4F161-49C5-4832-9CC1-9547C635A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54124"/>
              </p:ext>
            </p:extLst>
          </p:nvPr>
        </p:nvGraphicFramePr>
        <p:xfrm>
          <a:off x="7369778" y="3903203"/>
          <a:ext cx="7620000" cy="1181208"/>
        </p:xfrm>
        <a:graphic>
          <a:graphicData uri="http://schemas.openxmlformats.org/drawingml/2006/table">
            <a:tbl>
              <a:tblPr/>
              <a:tblGrid>
                <a:gridCol w="334164">
                  <a:extLst>
                    <a:ext uri="{9D8B030D-6E8A-4147-A177-3AD203B41FA5}">
                      <a16:colId xmlns:a16="http://schemas.microsoft.com/office/drawing/2014/main" val="2553511586"/>
                    </a:ext>
                  </a:extLst>
                </a:gridCol>
                <a:gridCol w="4345799">
                  <a:extLst>
                    <a:ext uri="{9D8B030D-6E8A-4147-A177-3AD203B41FA5}">
                      <a16:colId xmlns:a16="http://schemas.microsoft.com/office/drawing/2014/main" val="3859857825"/>
                    </a:ext>
                  </a:extLst>
                </a:gridCol>
                <a:gridCol w="1300983">
                  <a:extLst>
                    <a:ext uri="{9D8B030D-6E8A-4147-A177-3AD203B41FA5}">
                      <a16:colId xmlns:a16="http://schemas.microsoft.com/office/drawing/2014/main" val="246421475"/>
                    </a:ext>
                  </a:extLst>
                </a:gridCol>
                <a:gridCol w="819527">
                  <a:extLst>
                    <a:ext uri="{9D8B030D-6E8A-4147-A177-3AD203B41FA5}">
                      <a16:colId xmlns:a16="http://schemas.microsoft.com/office/drawing/2014/main" val="3269060630"/>
                    </a:ext>
                  </a:extLst>
                </a:gridCol>
                <a:gridCol w="819527">
                  <a:extLst>
                    <a:ext uri="{9D8B030D-6E8A-4147-A177-3AD203B41FA5}">
                      <a16:colId xmlns:a16="http://schemas.microsoft.com/office/drawing/2014/main" val="1669305602"/>
                    </a:ext>
                  </a:extLst>
                </a:gridCol>
              </a:tblGrid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Main Activity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첫 진입 시 칵테일 정보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출력되도록 하여야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03530"/>
                  </a:ext>
                </a:extLst>
              </a:tr>
              <a:tr h="589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메인화면에는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BottomNavigation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을 통해 각각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내 정보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기능을 하는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로 전환될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9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AC14B-6CFA-4FFF-AB83-DA1404F55DF5}"/>
              </a:ext>
            </a:extLst>
          </p:cNvPr>
          <p:cNvSpPr txBox="1"/>
          <p:nvPr/>
        </p:nvSpPr>
        <p:spPr>
          <a:xfrm>
            <a:off x="3048000" y="7719055"/>
            <a:ext cx="3547663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</a:rPr>
              <a:t>내 정보 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6C5A61-93D6-4AA1-B9F7-A74F6D79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8211"/>
              </p:ext>
            </p:extLst>
          </p:nvPr>
        </p:nvGraphicFramePr>
        <p:xfrm>
          <a:off x="7369778" y="4178076"/>
          <a:ext cx="7641621" cy="471732"/>
        </p:xfrm>
        <a:graphic>
          <a:graphicData uri="http://schemas.openxmlformats.org/drawingml/2006/table">
            <a:tbl>
              <a:tblPr/>
              <a:tblGrid>
                <a:gridCol w="335112">
                  <a:extLst>
                    <a:ext uri="{9D8B030D-6E8A-4147-A177-3AD203B41FA5}">
                      <a16:colId xmlns:a16="http://schemas.microsoft.com/office/drawing/2014/main" val="3533055980"/>
                    </a:ext>
                  </a:extLst>
                </a:gridCol>
                <a:gridCol w="4358131">
                  <a:extLst>
                    <a:ext uri="{9D8B030D-6E8A-4147-A177-3AD203B41FA5}">
                      <a16:colId xmlns:a16="http://schemas.microsoft.com/office/drawing/2014/main" val="2225865412"/>
                    </a:ext>
                  </a:extLst>
                </a:gridCol>
                <a:gridCol w="1304674">
                  <a:extLst>
                    <a:ext uri="{9D8B030D-6E8A-4147-A177-3AD203B41FA5}">
                      <a16:colId xmlns:a16="http://schemas.microsoft.com/office/drawing/2014/main" val="666562540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2796534063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2653923564"/>
                    </a:ext>
                  </a:extLst>
                </a:gridCol>
              </a:tblGrid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내 정보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회원 정보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즐겨찾기 내역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커뮤니티 활동 내역이 표시되어야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029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9B9B84CF-693B-4B1A-ADBF-89CB09981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417228"/>
            <a:ext cx="3547663" cy="6240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D25D59-D346-4DFD-9E15-9784CFE5D074}"/>
              </a:ext>
            </a:extLst>
          </p:cNvPr>
          <p:cNvSpPr/>
          <p:nvPr/>
        </p:nvSpPr>
        <p:spPr>
          <a:xfrm>
            <a:off x="3317195" y="1915560"/>
            <a:ext cx="1442301" cy="1649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래픽 18" descr="Astronaut female 단색으로 채워진">
            <a:extLst>
              <a:ext uri="{FF2B5EF4-FFF2-40B4-BE49-F238E27FC236}">
                <a16:creationId xmlns:a16="http://schemas.microsoft.com/office/drawing/2014/main" id="{C7A769B5-0BFB-4BCA-9487-DDD99C909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145" y="228320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E2D26C-0C38-4F43-BEB2-134F04E57F08}"/>
              </a:ext>
            </a:extLst>
          </p:cNvPr>
          <p:cNvSpPr txBox="1"/>
          <p:nvPr/>
        </p:nvSpPr>
        <p:spPr>
          <a:xfrm>
            <a:off x="5008165" y="19522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칵테일보이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216E1-7DC4-40AC-891F-716A3BB8814B}"/>
              </a:ext>
            </a:extLst>
          </p:cNvPr>
          <p:cNvSpPr txBox="1"/>
          <p:nvPr/>
        </p:nvSpPr>
        <p:spPr>
          <a:xfrm>
            <a:off x="4859419" y="2415665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가입연도 </a:t>
            </a:r>
            <a:r>
              <a:rPr lang="en-US" altLang="ko-KR" sz="1050" dirty="0"/>
              <a:t>2021-10-10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BDFA9D-E3CF-4D35-AABD-F8A7217804BB}"/>
              </a:ext>
            </a:extLst>
          </p:cNvPr>
          <p:cNvSpPr/>
          <p:nvPr/>
        </p:nvSpPr>
        <p:spPr>
          <a:xfrm>
            <a:off x="3317195" y="3866909"/>
            <a:ext cx="2922309" cy="4619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즐겨찾기한</a:t>
            </a:r>
            <a:r>
              <a:rPr lang="ko-KR" altLang="en-US" dirty="0">
                <a:solidFill>
                  <a:schemeClr val="tx1"/>
                </a:solidFill>
              </a:rPr>
              <a:t> 레시피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01DD9F-8BCD-48B2-B332-9C1AFFC4DD3F}"/>
              </a:ext>
            </a:extLst>
          </p:cNvPr>
          <p:cNvSpPr/>
          <p:nvPr/>
        </p:nvSpPr>
        <p:spPr>
          <a:xfrm>
            <a:off x="3317195" y="4449014"/>
            <a:ext cx="2922309" cy="4619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내가 작성한 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9F3BEF-79A4-4926-B2BD-0F823FABA731}"/>
              </a:ext>
            </a:extLst>
          </p:cNvPr>
          <p:cNvSpPr/>
          <p:nvPr/>
        </p:nvSpPr>
        <p:spPr>
          <a:xfrm>
            <a:off x="3317195" y="5031119"/>
            <a:ext cx="2922309" cy="4619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작성한 댓글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C1E3D-CF30-4570-AF54-4921BE653B0D}"/>
              </a:ext>
            </a:extLst>
          </p:cNvPr>
          <p:cNvSpPr txBox="1"/>
          <p:nvPr/>
        </p:nvSpPr>
        <p:spPr>
          <a:xfrm>
            <a:off x="3855059" y="5864123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예시 화면입니다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240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7A7796-6AC1-4DBF-973F-E7D27E9BCE6E}"/>
              </a:ext>
            </a:extLst>
          </p:cNvPr>
          <p:cNvGrpSpPr/>
          <p:nvPr/>
        </p:nvGrpSpPr>
        <p:grpSpPr>
          <a:xfrm>
            <a:off x="2871788" y="1791605"/>
            <a:ext cx="3485259" cy="6172200"/>
            <a:chOff x="813422" y="282804"/>
            <a:chExt cx="3485259" cy="61132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F2E6E6-315F-498C-9B6D-6B6A57E77ED9}"/>
                </a:ext>
              </a:extLst>
            </p:cNvPr>
            <p:cNvGrpSpPr/>
            <p:nvPr/>
          </p:nvGrpSpPr>
          <p:grpSpPr>
            <a:xfrm>
              <a:off x="813422" y="282804"/>
              <a:ext cx="3485259" cy="6113282"/>
              <a:chOff x="1576993" y="461914"/>
              <a:chExt cx="3485259" cy="6113282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46C8E8B-D40A-4D28-83C8-4E3C188C2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993" y="461914"/>
                <a:ext cx="3485259" cy="6113282"/>
              </a:xfrm>
              <a:prstGeom prst="rect">
                <a:avLst/>
              </a:prstGeom>
            </p:spPr>
          </p:pic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E6F7621-FF81-4B54-AEE7-4006B1CBD14B}"/>
                  </a:ext>
                </a:extLst>
              </p:cNvPr>
              <p:cNvSpPr/>
              <p:nvPr/>
            </p:nvSpPr>
            <p:spPr>
              <a:xfrm>
                <a:off x="1908928" y="2192726"/>
                <a:ext cx="1234911" cy="120663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칵테일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1EA7FE3E-26E5-4A60-ADFC-789535EB1F72}"/>
                  </a:ext>
                </a:extLst>
              </p:cNvPr>
              <p:cNvSpPr/>
              <p:nvPr/>
            </p:nvSpPr>
            <p:spPr>
              <a:xfrm>
                <a:off x="3475774" y="2192726"/>
                <a:ext cx="1234911" cy="120663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Basic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칵테일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192A1C9E-3651-4324-9D5E-7DB9CB3D6458}"/>
                  </a:ext>
                </a:extLst>
              </p:cNvPr>
              <p:cNvSpPr/>
              <p:nvPr/>
            </p:nvSpPr>
            <p:spPr>
              <a:xfrm>
                <a:off x="1908928" y="3680670"/>
                <a:ext cx="1234911" cy="120663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칵테일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재료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015B78D-9E8E-459E-9732-7F94AC858911}"/>
                  </a:ext>
                </a:extLst>
              </p:cNvPr>
              <p:cNvSpPr/>
              <p:nvPr/>
            </p:nvSpPr>
            <p:spPr>
              <a:xfrm>
                <a:off x="3475774" y="3680670"/>
                <a:ext cx="1234911" cy="120663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칵테일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도구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441281-B1D6-48AA-B059-AD170170D29C}"/>
                  </a:ext>
                </a:extLst>
              </p:cNvPr>
              <p:cNvSpPr txBox="1"/>
              <p:nvPr/>
            </p:nvSpPr>
            <p:spPr>
              <a:xfrm>
                <a:off x="2593301" y="1282741"/>
                <a:ext cx="14526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7030A0"/>
                    </a:solidFill>
                  </a:rPr>
                  <a:t>Cock’Fit</a:t>
                </a:r>
                <a:endParaRPr lang="ko-KR" altLang="en-US" sz="2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582A2-AA58-46AF-BC87-6C1DA4E62619}"/>
                </a:ext>
              </a:extLst>
            </p:cNvPr>
            <p:cNvSpPr txBox="1"/>
            <p:nvPr/>
          </p:nvSpPr>
          <p:spPr>
            <a:xfrm>
              <a:off x="1668544" y="637652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예시 화면입니다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1D1724-FBAE-4208-9C26-7116CF8307EE}"/>
              </a:ext>
            </a:extLst>
          </p:cNvPr>
          <p:cNvSpPr txBox="1"/>
          <p:nvPr/>
        </p:nvSpPr>
        <p:spPr>
          <a:xfrm>
            <a:off x="2871788" y="7990749"/>
            <a:ext cx="3485259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</a:rPr>
              <a:t>칵테일 정보 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6D37F-447F-425A-AB8D-A1C1FF3D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08678"/>
              </p:ext>
            </p:extLst>
          </p:nvPr>
        </p:nvGraphicFramePr>
        <p:xfrm>
          <a:off x="7173551" y="2862789"/>
          <a:ext cx="8828448" cy="3766182"/>
        </p:xfrm>
        <a:graphic>
          <a:graphicData uri="http://schemas.openxmlformats.org/drawingml/2006/table">
            <a:tbl>
              <a:tblPr/>
              <a:tblGrid>
                <a:gridCol w="387159">
                  <a:extLst>
                    <a:ext uri="{9D8B030D-6E8A-4147-A177-3AD203B41FA5}">
                      <a16:colId xmlns:a16="http://schemas.microsoft.com/office/drawing/2014/main" val="1413737060"/>
                    </a:ext>
                  </a:extLst>
                </a:gridCol>
                <a:gridCol w="5034996">
                  <a:extLst>
                    <a:ext uri="{9D8B030D-6E8A-4147-A177-3AD203B41FA5}">
                      <a16:colId xmlns:a16="http://schemas.microsoft.com/office/drawing/2014/main" val="1370074644"/>
                    </a:ext>
                  </a:extLst>
                </a:gridCol>
                <a:gridCol w="1507305">
                  <a:extLst>
                    <a:ext uri="{9D8B030D-6E8A-4147-A177-3AD203B41FA5}">
                      <a16:colId xmlns:a16="http://schemas.microsoft.com/office/drawing/2014/main" val="990499289"/>
                    </a:ext>
                  </a:extLst>
                </a:gridCol>
                <a:gridCol w="949494">
                  <a:extLst>
                    <a:ext uri="{9D8B030D-6E8A-4147-A177-3AD203B41FA5}">
                      <a16:colId xmlns:a16="http://schemas.microsoft.com/office/drawing/2014/main" val="3491874729"/>
                    </a:ext>
                  </a:extLst>
                </a:gridCol>
                <a:gridCol w="949494">
                  <a:extLst>
                    <a:ext uri="{9D8B030D-6E8A-4147-A177-3AD203B41FA5}">
                      <a16:colId xmlns:a16="http://schemas.microsoft.com/office/drawing/2014/main" val="749642145"/>
                    </a:ext>
                  </a:extLst>
                </a:gridCol>
              </a:tblGrid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칵테일 기본 상식 제공 및 칵테일 레시피를 카테고리별로 제공하여야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67236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 특정 칵테일 레시피 카테고리를 선택하면 칵테일 레시피의 목록을 출력하는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목록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으로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전환되어야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672132"/>
                  </a:ext>
                </a:extLst>
              </a:tr>
              <a:tr h="589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목록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RecyclerView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를 통해 카테고리에 맞는 레시피 목록을 제공하여야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목록에는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레시피명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별점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사진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해시태그 등이 표시되어야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53987"/>
                  </a:ext>
                </a:extLst>
              </a:tr>
              <a:tr h="589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목록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레시피를 클릭하면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Dialog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창을 통해 간략하게 칵테일의 정보를 표시하고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상세 레시피 보기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버튼을 누르면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으로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전환되게 하여야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178244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칵테일 정보 화면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에서는 선택한 칵테일 레시피의 개요 및 재료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도구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제조법 등을 제공하여야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26791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목록 화면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정보 화면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Back Navigation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을 제공하여야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84947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칵테일 목록 화면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Float Action Button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을 통해 출력된 칵테일 리스트를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인기순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도수순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등의 기준으로 정렬할 수 있어야 한다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4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4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8793" y="953393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05192" y="405595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  <a:cs typeface="Cafe24 Dangdanghae" pitchFamily="34" charset="0"/>
              </a:rPr>
              <a:t>기능</a:t>
            </a:r>
            <a:endParaRPr lang="en-US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7AB4E81E-104B-4559-AC69-B429371D0009}"/>
              </a:ext>
            </a:extLst>
          </p:cNvPr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01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기능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6F47A-383E-4833-AFA5-B7BB019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358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A5D4CC-0ED5-4F33-9033-529BE7732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816100"/>
            <a:ext cx="3469871" cy="6172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F7D62-34E5-4402-91F8-6A7F2E57ACDC}"/>
              </a:ext>
            </a:extLst>
          </p:cNvPr>
          <p:cNvSpPr/>
          <p:nvPr/>
        </p:nvSpPr>
        <p:spPr>
          <a:xfrm>
            <a:off x="3093537" y="3314961"/>
            <a:ext cx="1250623" cy="1475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042E31-15E6-43A9-A1E7-C8C05FA338EE}"/>
              </a:ext>
            </a:extLst>
          </p:cNvPr>
          <p:cNvSpPr/>
          <p:nvPr/>
        </p:nvSpPr>
        <p:spPr>
          <a:xfrm>
            <a:off x="4619081" y="3314961"/>
            <a:ext cx="1250623" cy="1475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59941C-0F9C-4126-ADC8-E40C89E7405D}"/>
              </a:ext>
            </a:extLst>
          </p:cNvPr>
          <p:cNvSpPr/>
          <p:nvPr/>
        </p:nvSpPr>
        <p:spPr>
          <a:xfrm>
            <a:off x="3093537" y="5025926"/>
            <a:ext cx="1250623" cy="1475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ED6026-759B-4C0A-B888-77F04E9FC7BA}"/>
              </a:ext>
            </a:extLst>
          </p:cNvPr>
          <p:cNvSpPr/>
          <p:nvPr/>
        </p:nvSpPr>
        <p:spPr>
          <a:xfrm>
            <a:off x="4619081" y="5025926"/>
            <a:ext cx="1250623" cy="1475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6996C-EDDE-47A7-B421-990ADAA705B2}"/>
              </a:ext>
            </a:extLst>
          </p:cNvPr>
          <p:cNvSpPr txBox="1"/>
          <p:nvPr/>
        </p:nvSpPr>
        <p:spPr>
          <a:xfrm>
            <a:off x="2967667" y="27138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레시피</a:t>
            </a: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3B99E4AC-1EFF-4DCE-9304-C964ACF360B1}"/>
              </a:ext>
            </a:extLst>
          </p:cNvPr>
          <p:cNvSpPr/>
          <p:nvPr/>
        </p:nvSpPr>
        <p:spPr>
          <a:xfrm>
            <a:off x="4969470" y="5483128"/>
            <a:ext cx="527901" cy="532989"/>
          </a:xfrm>
          <a:prstGeom prst="plus">
            <a:avLst>
              <a:gd name="adj" fmla="val 375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E4E06-AA5F-4655-9ABB-379C71497D9F}"/>
              </a:ext>
            </a:extLst>
          </p:cNvPr>
          <p:cNvSpPr txBox="1"/>
          <p:nvPr/>
        </p:nvSpPr>
        <p:spPr>
          <a:xfrm>
            <a:off x="3511363" y="222866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예시 화면입니다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AAF81-7AE1-4843-846B-4EBA6DF6130B}"/>
              </a:ext>
            </a:extLst>
          </p:cNvPr>
          <p:cNvSpPr txBox="1"/>
          <p:nvPr/>
        </p:nvSpPr>
        <p:spPr>
          <a:xfrm>
            <a:off x="2727812" y="8015244"/>
            <a:ext cx="3485259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나만의 레시피 화면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6EAC4-C53D-4B67-9ED4-70581647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44886"/>
              </p:ext>
            </p:extLst>
          </p:nvPr>
        </p:nvGraphicFramePr>
        <p:xfrm>
          <a:off x="6939669" y="3797958"/>
          <a:ext cx="9214731" cy="947220"/>
        </p:xfrm>
        <a:graphic>
          <a:graphicData uri="http://schemas.openxmlformats.org/drawingml/2006/table">
            <a:tbl>
              <a:tblPr/>
              <a:tblGrid>
                <a:gridCol w="339337">
                  <a:extLst>
                    <a:ext uri="{9D8B030D-6E8A-4147-A177-3AD203B41FA5}">
                      <a16:colId xmlns:a16="http://schemas.microsoft.com/office/drawing/2014/main" val="1583722842"/>
                    </a:ext>
                  </a:extLst>
                </a:gridCol>
                <a:gridCol w="5320060">
                  <a:extLst>
                    <a:ext uri="{9D8B030D-6E8A-4147-A177-3AD203B41FA5}">
                      <a16:colId xmlns:a16="http://schemas.microsoft.com/office/drawing/2014/main" val="4250414874"/>
                    </a:ext>
                  </a:extLst>
                </a:gridCol>
                <a:gridCol w="1573256">
                  <a:extLst>
                    <a:ext uri="{9D8B030D-6E8A-4147-A177-3AD203B41FA5}">
                      <a16:colId xmlns:a16="http://schemas.microsoft.com/office/drawing/2014/main" val="1548041953"/>
                    </a:ext>
                  </a:extLst>
                </a:gridCol>
                <a:gridCol w="991039">
                  <a:extLst>
                    <a:ext uri="{9D8B030D-6E8A-4147-A177-3AD203B41FA5}">
                      <a16:colId xmlns:a16="http://schemas.microsoft.com/office/drawing/2014/main" val="1597661112"/>
                    </a:ext>
                  </a:extLst>
                </a:gridCol>
                <a:gridCol w="991039">
                  <a:extLst>
                    <a:ext uri="{9D8B030D-6E8A-4147-A177-3AD203B41FA5}">
                      <a16:colId xmlns:a16="http://schemas.microsoft.com/office/drawing/2014/main" val="312486963"/>
                    </a:ext>
                  </a:extLst>
                </a:gridCol>
              </a:tblGrid>
              <a:tr h="7875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CardView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ScrollView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를 통해 나만의 레시피 목록을 출력한다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CardView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에는 레시피 사진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레시피명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레시피명변경버튼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레시피공유버튼이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표시되어야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71" marR="33171" marT="9171" marB="9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541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435D8A-5C93-483F-891D-6800437F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06508"/>
              </p:ext>
            </p:extLst>
          </p:nvPr>
        </p:nvGraphicFramePr>
        <p:xfrm>
          <a:off x="6939668" y="4764445"/>
          <a:ext cx="9214731" cy="1130564"/>
        </p:xfrm>
        <a:graphic>
          <a:graphicData uri="http://schemas.openxmlformats.org/drawingml/2006/table">
            <a:tbl>
              <a:tblPr/>
              <a:tblGrid>
                <a:gridCol w="339337">
                  <a:extLst>
                    <a:ext uri="{9D8B030D-6E8A-4147-A177-3AD203B41FA5}">
                      <a16:colId xmlns:a16="http://schemas.microsoft.com/office/drawing/2014/main" val="1572593040"/>
                    </a:ext>
                  </a:extLst>
                </a:gridCol>
                <a:gridCol w="5289719">
                  <a:extLst>
                    <a:ext uri="{9D8B030D-6E8A-4147-A177-3AD203B41FA5}">
                      <a16:colId xmlns:a16="http://schemas.microsoft.com/office/drawing/2014/main" val="2000837090"/>
                    </a:ext>
                  </a:extLst>
                </a:gridCol>
                <a:gridCol w="1586683">
                  <a:extLst>
                    <a:ext uri="{9D8B030D-6E8A-4147-A177-3AD203B41FA5}">
                      <a16:colId xmlns:a16="http://schemas.microsoft.com/office/drawing/2014/main" val="2229040407"/>
                    </a:ext>
                  </a:extLst>
                </a:gridCol>
                <a:gridCol w="999496">
                  <a:extLst>
                    <a:ext uri="{9D8B030D-6E8A-4147-A177-3AD203B41FA5}">
                      <a16:colId xmlns:a16="http://schemas.microsoft.com/office/drawing/2014/main" val="3754159648"/>
                    </a:ext>
                  </a:extLst>
                </a:gridCol>
                <a:gridCol w="999496">
                  <a:extLst>
                    <a:ext uri="{9D8B030D-6E8A-4147-A177-3AD203B41FA5}">
                      <a16:colId xmlns:a16="http://schemas.microsoft.com/office/drawing/2014/main" val="19344787"/>
                    </a:ext>
                  </a:extLst>
                </a:gridCol>
              </a:tblGrid>
              <a:tr h="5652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나만의 레시피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Fragment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의 마지막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CardView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는 터치 시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 제작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”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으로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전환되게 하여야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82319"/>
                  </a:ext>
                </a:extLst>
              </a:tr>
              <a:tr h="5652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"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레시피 제작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“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에서는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EditText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를 통해 사용자가 나만의 레시피를 제작할 수 있어야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339" marR="36339" marT="10047" marB="10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1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5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1635</Words>
  <Application>Microsoft Office PowerPoint</Application>
  <PresentationFormat>사용자 지정</PresentationFormat>
  <Paragraphs>468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Cafe24 Dangdanghae</vt:lpstr>
      <vt:lpstr>S-Core Dream 4 Regular</vt:lpstr>
      <vt:lpstr>굴림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문민우</cp:lastModifiedBy>
  <cp:revision>623</cp:revision>
  <dcterms:created xsi:type="dcterms:W3CDTF">2021-09-24T17:15:04Z</dcterms:created>
  <dcterms:modified xsi:type="dcterms:W3CDTF">2021-10-11T08:09:45Z</dcterms:modified>
</cp:coreProperties>
</file>