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EE2"/>
    <a:srgbClr val="7C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-82" y="-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2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6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8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4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0529-A45B-43B8-BDA9-40EA1D11367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0504-40B6-4D93-9EE9-857DB0F5C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866377" y="2179529"/>
            <a:ext cx="8843375" cy="4684733"/>
            <a:chOff x="1866377" y="2179529"/>
            <a:chExt cx="8843375" cy="4684733"/>
          </a:xfrm>
        </p:grpSpPr>
        <p:grpSp>
          <p:nvGrpSpPr>
            <p:cNvPr id="27" name="그룹 26"/>
            <p:cNvGrpSpPr/>
            <p:nvPr/>
          </p:nvGrpSpPr>
          <p:grpSpPr>
            <a:xfrm>
              <a:off x="1866377" y="2179529"/>
              <a:ext cx="8843375" cy="4678471"/>
              <a:chOff x="1866377" y="2179529"/>
              <a:chExt cx="8843375" cy="467847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1866377" y="2179529"/>
                <a:ext cx="8843375" cy="4678471"/>
              </a:xfrm>
              <a:custGeom>
                <a:avLst/>
                <a:gdLst>
                  <a:gd name="connsiteX0" fmla="*/ 480179 w 8843375"/>
                  <a:gd name="connsiteY0" fmla="*/ 0 h 4678471"/>
                  <a:gd name="connsiteX1" fmla="*/ 8363196 w 8843375"/>
                  <a:gd name="connsiteY1" fmla="*/ 0 h 4678471"/>
                  <a:gd name="connsiteX2" fmla="*/ 8843375 w 8843375"/>
                  <a:gd name="connsiteY2" fmla="*/ 480179 h 4678471"/>
                  <a:gd name="connsiteX3" fmla="*/ 8843375 w 8843375"/>
                  <a:gd name="connsiteY3" fmla="*/ 4678471 h 4678471"/>
                  <a:gd name="connsiteX4" fmla="*/ 0 w 8843375"/>
                  <a:gd name="connsiteY4" fmla="*/ 4678471 h 4678471"/>
                  <a:gd name="connsiteX5" fmla="*/ 0 w 8843375"/>
                  <a:gd name="connsiteY5" fmla="*/ 480179 h 4678471"/>
                  <a:gd name="connsiteX6" fmla="*/ 480179 w 8843375"/>
                  <a:gd name="connsiteY6" fmla="*/ 0 h 467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43375" h="4678471">
                    <a:moveTo>
                      <a:pt x="480179" y="0"/>
                    </a:moveTo>
                    <a:lnTo>
                      <a:pt x="8363196" y="0"/>
                    </a:lnTo>
                    <a:cubicBezTo>
                      <a:pt x="8628392" y="0"/>
                      <a:pt x="8843375" y="214983"/>
                      <a:pt x="8843375" y="480179"/>
                    </a:cubicBezTo>
                    <a:lnTo>
                      <a:pt x="8843375" y="4678471"/>
                    </a:lnTo>
                    <a:lnTo>
                      <a:pt x="0" y="4678471"/>
                    </a:lnTo>
                    <a:lnTo>
                      <a:pt x="0" y="480179"/>
                    </a:lnTo>
                    <a:cubicBezTo>
                      <a:pt x="0" y="214983"/>
                      <a:pt x="214983" y="0"/>
                      <a:pt x="480179" y="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06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16481" y="2743201"/>
                <a:ext cx="8676000" cy="4102274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2204579" y="3162821"/>
              <a:ext cx="8166970" cy="37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423770" y="2592890"/>
              <a:ext cx="1578279" cy="162839"/>
              <a:chOff x="5423770" y="2592890"/>
              <a:chExt cx="1578279" cy="16283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5423770" y="2592890"/>
                <a:ext cx="162839" cy="16283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734058" y="2592890"/>
                <a:ext cx="1267991" cy="16283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2204579" y="3162823"/>
            <a:ext cx="8166970" cy="160959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89545" y="4030249"/>
            <a:ext cx="7597037" cy="567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거점 방어형 타</a:t>
            </a:r>
            <a:r>
              <a: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워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디펜스 게임</a:t>
            </a:r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54780"/>
              </p:ext>
            </p:extLst>
          </p:nvPr>
        </p:nvGraphicFramePr>
        <p:xfrm>
          <a:off x="2577227" y="3432129"/>
          <a:ext cx="361613" cy="33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13"/>
              </a:tblGrid>
              <a:tr h="84551"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51"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51"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5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334722" y="6350696"/>
            <a:ext cx="2771260" cy="494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CONTENTS A</a:t>
            </a:r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36125" y="5761973"/>
            <a:ext cx="1602727" cy="335370"/>
          </a:xfrm>
          <a:prstGeom prst="rect">
            <a:avLst/>
          </a:prstGeom>
          <a:solidFill>
            <a:schemeClr val="tx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게임진행모습</a:t>
            </a:r>
            <a:r>
              <a:rPr lang="en-US" altLang="ko-KR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altLang="ko-KR" sz="1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4008" y="5765941"/>
            <a:ext cx="1602727" cy="335370"/>
          </a:xfrm>
          <a:prstGeom prst="rect">
            <a:avLst/>
          </a:prstGeom>
          <a:solidFill>
            <a:schemeClr val="tx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게임진행모습</a:t>
            </a:r>
            <a:r>
              <a:rPr lang="en-US" altLang="ko-KR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altLang="ko-KR" sz="1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606884" y="5782092"/>
            <a:ext cx="1602727" cy="335370"/>
          </a:xfrm>
          <a:prstGeom prst="rect">
            <a:avLst/>
          </a:prstGeom>
          <a:solidFill>
            <a:schemeClr val="tx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게임진행모습</a:t>
            </a:r>
            <a:r>
              <a:rPr lang="en-US" altLang="ko-KR" sz="1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altLang="ko-KR" sz="1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2" y="349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</a:rPr>
              <a:t>The Guardian</a:t>
            </a:r>
            <a:endParaRPr lang="ko-KR" altLang="en-US" sz="60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" y="1272985"/>
            <a:ext cx="1219199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2013180015 </a:t>
            </a: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게임공학과 변경민</a:t>
            </a:r>
            <a:endParaRPr lang="en-US" altLang="ko-KR" sz="11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13" y="5011556"/>
            <a:ext cx="2406749" cy="1696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24" y="4941277"/>
            <a:ext cx="1602727" cy="8206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0" y="4941277"/>
            <a:ext cx="1589215" cy="859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47" y="4941276"/>
            <a:ext cx="1601164" cy="8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8" y="3448810"/>
            <a:ext cx="2209092" cy="220909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865879" y="118783"/>
            <a:ext cx="8579758" cy="4800600"/>
            <a:chOff x="1891277" y="1783"/>
            <a:chExt cx="8579758" cy="4800600"/>
          </a:xfrm>
          <a:effectLst>
            <a:outerShdw blurRad="2794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직사각형 81"/>
            <p:cNvSpPr/>
            <p:nvPr/>
          </p:nvSpPr>
          <p:spPr>
            <a:xfrm>
              <a:off x="2742258" y="1783"/>
              <a:ext cx="7728777" cy="933450"/>
            </a:xfrm>
            <a:prstGeom prst="rect">
              <a:avLst/>
            </a:prstGeom>
            <a:solidFill>
              <a:srgbClr val="5FD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기본 게임 </a:t>
              </a:r>
              <a:r>
                <a:rPr lang="ko-KR" altLang="en-US" sz="3600" b="1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컨셉</a:t>
              </a:r>
              <a:endParaRPr lang="ko-KR" altLang="en-US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4" name="사다리꼴 83"/>
            <p:cNvSpPr/>
            <p:nvPr/>
          </p:nvSpPr>
          <p:spPr>
            <a:xfrm flipV="1">
              <a:off x="1898650" y="935233"/>
              <a:ext cx="8559686" cy="266700"/>
            </a:xfrm>
            <a:prstGeom prst="trapezoid">
              <a:avLst>
                <a:gd name="adj" fmla="val 173980"/>
              </a:avLst>
            </a:prstGeom>
            <a:gradFill flip="none" rotWithShape="1">
              <a:gsLst>
                <a:gs pos="0">
                  <a:srgbClr val="5FD0D4">
                    <a:shade val="30000"/>
                    <a:satMod val="115000"/>
                  </a:srgbClr>
                </a:gs>
                <a:gs pos="50000">
                  <a:srgbClr val="5FD0D4">
                    <a:shade val="67500"/>
                    <a:satMod val="115000"/>
                  </a:srgbClr>
                </a:gs>
                <a:gs pos="100000">
                  <a:srgbClr val="5FD0D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 flipV="1">
              <a:off x="2434771" y="1201933"/>
              <a:ext cx="7561817" cy="1200150"/>
              <a:chOff x="3524250" y="3524250"/>
              <a:chExt cx="6496050" cy="1200150"/>
            </a:xfrm>
            <a:solidFill>
              <a:srgbClr val="8497B0"/>
            </a:solidFill>
          </p:grpSpPr>
          <p:sp>
            <p:nvSpPr>
              <p:cNvPr id="86" name="직사각형 85"/>
              <p:cNvSpPr/>
              <p:nvPr/>
            </p:nvSpPr>
            <p:spPr>
              <a:xfrm flipV="1">
                <a:off x="4216215" y="3790950"/>
                <a:ext cx="5804085" cy="933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800" b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예상 게임 흐름</a:t>
                </a:r>
                <a:endParaRPr lang="en-US" altLang="ko-KR" sz="28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>
              <a:xfrm>
                <a:off x="3524250" y="3524250"/>
                <a:ext cx="6496050" cy="266700"/>
              </a:xfrm>
              <a:prstGeom prst="trapezoid">
                <a:avLst>
                  <a:gd name="adj" fmla="val 173980"/>
                </a:avLst>
              </a:prstGeom>
              <a:gradFill flip="none" rotWithShape="1">
                <a:gsLst>
                  <a:gs pos="0">
                    <a:srgbClr val="8497B0">
                      <a:shade val="30000"/>
                      <a:satMod val="115000"/>
                    </a:srgbClr>
                  </a:gs>
                  <a:gs pos="50000">
                    <a:srgbClr val="8497B0">
                      <a:shade val="67500"/>
                      <a:satMod val="115000"/>
                    </a:srgbClr>
                  </a:gs>
                  <a:gs pos="100000">
                    <a:srgbClr val="8497B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 flipV="1">
              <a:off x="3300675" y="2402083"/>
              <a:ext cx="6209684" cy="1200150"/>
              <a:chOff x="3524250" y="3524250"/>
              <a:chExt cx="6496050" cy="1200150"/>
            </a:xfrm>
            <a:solidFill>
              <a:srgbClr val="FF9999"/>
            </a:solidFill>
          </p:grpSpPr>
          <p:sp>
            <p:nvSpPr>
              <p:cNvPr id="89" name="직사각형 88"/>
              <p:cNvSpPr/>
              <p:nvPr/>
            </p:nvSpPr>
            <p:spPr>
              <a:xfrm flipV="1">
                <a:off x="3951621" y="3790950"/>
                <a:ext cx="6068679" cy="933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게임 개발 범위</a:t>
                </a:r>
                <a:endParaRPr lang="en-US" altLang="ko-KR" sz="24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0" name="사다리꼴 89"/>
              <p:cNvSpPr/>
              <p:nvPr/>
            </p:nvSpPr>
            <p:spPr>
              <a:xfrm>
                <a:off x="3524250" y="3524250"/>
                <a:ext cx="6496050" cy="266700"/>
              </a:xfrm>
              <a:prstGeom prst="trapezoid">
                <a:avLst>
                  <a:gd name="adj" fmla="val 173980"/>
                </a:avLst>
              </a:prstGeom>
              <a:gradFill flip="none" rotWithShape="1">
                <a:gsLst>
                  <a:gs pos="0">
                    <a:srgbClr val="FF9999">
                      <a:shade val="30000"/>
                      <a:satMod val="115000"/>
                    </a:srgbClr>
                  </a:gs>
                  <a:gs pos="50000">
                    <a:srgbClr val="FF9999">
                      <a:shade val="67500"/>
                      <a:satMod val="115000"/>
                    </a:srgbClr>
                  </a:gs>
                  <a:gs pos="100000">
                    <a:srgbClr val="FF99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 flipV="1">
              <a:off x="3628598" y="3602233"/>
              <a:ext cx="5413802" cy="1200150"/>
              <a:chOff x="3524250" y="3524250"/>
              <a:chExt cx="6496050" cy="1200150"/>
            </a:xfrm>
            <a:solidFill>
              <a:srgbClr val="FFC000"/>
            </a:solidFill>
          </p:grpSpPr>
          <p:sp>
            <p:nvSpPr>
              <p:cNvPr id="92" name="직사각형 91"/>
              <p:cNvSpPr/>
              <p:nvPr/>
            </p:nvSpPr>
            <p:spPr>
              <a:xfrm flipV="1">
                <a:off x="4225202" y="3790950"/>
                <a:ext cx="5795098" cy="9334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개발 일정 </a:t>
                </a:r>
                <a:endParaRPr lang="en-US" altLang="ko-KR" sz="20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3" name="사다리꼴 92"/>
              <p:cNvSpPr/>
              <p:nvPr/>
            </p:nvSpPr>
            <p:spPr>
              <a:xfrm>
                <a:off x="3524250" y="3524250"/>
                <a:ext cx="6496050" cy="266700"/>
              </a:xfrm>
              <a:prstGeom prst="trapezoid">
                <a:avLst>
                  <a:gd name="adj" fmla="val 17398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 flipV="1">
              <a:off x="3349198" y="3602233"/>
              <a:ext cx="1324402" cy="1200150"/>
              <a:chOff x="3524250" y="3524250"/>
              <a:chExt cx="9962541" cy="120015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/>
              <p:cNvSpPr/>
              <p:nvPr/>
            </p:nvSpPr>
            <p:spPr>
              <a:xfrm>
                <a:off x="3524250" y="3524250"/>
                <a:ext cx="9962541" cy="266700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 flipV="1">
              <a:off x="2864797" y="2402083"/>
              <a:ext cx="1324402" cy="1200150"/>
              <a:chOff x="3524250" y="3524250"/>
              <a:chExt cx="9962541" cy="120015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/>
              <p:cNvSpPr/>
              <p:nvPr/>
            </p:nvSpPr>
            <p:spPr>
              <a:xfrm>
                <a:off x="3524250" y="3524250"/>
                <a:ext cx="9962541" cy="266700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 flipV="1">
              <a:off x="2384804" y="1201933"/>
              <a:ext cx="1324402" cy="1200150"/>
              <a:chOff x="3524250" y="3524250"/>
              <a:chExt cx="9962541" cy="120015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/>
              <p:cNvSpPr/>
              <p:nvPr/>
            </p:nvSpPr>
            <p:spPr>
              <a:xfrm>
                <a:off x="3524250" y="3524250"/>
                <a:ext cx="9962541" cy="266700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 flipV="1">
              <a:off x="1891278" y="1783"/>
              <a:ext cx="1324402" cy="1200150"/>
              <a:chOff x="3524250" y="3524250"/>
              <a:chExt cx="9962541" cy="1200150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524250" y="3790950"/>
                <a:ext cx="6496050" cy="933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/>
              <p:cNvSpPr/>
              <p:nvPr/>
            </p:nvSpPr>
            <p:spPr>
              <a:xfrm>
                <a:off x="3524250" y="3524250"/>
                <a:ext cx="9962541" cy="266700"/>
              </a:xfrm>
              <a:prstGeom prst="parallelogram">
                <a:avLst>
                  <a:gd name="adj" fmla="val 175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3355493" y="3745792"/>
              <a:ext cx="850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04</a:t>
              </a:r>
              <a:endParaRPr lang="en-US" altLang="ko-KR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77497" y="2545642"/>
              <a:ext cx="850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03</a:t>
              </a:r>
              <a:endParaRPr lang="en-US" altLang="ko-KR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381909" y="1345492"/>
              <a:ext cx="850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02</a:t>
              </a:r>
              <a:endParaRPr lang="en-US" altLang="ko-KR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891277" y="145341"/>
              <a:ext cx="850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01</a:t>
              </a:r>
              <a:endParaRPr lang="en-US" altLang="ko-KR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00" y="5166999"/>
            <a:ext cx="981805" cy="98180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03" r="5382" b="11023"/>
          <a:stretch/>
        </p:blipFill>
        <p:spPr>
          <a:xfrm>
            <a:off x="10319505" y="1965028"/>
            <a:ext cx="1010781" cy="21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561846" y="3692014"/>
            <a:ext cx="8416412" cy="3165987"/>
            <a:chOff x="334298" y="3692013"/>
            <a:chExt cx="6312309" cy="3165987"/>
          </a:xfrm>
        </p:grpSpPr>
        <p:sp>
          <p:nvSpPr>
            <p:cNvPr id="9" name="평행 사변형 8"/>
            <p:cNvSpPr/>
            <p:nvPr/>
          </p:nvSpPr>
          <p:spPr>
            <a:xfrm>
              <a:off x="1641987" y="3692013"/>
              <a:ext cx="5004620" cy="3165987"/>
            </a:xfrm>
            <a:prstGeom prst="parallelogram">
              <a:avLst>
                <a:gd name="adj" fmla="val 11690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>
              <a:off x="334298" y="3692013"/>
              <a:ext cx="6012426" cy="3165987"/>
            </a:xfrm>
            <a:prstGeom prst="parallelogram">
              <a:avLst>
                <a:gd name="adj" fmla="val 15727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1138084" y="3692013"/>
              <a:ext cx="5508523" cy="3165987"/>
            </a:xfrm>
            <a:prstGeom prst="parallelogram">
              <a:avLst>
                <a:gd name="adj" fmla="val 15727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94725" y="1130301"/>
            <a:ext cx="3758723" cy="2561713"/>
            <a:chOff x="5308958" y="1130300"/>
            <a:chExt cx="2819042" cy="2561713"/>
          </a:xfrm>
          <a:solidFill>
            <a:schemeClr val="bg1">
              <a:lumMod val="75000"/>
            </a:schemeClr>
          </a:solidFill>
        </p:grpSpPr>
        <p:sp>
          <p:nvSpPr>
            <p:cNvPr id="12" name="평행 사변형 11"/>
            <p:cNvSpPr/>
            <p:nvPr/>
          </p:nvSpPr>
          <p:spPr>
            <a:xfrm>
              <a:off x="5308958" y="1130300"/>
              <a:ext cx="2819041" cy="2561713"/>
            </a:xfrm>
            <a:prstGeom prst="parallelogram">
              <a:avLst>
                <a:gd name="adj" fmla="val 743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5740990" y="1130300"/>
              <a:ext cx="2387010" cy="2561713"/>
            </a:xfrm>
            <a:prstGeom prst="parallelogram">
              <a:avLst>
                <a:gd name="adj" fmla="val 626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이등변 삼각형 15"/>
          <p:cNvSpPr/>
          <p:nvPr/>
        </p:nvSpPr>
        <p:spPr>
          <a:xfrm>
            <a:off x="9005861" y="228601"/>
            <a:ext cx="2015067" cy="901700"/>
          </a:xfrm>
          <a:prstGeom prst="triangle">
            <a:avLst>
              <a:gd name="adj" fmla="val 743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741503" y="5228846"/>
            <a:ext cx="5334102" cy="1242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1377" y="1617785"/>
            <a:ext cx="3873319" cy="10990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83898" y="1262184"/>
            <a:ext cx="3790471" cy="145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20546" y="3039618"/>
            <a:ext cx="3538533" cy="1740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5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2528" y="5759992"/>
            <a:ext cx="240000" cy="18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/>
          <p:nvPr/>
        </p:nvCxnSpPr>
        <p:spPr>
          <a:xfrm flipH="1">
            <a:off x="1012427" y="1262184"/>
            <a:ext cx="9668380" cy="4074960"/>
          </a:xfrm>
          <a:prstGeom prst="bentConnector3">
            <a:avLst>
              <a:gd name="adj1" fmla="val -1905"/>
            </a:avLst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6226" y="1149107"/>
            <a:ext cx="7679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압도적인 </a:t>
            </a:r>
            <a:r>
              <a:rPr lang="ko-KR" altLang="en-US" sz="36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이</a:t>
            </a:r>
            <a:r>
              <a:rPr lang="ko-KR" alt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세계로부터의 공격</a:t>
            </a:r>
            <a:r>
              <a:rPr lang="en-US" altLang="ko-KR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!</a:t>
            </a:r>
          </a:p>
          <a:p>
            <a:pPr algn="ctr"/>
            <a:r>
              <a:rPr lang="en-US" altLang="ko-KR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ko-KR" altLang="en-US" sz="2400" b="1" u="sng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마지막 남은 희망은 당신의 타워 뿐</a:t>
            </a:r>
            <a:endParaRPr lang="ko-KR" altLang="en-US" sz="2400" b="1" u="sng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5431" y="3909679"/>
            <a:ext cx="7679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u="sng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방어타워를 건설하여 성을 마지막까지 </a:t>
            </a:r>
            <a:endParaRPr lang="en-US" altLang="ko-KR" sz="3200" b="1" u="sng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  <a:p>
            <a:pPr algn="ctr"/>
            <a:r>
              <a:rPr lang="ko-KR" altLang="en-US" sz="3200" b="1" u="sng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수성하라</a:t>
            </a:r>
            <a:r>
              <a:rPr lang="en-US" altLang="ko-KR" sz="3200" b="1" u="sng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!</a:t>
            </a:r>
            <a:endParaRPr lang="ko-KR" altLang="en-US" sz="3200" b="1" u="sng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90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895491" y="340468"/>
            <a:ext cx="4035669" cy="46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수많은 </a:t>
            </a:r>
            <a:r>
              <a: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적의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군대를</a:t>
            </a:r>
            <a:endParaRPr lang="en-US" altLang="ko-K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96200" y="1617647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적군을 쓰러뜨려 얻은 재화를 </a:t>
            </a:r>
            <a:endParaRPr lang="en-US" altLang="ko-KR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표시해주는 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입니다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altLang="ko-K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328" y="-27384"/>
            <a:ext cx="7968885" cy="7334672"/>
            <a:chOff x="35496" y="-27384"/>
            <a:chExt cx="5976664" cy="7334672"/>
          </a:xfrm>
        </p:grpSpPr>
        <p:sp>
          <p:nvSpPr>
            <p:cNvPr id="15" name="직사각형 14"/>
            <p:cNvSpPr/>
            <p:nvPr/>
          </p:nvSpPr>
          <p:spPr>
            <a:xfrm>
              <a:off x="35496" y="-27384"/>
              <a:ext cx="5976664" cy="73346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55575" y="260648"/>
              <a:ext cx="0" cy="63367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67543" y="260648"/>
              <a:ext cx="288032" cy="633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5576" y="260648"/>
              <a:ext cx="4536504" cy="633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753206" y="260648"/>
              <a:ext cx="0" cy="633670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5" y="309127"/>
            <a:ext cx="5959232" cy="623974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31771" y="1103365"/>
            <a:ext cx="1938206" cy="71217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117901" y="2540977"/>
            <a:ext cx="1938206" cy="88802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86100" y="3429001"/>
            <a:ext cx="2031801" cy="106185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41572" y="1797956"/>
            <a:ext cx="2029466" cy="77170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83678" y="457199"/>
            <a:ext cx="1195754" cy="4308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52155" y="5583114"/>
            <a:ext cx="1494693" cy="861647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896200" y="256966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습득한 재화로 설치가능한</a:t>
            </a:r>
            <a:endParaRPr lang="en-US" altLang="ko-KR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타워를 표시해주는 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입니다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96200" y="3639952"/>
            <a:ext cx="42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 정보 열람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일시정지 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설정기능을</a:t>
            </a:r>
            <a:endParaRPr lang="en-US" altLang="ko-KR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담당하는 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 </a:t>
            </a:r>
            <a:r>
              <a:rPr lang="ko-KR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입니다</a:t>
            </a:r>
            <a:r>
              <a:rPr lang="en-US" altLang="ko-K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5671037" y="340468"/>
            <a:ext cx="1385069" cy="646166"/>
          </a:xfrm>
          <a:prstGeom prst="ellipse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95490" y="807968"/>
            <a:ext cx="4035669" cy="88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적재적소에 타워를 설치하여 </a:t>
            </a:r>
            <a:endParaRPr lang="en-US" altLang="ko-K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막아내는 모습입니다</a:t>
            </a:r>
            <a:r>
              <a:rPr lang="en-US" altLang="ko-KR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44000" y="6158888"/>
            <a:ext cx="246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게임실행화면 </a:t>
            </a:r>
            <a:r>
              <a:rPr lang="en-US" altLang="ko-K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예시</a:t>
            </a:r>
            <a:r>
              <a:rPr lang="en-US" altLang="ko-K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입니다</a:t>
            </a:r>
            <a:r>
              <a:rPr lang="en-US" altLang="ko-K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9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10" grpId="0" animBg="1"/>
      <p:bldP spid="10" grpId="1" animBg="1"/>
      <p:bldP spid="28" grpId="0" animBg="1"/>
      <p:bldP spid="28" grpId="1" animBg="1"/>
      <p:bldP spid="16" grpId="0" animBg="1"/>
      <p:bldP spid="16" grpId="1" animBg="1"/>
      <p:bldP spid="30" grpId="0" animBg="1"/>
      <p:bldP spid="30" grpId="1" animBg="1"/>
      <p:bldP spid="17" grpId="0" animBg="1"/>
      <p:bldP spid="18" grpId="0" animBg="1"/>
      <p:bldP spid="33" grpId="0"/>
      <p:bldP spid="40" grpId="0"/>
      <p:bldP spid="20" grpId="0" animBg="1"/>
      <p:bldP spid="46" grpId="0"/>
      <p:bldP spid="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398964" y="482029"/>
            <a:ext cx="5623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haroni" panose="02010803020104030203" pitchFamily="2" charset="-79"/>
              </a:rPr>
              <a:t>예상 게임 흐름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2870" y="2315612"/>
            <a:ext cx="2256386" cy="4542387"/>
            <a:chOff x="1042870" y="2315612"/>
            <a:chExt cx="2256386" cy="4542387"/>
          </a:xfrm>
        </p:grpSpPr>
        <p:sp>
          <p:nvSpPr>
            <p:cNvPr id="69" name="직사각형 68"/>
            <p:cNvSpPr/>
            <p:nvPr/>
          </p:nvSpPr>
          <p:spPr>
            <a:xfrm rot="16200000">
              <a:off x="496723" y="4055468"/>
              <a:ext cx="3348681" cy="225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16200000">
              <a:off x="1042870" y="2315612"/>
              <a:ext cx="2256386" cy="225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042872" y="5063700"/>
            <a:ext cx="2256386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7030A0"/>
                </a:solidFill>
                <a:latin typeface="+mj-lt"/>
              </a:rPr>
              <a:t>정비시간 </a:t>
            </a:r>
            <a:endParaRPr lang="ko-KR" altLang="en-US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 rot="5400000">
            <a:off x="2109279" y="5680380"/>
            <a:ext cx="123566" cy="2256385"/>
          </a:xfrm>
          <a:prstGeom prst="rect">
            <a:avLst/>
          </a:prstGeom>
          <a:solidFill>
            <a:srgbClr val="E36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793691" y="4478925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E15EA2"/>
                </a:solidFill>
                <a:latin typeface="+mn-ea"/>
              </a:rPr>
              <a:t>01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06536" y="2315612"/>
            <a:ext cx="2256386" cy="4542387"/>
            <a:chOff x="3706536" y="2315612"/>
            <a:chExt cx="2256386" cy="4542387"/>
          </a:xfrm>
        </p:grpSpPr>
        <p:sp>
          <p:nvSpPr>
            <p:cNvPr id="117" name="직사각형 116"/>
            <p:cNvSpPr/>
            <p:nvPr/>
          </p:nvSpPr>
          <p:spPr>
            <a:xfrm rot="16200000">
              <a:off x="3160389" y="4055468"/>
              <a:ext cx="3348681" cy="225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 rot="16200000">
              <a:off x="3706536" y="2315612"/>
              <a:ext cx="2256386" cy="225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3706536" y="5063700"/>
            <a:ext cx="2256386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smtClean="0">
              <a:solidFill>
                <a:srgbClr val="00B0F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00B0F0"/>
                </a:solidFill>
                <a:latin typeface="+mj-lt"/>
              </a:rPr>
              <a:t>적 군대 출현</a:t>
            </a:r>
            <a:endParaRPr lang="en-US" altLang="ko-KR" sz="2400" b="1" smtClean="0">
              <a:solidFill>
                <a:srgbClr val="00B0F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2" name="직사각형 121"/>
          <p:cNvSpPr/>
          <p:nvPr/>
        </p:nvSpPr>
        <p:spPr>
          <a:xfrm rot="5400000">
            <a:off x="4772945" y="5680380"/>
            <a:ext cx="123566" cy="2256385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56002" y="4478925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5FD0D4"/>
                </a:solidFill>
                <a:latin typeface="+mn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70202" y="2315612"/>
            <a:ext cx="2256386" cy="4542387"/>
            <a:chOff x="6370202" y="2315612"/>
            <a:chExt cx="2256386" cy="4542387"/>
          </a:xfrm>
        </p:grpSpPr>
        <p:sp>
          <p:nvSpPr>
            <p:cNvPr id="124" name="직사각형 123"/>
            <p:cNvSpPr/>
            <p:nvPr/>
          </p:nvSpPr>
          <p:spPr>
            <a:xfrm rot="16200000">
              <a:off x="5824055" y="4055468"/>
              <a:ext cx="3348681" cy="225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16200000">
              <a:off x="6370202" y="2315612"/>
              <a:ext cx="2256386" cy="225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6370204" y="5063700"/>
            <a:ext cx="2256386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accent4"/>
                </a:solidFill>
                <a:latin typeface="+mj-lt"/>
              </a:rPr>
              <a:t>보스몬스터의 출현</a:t>
            </a:r>
            <a:r>
              <a:rPr lang="en-US" altLang="ko-KR" sz="2400" b="1" smtClean="0">
                <a:solidFill>
                  <a:schemeClr val="accent4"/>
                </a:solidFill>
                <a:latin typeface="+mj-lt"/>
              </a:rPr>
              <a:t>!</a:t>
            </a:r>
          </a:p>
        </p:txBody>
      </p:sp>
      <p:sp>
        <p:nvSpPr>
          <p:cNvPr id="129" name="직사각형 128"/>
          <p:cNvSpPr/>
          <p:nvPr/>
        </p:nvSpPr>
        <p:spPr>
          <a:xfrm rot="5400000">
            <a:off x="7436611" y="5680380"/>
            <a:ext cx="123566" cy="2256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21023" y="4478925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C000"/>
                </a:solidFill>
                <a:latin typeface="+mn-ea"/>
              </a:rPr>
              <a:t>03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033868" y="2315612"/>
            <a:ext cx="2256386" cy="4542387"/>
            <a:chOff x="9033868" y="2315612"/>
            <a:chExt cx="2256386" cy="4542387"/>
          </a:xfrm>
        </p:grpSpPr>
        <p:sp>
          <p:nvSpPr>
            <p:cNvPr id="131" name="직사각형 130"/>
            <p:cNvSpPr/>
            <p:nvPr/>
          </p:nvSpPr>
          <p:spPr>
            <a:xfrm rot="16200000">
              <a:off x="8487721" y="4055468"/>
              <a:ext cx="3348681" cy="225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 rot="16200000">
              <a:off x="9033868" y="2315612"/>
              <a:ext cx="2256386" cy="225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9018534" y="5063700"/>
            <a:ext cx="2256386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92D050"/>
                </a:solidFill>
                <a:latin typeface="+mj-lt"/>
              </a:rPr>
              <a:t>승리</a:t>
            </a:r>
            <a:r>
              <a:rPr lang="en-US" altLang="ko-KR" sz="2400" b="1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ko-KR" altLang="en-US" sz="2400" b="1" smtClean="0">
                <a:solidFill>
                  <a:srgbClr val="92D050"/>
                </a:solidFill>
                <a:latin typeface="+mj-lt"/>
              </a:rPr>
              <a:t>좌</a:t>
            </a:r>
            <a:r>
              <a:rPr lang="en-US" altLang="ko-KR" sz="2400" b="1" smtClean="0">
                <a:solidFill>
                  <a:srgbClr val="92D050"/>
                </a:solidFill>
                <a:latin typeface="+mj-lt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92D050"/>
                </a:solidFill>
                <a:latin typeface="+mj-lt"/>
              </a:rPr>
              <a:t>패배</a:t>
            </a:r>
            <a:r>
              <a:rPr lang="en-US" altLang="ko-KR" sz="2400" b="1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ko-KR" altLang="en-US" sz="2400" b="1" smtClean="0">
                <a:solidFill>
                  <a:srgbClr val="92D050"/>
                </a:solidFill>
                <a:latin typeface="+mj-lt"/>
              </a:rPr>
              <a:t>우</a:t>
            </a:r>
            <a:r>
              <a:rPr lang="en-US" altLang="ko-KR" sz="2400" b="1" smtClean="0">
                <a:solidFill>
                  <a:srgbClr val="92D050"/>
                </a:solidFill>
                <a:latin typeface="+mj-lt"/>
              </a:rPr>
              <a:t>)</a:t>
            </a:r>
          </a:p>
        </p:txBody>
      </p:sp>
      <p:sp>
        <p:nvSpPr>
          <p:cNvPr id="136" name="직사각형 135"/>
          <p:cNvSpPr/>
          <p:nvPr/>
        </p:nvSpPr>
        <p:spPr>
          <a:xfrm rot="5400000">
            <a:off x="10100277" y="5680380"/>
            <a:ext cx="123566" cy="22563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9784689" y="4478925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92D050"/>
                </a:solidFill>
                <a:latin typeface="+mn-ea"/>
              </a:rPr>
              <a:t>04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7" y="1318847"/>
            <a:ext cx="2375509" cy="29278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0" y="1318847"/>
            <a:ext cx="2375118" cy="29278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4" y="1318847"/>
            <a:ext cx="2360559" cy="29278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1318847"/>
            <a:ext cx="1193907" cy="29278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60" y="1318848"/>
            <a:ext cx="1206393" cy="29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 animBg="1"/>
      <p:bldP spid="116" grpId="0"/>
      <p:bldP spid="121" grpId="0"/>
      <p:bldP spid="122" grpId="0" animBg="1"/>
      <p:bldP spid="123" grpId="0"/>
      <p:bldP spid="128" grpId="0"/>
      <p:bldP spid="129" grpId="0" animBg="1"/>
      <p:bldP spid="130" grpId="0"/>
      <p:bldP spid="135" grpId="0"/>
      <p:bldP spid="136" grpId="0" animBg="1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1574800"/>
            <a:ext cx="5511800" cy="1409700"/>
            <a:chOff x="0" y="939800"/>
            <a:chExt cx="5511800" cy="1409700"/>
          </a:xfrm>
        </p:grpSpPr>
        <p:sp>
          <p:nvSpPr>
            <p:cNvPr id="24" name="직사각형 23"/>
            <p:cNvSpPr/>
            <p:nvPr/>
          </p:nvSpPr>
          <p:spPr>
            <a:xfrm>
              <a:off x="0" y="939800"/>
              <a:ext cx="48768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02100" y="939800"/>
              <a:ext cx="1409700" cy="140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0" y="1574800"/>
            <a:ext cx="45719" cy="1409700"/>
          </a:xfrm>
          <a:prstGeom prst="rect">
            <a:avLst/>
          </a:prstGeom>
          <a:solidFill>
            <a:srgbClr val="E36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10800000">
            <a:off x="6692557" y="1574800"/>
            <a:ext cx="5511800" cy="1409700"/>
            <a:chOff x="0" y="939800"/>
            <a:chExt cx="5511800" cy="1409700"/>
          </a:xfrm>
        </p:grpSpPr>
        <p:sp>
          <p:nvSpPr>
            <p:cNvPr id="28" name="직사각형 27"/>
            <p:cNvSpPr/>
            <p:nvPr/>
          </p:nvSpPr>
          <p:spPr>
            <a:xfrm>
              <a:off x="0" y="939800"/>
              <a:ext cx="48768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02100" y="939800"/>
              <a:ext cx="1409700" cy="140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1258" y="1792732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E15EA2"/>
                </a:solidFill>
                <a:latin typeface="+mn-ea"/>
              </a:rPr>
              <a:t>01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7245" y="1668405"/>
            <a:ext cx="4532675" cy="1123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83EE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타워 </a:t>
            </a:r>
            <a:endParaRPr lang="en-US" altLang="ko-KR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83EE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드래그 앤 드랍으로 건설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u="sng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건설된 타워 클릭후 추가 업그레이드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0" y="3340100"/>
            <a:ext cx="5511800" cy="1409700"/>
          </a:xfrm>
          <a:custGeom>
            <a:avLst/>
            <a:gdLst>
              <a:gd name="connsiteX0" fmla="*/ 0 w 5511800"/>
              <a:gd name="connsiteY0" fmla="*/ 0 h 1409700"/>
              <a:gd name="connsiteX1" fmla="*/ 4806950 w 5511800"/>
              <a:gd name="connsiteY1" fmla="*/ 0 h 1409700"/>
              <a:gd name="connsiteX2" fmla="*/ 4876800 w 5511800"/>
              <a:gd name="connsiteY2" fmla="*/ 0 h 1409700"/>
              <a:gd name="connsiteX3" fmla="*/ 4876800 w 5511800"/>
              <a:gd name="connsiteY3" fmla="*/ 7042 h 1409700"/>
              <a:gd name="connsiteX4" fmla="*/ 4949002 w 5511800"/>
              <a:gd name="connsiteY4" fmla="*/ 14320 h 1409700"/>
              <a:gd name="connsiteX5" fmla="*/ 5511800 w 5511800"/>
              <a:gd name="connsiteY5" fmla="*/ 704850 h 1409700"/>
              <a:gd name="connsiteX6" fmla="*/ 4949002 w 5511800"/>
              <a:gd name="connsiteY6" fmla="*/ 1395380 h 1409700"/>
              <a:gd name="connsiteX7" fmla="*/ 4876800 w 5511800"/>
              <a:gd name="connsiteY7" fmla="*/ 1402659 h 1409700"/>
              <a:gd name="connsiteX8" fmla="*/ 4876800 w 5511800"/>
              <a:gd name="connsiteY8" fmla="*/ 1409700 h 1409700"/>
              <a:gd name="connsiteX9" fmla="*/ 4806950 w 5511800"/>
              <a:gd name="connsiteY9" fmla="*/ 1409700 h 1409700"/>
              <a:gd name="connsiteX10" fmla="*/ 0 w 5511800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11800" h="1409700">
                <a:moveTo>
                  <a:pt x="0" y="0"/>
                </a:moveTo>
                <a:lnTo>
                  <a:pt x="4806950" y="0"/>
                </a:lnTo>
                <a:lnTo>
                  <a:pt x="4876800" y="0"/>
                </a:lnTo>
                <a:lnTo>
                  <a:pt x="4876800" y="7042"/>
                </a:lnTo>
                <a:lnTo>
                  <a:pt x="4949002" y="14320"/>
                </a:lnTo>
                <a:cubicBezTo>
                  <a:pt x="5270190" y="80045"/>
                  <a:pt x="5511800" y="364232"/>
                  <a:pt x="5511800" y="704850"/>
                </a:cubicBezTo>
                <a:cubicBezTo>
                  <a:pt x="5511800" y="1045468"/>
                  <a:pt x="5270190" y="1329656"/>
                  <a:pt x="4949002" y="1395380"/>
                </a:cubicBezTo>
                <a:lnTo>
                  <a:pt x="4876800" y="1402659"/>
                </a:lnTo>
                <a:lnTo>
                  <a:pt x="4876800" y="1409700"/>
                </a:lnTo>
                <a:lnTo>
                  <a:pt x="4806950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3340100"/>
            <a:ext cx="45719" cy="1409700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7881" y="3069251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rgbClr val="5FD0D4"/>
                </a:solidFill>
                <a:latin typeface="+mn-ea"/>
              </a:rPr>
              <a:t>02</a:t>
            </a:r>
            <a:endParaRPr lang="en-US" altLang="ko-KR" sz="3200" b="1" dirty="0" smtClean="0">
              <a:solidFill>
                <a:srgbClr val="5FD0D4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53510" y="2791982"/>
            <a:ext cx="4685290" cy="125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맵</a:t>
            </a:r>
            <a:endParaRPr lang="en-US" altLang="ko-KR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갈래의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직선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길로 구성돼어있는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맵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-21878" y="5022850"/>
            <a:ext cx="5511800" cy="1409700"/>
          </a:xfrm>
          <a:custGeom>
            <a:avLst/>
            <a:gdLst>
              <a:gd name="connsiteX0" fmla="*/ 0 w 5511800"/>
              <a:gd name="connsiteY0" fmla="*/ 0 h 1409700"/>
              <a:gd name="connsiteX1" fmla="*/ 4806950 w 5511800"/>
              <a:gd name="connsiteY1" fmla="*/ 0 h 1409700"/>
              <a:gd name="connsiteX2" fmla="*/ 4876800 w 5511800"/>
              <a:gd name="connsiteY2" fmla="*/ 0 h 1409700"/>
              <a:gd name="connsiteX3" fmla="*/ 4876800 w 5511800"/>
              <a:gd name="connsiteY3" fmla="*/ 7042 h 1409700"/>
              <a:gd name="connsiteX4" fmla="*/ 4949002 w 5511800"/>
              <a:gd name="connsiteY4" fmla="*/ 14320 h 1409700"/>
              <a:gd name="connsiteX5" fmla="*/ 5511800 w 5511800"/>
              <a:gd name="connsiteY5" fmla="*/ 704850 h 1409700"/>
              <a:gd name="connsiteX6" fmla="*/ 4949002 w 5511800"/>
              <a:gd name="connsiteY6" fmla="*/ 1395380 h 1409700"/>
              <a:gd name="connsiteX7" fmla="*/ 4876800 w 5511800"/>
              <a:gd name="connsiteY7" fmla="*/ 1402659 h 1409700"/>
              <a:gd name="connsiteX8" fmla="*/ 4876800 w 5511800"/>
              <a:gd name="connsiteY8" fmla="*/ 1409700 h 1409700"/>
              <a:gd name="connsiteX9" fmla="*/ 4806950 w 5511800"/>
              <a:gd name="connsiteY9" fmla="*/ 1409700 h 1409700"/>
              <a:gd name="connsiteX10" fmla="*/ 0 w 5511800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11800" h="1409700">
                <a:moveTo>
                  <a:pt x="0" y="0"/>
                </a:moveTo>
                <a:lnTo>
                  <a:pt x="4806950" y="0"/>
                </a:lnTo>
                <a:lnTo>
                  <a:pt x="4876800" y="0"/>
                </a:lnTo>
                <a:lnTo>
                  <a:pt x="4876800" y="7042"/>
                </a:lnTo>
                <a:lnTo>
                  <a:pt x="4949002" y="14320"/>
                </a:lnTo>
                <a:cubicBezTo>
                  <a:pt x="5270190" y="80045"/>
                  <a:pt x="5511800" y="364232"/>
                  <a:pt x="5511800" y="704850"/>
                </a:cubicBezTo>
                <a:cubicBezTo>
                  <a:pt x="5511800" y="1045468"/>
                  <a:pt x="5270190" y="1329656"/>
                  <a:pt x="4949002" y="1395380"/>
                </a:cubicBezTo>
                <a:lnTo>
                  <a:pt x="4876800" y="1402659"/>
                </a:lnTo>
                <a:lnTo>
                  <a:pt x="4876800" y="1409700"/>
                </a:lnTo>
                <a:lnTo>
                  <a:pt x="4806950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878" y="5022850"/>
            <a:ext cx="45719" cy="140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61258" y="4590633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rgbClr val="FFC000"/>
                </a:solidFill>
                <a:latin typeface="+mn-ea"/>
              </a:rPr>
              <a:t>03</a:t>
            </a:r>
            <a:endParaRPr lang="en-US" altLang="ko-KR" sz="3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3509" y="4594961"/>
            <a:ext cx="4819761" cy="1417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난이도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저레벨 구간에서는 여러갈래의 길 중 한 개의 길에서만 적군대 출몰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고레벨로 갈수록 여러갈래에서 적군대 출몰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u="sng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ko-KR" altLang="en-US" sz="1400" u="sng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지형의 영향을 받지 않는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비행하는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적군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156097" y="1576817"/>
            <a:ext cx="45719" cy="14097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90015" y="1095288"/>
            <a:ext cx="5311142" cy="1889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적 </a:t>
            </a:r>
            <a:r>
              <a:rPr lang="en-US" altLang="ko-K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AI</a:t>
            </a:r>
            <a:endParaRPr lang="en-US" altLang="ko-KR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몬스터들은 타워에 맞더라도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성문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향해 달려감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보스 몬스터의 경우 타워를 공격하여 파괴 가능하게 할 예정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u="sng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난이도가 증가할 수록 일반 몬스터에게도 특수 능력 구현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0959" y="1500345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rgbClr val="8497B0"/>
                </a:solidFill>
                <a:latin typeface="+mn-ea"/>
              </a:rPr>
              <a:t>04</a:t>
            </a:r>
            <a:endParaRPr lang="en-US" altLang="ko-KR" sz="3200" b="1" dirty="0" smtClean="0">
              <a:solidFill>
                <a:srgbClr val="8497B0"/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6692557" y="3340100"/>
            <a:ext cx="5511800" cy="1409700"/>
            <a:chOff x="0" y="939800"/>
            <a:chExt cx="5511800" cy="1409700"/>
          </a:xfrm>
        </p:grpSpPr>
        <p:sp>
          <p:nvSpPr>
            <p:cNvPr id="52" name="직사각형 51"/>
            <p:cNvSpPr/>
            <p:nvPr/>
          </p:nvSpPr>
          <p:spPr>
            <a:xfrm>
              <a:off x="0" y="939800"/>
              <a:ext cx="48768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102100" y="939800"/>
              <a:ext cx="1409700" cy="140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156097" y="3342117"/>
            <a:ext cx="45719" cy="1409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90015" y="3132436"/>
            <a:ext cx="5277652" cy="1523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사운드</a:t>
            </a:r>
            <a:endParaRPr lang="en-US" altLang="ko-KR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배경소리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포탑 건설 소리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포탑의 적군 타격소리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포탑의 종류별로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정비시간 종료 임박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시작을 알리는 소리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보스몬스터 등장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죽음 소리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73270" y="3126077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rgbClr val="92D050"/>
                </a:solidFill>
                <a:latin typeface="+mn-ea"/>
              </a:rPr>
              <a:t>05</a:t>
            </a:r>
            <a:endParaRPr lang="en-US" altLang="ko-KR" sz="3200" b="1" dirty="0" smtClean="0">
              <a:solidFill>
                <a:srgbClr val="92D050"/>
              </a:solidFill>
              <a:latin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 rot="10800000">
            <a:off x="6690016" y="5022850"/>
            <a:ext cx="5511800" cy="1409700"/>
            <a:chOff x="0" y="939800"/>
            <a:chExt cx="5511800" cy="1409700"/>
          </a:xfrm>
        </p:grpSpPr>
        <p:sp>
          <p:nvSpPr>
            <p:cNvPr id="60" name="직사각형 59"/>
            <p:cNvSpPr/>
            <p:nvPr/>
          </p:nvSpPr>
          <p:spPr>
            <a:xfrm>
              <a:off x="0" y="939800"/>
              <a:ext cx="48768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102100" y="939800"/>
              <a:ext cx="1409700" cy="140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2153556" y="5024867"/>
            <a:ext cx="45719" cy="14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690015" y="4951188"/>
            <a:ext cx="5089420" cy="129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에니메이션</a:t>
            </a:r>
            <a:endParaRPr lang="en-US" altLang="ko-KR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포탑 사격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보스몬스터의 등장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죽음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포탑건설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달리기 등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u="sng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몬스터에도 등장모션추가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0959" y="5011568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chemeClr val="accent2"/>
                </a:solidFill>
                <a:latin typeface="+mn-ea"/>
              </a:rPr>
              <a:t>06</a:t>
            </a:r>
            <a:endParaRPr lang="en-US" altLang="ko-KR" sz="3200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65035" y="74872"/>
            <a:ext cx="2736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개발범위</a:t>
            </a:r>
            <a:endParaRPr lang="ko-KR" altLang="en-US" sz="50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12376" y="-39269"/>
            <a:ext cx="45719" cy="14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7881" y="283546"/>
            <a:ext cx="75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chemeClr val="accent2"/>
                </a:solidFill>
                <a:latin typeface="+mn-ea"/>
              </a:rPr>
              <a:t>00</a:t>
            </a:r>
            <a:endParaRPr lang="en-US" altLang="ko-KR" sz="3200" b="1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53511" y="29495"/>
            <a:ext cx="4111548" cy="1470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게임 기능</a:t>
            </a:r>
            <a:endParaRPr lang="en-US" altLang="ko-KR" sz="14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적군 제거할때마다 일정 재화 획득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라운드 시작전 일정한 정비시간 존재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라운드 당 한번씩 일시정지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재화를 모아 사용가능한 상점 구현</a:t>
            </a:r>
            <a:endParaRPr lang="en-US" altLang="ko-KR" sz="1400" smtClean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9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-18998" y="1207367"/>
            <a:ext cx="12192000" cy="1011706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7994" y="1134018"/>
            <a:ext cx="326976" cy="850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1559122"/>
            <a:ext cx="12173002" cy="1326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879573" y="1713220"/>
            <a:ext cx="38372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1 . 2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주차에서 정의 된 타워 구현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타워 오브젝트에 사용되는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아군타워 공격과 적군오브젝트 충돌체크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144075" y="1134018"/>
            <a:ext cx="1394344" cy="1751431"/>
          </a:xfrm>
          <a:custGeom>
            <a:avLst/>
            <a:gdLst>
              <a:gd name="connsiteX0" fmla="*/ 160248 w 961293"/>
              <a:gd name="connsiteY0" fmla="*/ 0 h 1207477"/>
              <a:gd name="connsiteX1" fmla="*/ 961293 w 961293"/>
              <a:gd name="connsiteY1" fmla="*/ 0 h 1207477"/>
              <a:gd name="connsiteX2" fmla="*/ 804301 w 961293"/>
              <a:gd name="connsiteY2" fmla="*/ 482079 h 1207477"/>
              <a:gd name="connsiteX3" fmla="*/ 802928 w 961293"/>
              <a:gd name="connsiteY3" fmla="*/ 533399 h 1207477"/>
              <a:gd name="connsiteX4" fmla="*/ 802480 w 961293"/>
              <a:gd name="connsiteY4" fmla="*/ 533399 h 1207477"/>
              <a:gd name="connsiteX5" fmla="*/ 802480 w 961293"/>
              <a:gd name="connsiteY5" fmla="*/ 550130 h 1207477"/>
              <a:gd name="connsiteX6" fmla="*/ 801046 w 961293"/>
              <a:gd name="connsiteY6" fmla="*/ 603739 h 1207477"/>
              <a:gd name="connsiteX7" fmla="*/ 802480 w 961293"/>
              <a:gd name="connsiteY7" fmla="*/ 657348 h 1207477"/>
              <a:gd name="connsiteX8" fmla="*/ 802480 w 961293"/>
              <a:gd name="connsiteY8" fmla="*/ 1207476 h 1207477"/>
              <a:gd name="connsiteX9" fmla="*/ 946236 w 961293"/>
              <a:gd name="connsiteY9" fmla="*/ 1207476 h 1207477"/>
              <a:gd name="connsiteX10" fmla="*/ 946236 w 961293"/>
              <a:gd name="connsiteY10" fmla="*/ 1201759 h 1207477"/>
              <a:gd name="connsiteX11" fmla="*/ 961293 w 961293"/>
              <a:gd name="connsiteY11" fmla="*/ 1207477 h 1207477"/>
              <a:gd name="connsiteX12" fmla="*/ 160248 w 961293"/>
              <a:gd name="connsiteY12" fmla="*/ 1207477 h 1207477"/>
              <a:gd name="connsiteX13" fmla="*/ 143757 w 961293"/>
              <a:gd name="connsiteY13" fmla="*/ 1201215 h 1207477"/>
              <a:gd name="connsiteX14" fmla="*/ 143757 w 961293"/>
              <a:gd name="connsiteY14" fmla="*/ 1207477 h 1207477"/>
              <a:gd name="connsiteX15" fmla="*/ 1 w 961293"/>
              <a:gd name="connsiteY15" fmla="*/ 1207477 h 1207477"/>
              <a:gd name="connsiteX16" fmla="*/ 1 w 961293"/>
              <a:gd name="connsiteY16" fmla="*/ 603776 h 1207477"/>
              <a:gd name="connsiteX17" fmla="*/ 0 w 961293"/>
              <a:gd name="connsiteY17" fmla="*/ 603739 h 1207477"/>
              <a:gd name="connsiteX18" fmla="*/ 1 w 961293"/>
              <a:gd name="connsiteY18" fmla="*/ 603701 h 1207477"/>
              <a:gd name="connsiteX19" fmla="*/ 1 w 961293"/>
              <a:gd name="connsiteY19" fmla="*/ 533400 h 1207477"/>
              <a:gd name="connsiteX20" fmla="*/ 1882 w 961293"/>
              <a:gd name="connsiteY20" fmla="*/ 533400 h 1207477"/>
              <a:gd name="connsiteX21" fmla="*/ 3255 w 961293"/>
              <a:gd name="connsiteY21" fmla="*/ 482079 h 1207477"/>
              <a:gd name="connsiteX22" fmla="*/ 160248 w 961293"/>
              <a:gd name="connsiteY22" fmla="*/ 0 h 12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1293" h="1207477">
                <a:moveTo>
                  <a:pt x="160248" y="0"/>
                </a:moveTo>
                <a:lnTo>
                  <a:pt x="961293" y="0"/>
                </a:lnTo>
                <a:cubicBezTo>
                  <a:pt x="883825" y="0"/>
                  <a:pt x="819237" y="206990"/>
                  <a:pt x="804301" y="482079"/>
                </a:cubicBezTo>
                <a:lnTo>
                  <a:pt x="802928" y="533399"/>
                </a:lnTo>
                <a:lnTo>
                  <a:pt x="802480" y="533399"/>
                </a:lnTo>
                <a:lnTo>
                  <a:pt x="802480" y="550130"/>
                </a:lnTo>
                <a:lnTo>
                  <a:pt x="801046" y="603739"/>
                </a:lnTo>
                <a:lnTo>
                  <a:pt x="802480" y="657348"/>
                </a:lnTo>
                <a:lnTo>
                  <a:pt x="802480" y="1207476"/>
                </a:lnTo>
                <a:lnTo>
                  <a:pt x="946236" y="1207476"/>
                </a:lnTo>
                <a:lnTo>
                  <a:pt x="946236" y="1201759"/>
                </a:lnTo>
                <a:lnTo>
                  <a:pt x="961293" y="1207477"/>
                </a:lnTo>
                <a:lnTo>
                  <a:pt x="160248" y="1207477"/>
                </a:lnTo>
                <a:lnTo>
                  <a:pt x="143757" y="1201215"/>
                </a:lnTo>
                <a:lnTo>
                  <a:pt x="143757" y="1207477"/>
                </a:lnTo>
                <a:lnTo>
                  <a:pt x="1" y="1207477"/>
                </a:lnTo>
                <a:lnTo>
                  <a:pt x="1" y="603776"/>
                </a:lnTo>
                <a:lnTo>
                  <a:pt x="0" y="603739"/>
                </a:lnTo>
                <a:lnTo>
                  <a:pt x="1" y="603701"/>
                </a:lnTo>
                <a:lnTo>
                  <a:pt x="1" y="533400"/>
                </a:lnTo>
                <a:lnTo>
                  <a:pt x="1882" y="533400"/>
                </a:lnTo>
                <a:lnTo>
                  <a:pt x="3255" y="482079"/>
                </a:lnTo>
                <a:cubicBezTo>
                  <a:pt x="18191" y="206990"/>
                  <a:pt x="82780" y="0"/>
                  <a:pt x="16024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6,7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-18998" y="2530480"/>
            <a:ext cx="12192000" cy="1011706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78694" y="2457131"/>
            <a:ext cx="326976" cy="85020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882235"/>
            <a:ext cx="12173002" cy="1326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394775" y="2457131"/>
            <a:ext cx="1394344" cy="1751431"/>
          </a:xfrm>
          <a:custGeom>
            <a:avLst/>
            <a:gdLst>
              <a:gd name="connsiteX0" fmla="*/ 160248 w 961293"/>
              <a:gd name="connsiteY0" fmla="*/ 0 h 1207477"/>
              <a:gd name="connsiteX1" fmla="*/ 961293 w 961293"/>
              <a:gd name="connsiteY1" fmla="*/ 0 h 1207477"/>
              <a:gd name="connsiteX2" fmla="*/ 804301 w 961293"/>
              <a:gd name="connsiteY2" fmla="*/ 482079 h 1207477"/>
              <a:gd name="connsiteX3" fmla="*/ 802928 w 961293"/>
              <a:gd name="connsiteY3" fmla="*/ 533399 h 1207477"/>
              <a:gd name="connsiteX4" fmla="*/ 802480 w 961293"/>
              <a:gd name="connsiteY4" fmla="*/ 533399 h 1207477"/>
              <a:gd name="connsiteX5" fmla="*/ 802480 w 961293"/>
              <a:gd name="connsiteY5" fmla="*/ 550130 h 1207477"/>
              <a:gd name="connsiteX6" fmla="*/ 801046 w 961293"/>
              <a:gd name="connsiteY6" fmla="*/ 603739 h 1207477"/>
              <a:gd name="connsiteX7" fmla="*/ 802480 w 961293"/>
              <a:gd name="connsiteY7" fmla="*/ 657348 h 1207477"/>
              <a:gd name="connsiteX8" fmla="*/ 802480 w 961293"/>
              <a:gd name="connsiteY8" fmla="*/ 1207476 h 1207477"/>
              <a:gd name="connsiteX9" fmla="*/ 946236 w 961293"/>
              <a:gd name="connsiteY9" fmla="*/ 1207476 h 1207477"/>
              <a:gd name="connsiteX10" fmla="*/ 946236 w 961293"/>
              <a:gd name="connsiteY10" fmla="*/ 1201759 h 1207477"/>
              <a:gd name="connsiteX11" fmla="*/ 961293 w 961293"/>
              <a:gd name="connsiteY11" fmla="*/ 1207477 h 1207477"/>
              <a:gd name="connsiteX12" fmla="*/ 160248 w 961293"/>
              <a:gd name="connsiteY12" fmla="*/ 1207477 h 1207477"/>
              <a:gd name="connsiteX13" fmla="*/ 143757 w 961293"/>
              <a:gd name="connsiteY13" fmla="*/ 1201215 h 1207477"/>
              <a:gd name="connsiteX14" fmla="*/ 143757 w 961293"/>
              <a:gd name="connsiteY14" fmla="*/ 1207477 h 1207477"/>
              <a:gd name="connsiteX15" fmla="*/ 1 w 961293"/>
              <a:gd name="connsiteY15" fmla="*/ 1207477 h 1207477"/>
              <a:gd name="connsiteX16" fmla="*/ 1 w 961293"/>
              <a:gd name="connsiteY16" fmla="*/ 603776 h 1207477"/>
              <a:gd name="connsiteX17" fmla="*/ 0 w 961293"/>
              <a:gd name="connsiteY17" fmla="*/ 603739 h 1207477"/>
              <a:gd name="connsiteX18" fmla="*/ 1 w 961293"/>
              <a:gd name="connsiteY18" fmla="*/ 603701 h 1207477"/>
              <a:gd name="connsiteX19" fmla="*/ 1 w 961293"/>
              <a:gd name="connsiteY19" fmla="*/ 533400 h 1207477"/>
              <a:gd name="connsiteX20" fmla="*/ 1882 w 961293"/>
              <a:gd name="connsiteY20" fmla="*/ 533400 h 1207477"/>
              <a:gd name="connsiteX21" fmla="*/ 3255 w 961293"/>
              <a:gd name="connsiteY21" fmla="*/ 482079 h 1207477"/>
              <a:gd name="connsiteX22" fmla="*/ 160248 w 961293"/>
              <a:gd name="connsiteY22" fmla="*/ 0 h 12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1293" h="1207477">
                <a:moveTo>
                  <a:pt x="160248" y="0"/>
                </a:moveTo>
                <a:lnTo>
                  <a:pt x="961293" y="0"/>
                </a:lnTo>
                <a:cubicBezTo>
                  <a:pt x="883825" y="0"/>
                  <a:pt x="819237" y="206990"/>
                  <a:pt x="804301" y="482079"/>
                </a:cubicBezTo>
                <a:lnTo>
                  <a:pt x="802928" y="533399"/>
                </a:lnTo>
                <a:lnTo>
                  <a:pt x="802480" y="533399"/>
                </a:lnTo>
                <a:lnTo>
                  <a:pt x="802480" y="550130"/>
                </a:lnTo>
                <a:lnTo>
                  <a:pt x="801046" y="603739"/>
                </a:lnTo>
                <a:lnTo>
                  <a:pt x="802480" y="657348"/>
                </a:lnTo>
                <a:lnTo>
                  <a:pt x="802480" y="1207476"/>
                </a:lnTo>
                <a:lnTo>
                  <a:pt x="946236" y="1207476"/>
                </a:lnTo>
                <a:lnTo>
                  <a:pt x="946236" y="1201759"/>
                </a:lnTo>
                <a:lnTo>
                  <a:pt x="961293" y="1207477"/>
                </a:lnTo>
                <a:lnTo>
                  <a:pt x="160248" y="1207477"/>
                </a:lnTo>
                <a:lnTo>
                  <a:pt x="143757" y="1201215"/>
                </a:lnTo>
                <a:lnTo>
                  <a:pt x="143757" y="1207477"/>
                </a:lnTo>
                <a:lnTo>
                  <a:pt x="1" y="1207477"/>
                </a:lnTo>
                <a:lnTo>
                  <a:pt x="1" y="603776"/>
                </a:lnTo>
                <a:lnTo>
                  <a:pt x="0" y="603739"/>
                </a:lnTo>
                <a:lnTo>
                  <a:pt x="1" y="603701"/>
                </a:lnTo>
                <a:lnTo>
                  <a:pt x="1" y="533400"/>
                </a:lnTo>
                <a:lnTo>
                  <a:pt x="1882" y="533400"/>
                </a:lnTo>
                <a:lnTo>
                  <a:pt x="3255" y="482079"/>
                </a:lnTo>
                <a:cubicBezTo>
                  <a:pt x="18191" y="206990"/>
                  <a:pt x="82780" y="0"/>
                  <a:pt x="160248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6,7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0" y="3853593"/>
            <a:ext cx="12192000" cy="1011706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19792" y="3780244"/>
            <a:ext cx="326976" cy="850209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998" y="4205348"/>
            <a:ext cx="12173002" cy="1326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435873" y="3780244"/>
            <a:ext cx="1394344" cy="1751431"/>
          </a:xfrm>
          <a:custGeom>
            <a:avLst/>
            <a:gdLst>
              <a:gd name="connsiteX0" fmla="*/ 160248 w 961293"/>
              <a:gd name="connsiteY0" fmla="*/ 0 h 1207477"/>
              <a:gd name="connsiteX1" fmla="*/ 961293 w 961293"/>
              <a:gd name="connsiteY1" fmla="*/ 0 h 1207477"/>
              <a:gd name="connsiteX2" fmla="*/ 804301 w 961293"/>
              <a:gd name="connsiteY2" fmla="*/ 482079 h 1207477"/>
              <a:gd name="connsiteX3" fmla="*/ 802928 w 961293"/>
              <a:gd name="connsiteY3" fmla="*/ 533399 h 1207477"/>
              <a:gd name="connsiteX4" fmla="*/ 802480 w 961293"/>
              <a:gd name="connsiteY4" fmla="*/ 533399 h 1207477"/>
              <a:gd name="connsiteX5" fmla="*/ 802480 w 961293"/>
              <a:gd name="connsiteY5" fmla="*/ 550130 h 1207477"/>
              <a:gd name="connsiteX6" fmla="*/ 801046 w 961293"/>
              <a:gd name="connsiteY6" fmla="*/ 603739 h 1207477"/>
              <a:gd name="connsiteX7" fmla="*/ 802480 w 961293"/>
              <a:gd name="connsiteY7" fmla="*/ 657348 h 1207477"/>
              <a:gd name="connsiteX8" fmla="*/ 802480 w 961293"/>
              <a:gd name="connsiteY8" fmla="*/ 1207476 h 1207477"/>
              <a:gd name="connsiteX9" fmla="*/ 946236 w 961293"/>
              <a:gd name="connsiteY9" fmla="*/ 1207476 h 1207477"/>
              <a:gd name="connsiteX10" fmla="*/ 946236 w 961293"/>
              <a:gd name="connsiteY10" fmla="*/ 1201759 h 1207477"/>
              <a:gd name="connsiteX11" fmla="*/ 961293 w 961293"/>
              <a:gd name="connsiteY11" fmla="*/ 1207477 h 1207477"/>
              <a:gd name="connsiteX12" fmla="*/ 160248 w 961293"/>
              <a:gd name="connsiteY12" fmla="*/ 1207477 h 1207477"/>
              <a:gd name="connsiteX13" fmla="*/ 143757 w 961293"/>
              <a:gd name="connsiteY13" fmla="*/ 1201215 h 1207477"/>
              <a:gd name="connsiteX14" fmla="*/ 143757 w 961293"/>
              <a:gd name="connsiteY14" fmla="*/ 1207477 h 1207477"/>
              <a:gd name="connsiteX15" fmla="*/ 1 w 961293"/>
              <a:gd name="connsiteY15" fmla="*/ 1207477 h 1207477"/>
              <a:gd name="connsiteX16" fmla="*/ 1 w 961293"/>
              <a:gd name="connsiteY16" fmla="*/ 603776 h 1207477"/>
              <a:gd name="connsiteX17" fmla="*/ 0 w 961293"/>
              <a:gd name="connsiteY17" fmla="*/ 603739 h 1207477"/>
              <a:gd name="connsiteX18" fmla="*/ 1 w 961293"/>
              <a:gd name="connsiteY18" fmla="*/ 603701 h 1207477"/>
              <a:gd name="connsiteX19" fmla="*/ 1 w 961293"/>
              <a:gd name="connsiteY19" fmla="*/ 533400 h 1207477"/>
              <a:gd name="connsiteX20" fmla="*/ 1882 w 961293"/>
              <a:gd name="connsiteY20" fmla="*/ 533400 h 1207477"/>
              <a:gd name="connsiteX21" fmla="*/ 3255 w 961293"/>
              <a:gd name="connsiteY21" fmla="*/ 482079 h 1207477"/>
              <a:gd name="connsiteX22" fmla="*/ 160248 w 961293"/>
              <a:gd name="connsiteY22" fmla="*/ 0 h 12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1293" h="1207477">
                <a:moveTo>
                  <a:pt x="160248" y="0"/>
                </a:moveTo>
                <a:lnTo>
                  <a:pt x="961293" y="0"/>
                </a:lnTo>
                <a:cubicBezTo>
                  <a:pt x="883825" y="0"/>
                  <a:pt x="819237" y="206990"/>
                  <a:pt x="804301" y="482079"/>
                </a:cubicBezTo>
                <a:lnTo>
                  <a:pt x="802928" y="533399"/>
                </a:lnTo>
                <a:lnTo>
                  <a:pt x="802480" y="533399"/>
                </a:lnTo>
                <a:lnTo>
                  <a:pt x="802480" y="550130"/>
                </a:lnTo>
                <a:lnTo>
                  <a:pt x="801046" y="603739"/>
                </a:lnTo>
                <a:lnTo>
                  <a:pt x="802480" y="657348"/>
                </a:lnTo>
                <a:lnTo>
                  <a:pt x="802480" y="1207476"/>
                </a:lnTo>
                <a:lnTo>
                  <a:pt x="946236" y="1207476"/>
                </a:lnTo>
                <a:lnTo>
                  <a:pt x="946236" y="1201759"/>
                </a:lnTo>
                <a:lnTo>
                  <a:pt x="961293" y="1207477"/>
                </a:lnTo>
                <a:lnTo>
                  <a:pt x="160248" y="1207477"/>
                </a:lnTo>
                <a:lnTo>
                  <a:pt x="143757" y="1201215"/>
                </a:lnTo>
                <a:lnTo>
                  <a:pt x="143757" y="1207477"/>
                </a:lnTo>
                <a:lnTo>
                  <a:pt x="1" y="1207477"/>
                </a:lnTo>
                <a:lnTo>
                  <a:pt x="1" y="603776"/>
                </a:lnTo>
                <a:lnTo>
                  <a:pt x="0" y="603739"/>
                </a:lnTo>
                <a:lnTo>
                  <a:pt x="1" y="603701"/>
                </a:lnTo>
                <a:lnTo>
                  <a:pt x="1" y="533400"/>
                </a:lnTo>
                <a:lnTo>
                  <a:pt x="1882" y="533400"/>
                </a:lnTo>
                <a:lnTo>
                  <a:pt x="3255" y="482079"/>
                </a:lnTo>
                <a:cubicBezTo>
                  <a:pt x="18191" y="206990"/>
                  <a:pt x="82780" y="0"/>
                  <a:pt x="1602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0" y="5210629"/>
            <a:ext cx="12192000" cy="1011706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7497" y="5106569"/>
            <a:ext cx="326976" cy="850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5531674"/>
            <a:ext cx="12192000" cy="1326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3463578" y="5106569"/>
            <a:ext cx="1394344" cy="1751431"/>
          </a:xfrm>
          <a:custGeom>
            <a:avLst/>
            <a:gdLst>
              <a:gd name="connsiteX0" fmla="*/ 160248 w 961293"/>
              <a:gd name="connsiteY0" fmla="*/ 0 h 1207477"/>
              <a:gd name="connsiteX1" fmla="*/ 961293 w 961293"/>
              <a:gd name="connsiteY1" fmla="*/ 0 h 1207477"/>
              <a:gd name="connsiteX2" fmla="*/ 804301 w 961293"/>
              <a:gd name="connsiteY2" fmla="*/ 482079 h 1207477"/>
              <a:gd name="connsiteX3" fmla="*/ 802928 w 961293"/>
              <a:gd name="connsiteY3" fmla="*/ 533399 h 1207477"/>
              <a:gd name="connsiteX4" fmla="*/ 802480 w 961293"/>
              <a:gd name="connsiteY4" fmla="*/ 533399 h 1207477"/>
              <a:gd name="connsiteX5" fmla="*/ 802480 w 961293"/>
              <a:gd name="connsiteY5" fmla="*/ 550130 h 1207477"/>
              <a:gd name="connsiteX6" fmla="*/ 801046 w 961293"/>
              <a:gd name="connsiteY6" fmla="*/ 603739 h 1207477"/>
              <a:gd name="connsiteX7" fmla="*/ 802480 w 961293"/>
              <a:gd name="connsiteY7" fmla="*/ 657348 h 1207477"/>
              <a:gd name="connsiteX8" fmla="*/ 802480 w 961293"/>
              <a:gd name="connsiteY8" fmla="*/ 1207476 h 1207477"/>
              <a:gd name="connsiteX9" fmla="*/ 946236 w 961293"/>
              <a:gd name="connsiteY9" fmla="*/ 1207476 h 1207477"/>
              <a:gd name="connsiteX10" fmla="*/ 946236 w 961293"/>
              <a:gd name="connsiteY10" fmla="*/ 1201759 h 1207477"/>
              <a:gd name="connsiteX11" fmla="*/ 961293 w 961293"/>
              <a:gd name="connsiteY11" fmla="*/ 1207477 h 1207477"/>
              <a:gd name="connsiteX12" fmla="*/ 160248 w 961293"/>
              <a:gd name="connsiteY12" fmla="*/ 1207477 h 1207477"/>
              <a:gd name="connsiteX13" fmla="*/ 143757 w 961293"/>
              <a:gd name="connsiteY13" fmla="*/ 1201215 h 1207477"/>
              <a:gd name="connsiteX14" fmla="*/ 143757 w 961293"/>
              <a:gd name="connsiteY14" fmla="*/ 1207477 h 1207477"/>
              <a:gd name="connsiteX15" fmla="*/ 1 w 961293"/>
              <a:gd name="connsiteY15" fmla="*/ 1207477 h 1207477"/>
              <a:gd name="connsiteX16" fmla="*/ 1 w 961293"/>
              <a:gd name="connsiteY16" fmla="*/ 603776 h 1207477"/>
              <a:gd name="connsiteX17" fmla="*/ 0 w 961293"/>
              <a:gd name="connsiteY17" fmla="*/ 603739 h 1207477"/>
              <a:gd name="connsiteX18" fmla="*/ 1 w 961293"/>
              <a:gd name="connsiteY18" fmla="*/ 603701 h 1207477"/>
              <a:gd name="connsiteX19" fmla="*/ 1 w 961293"/>
              <a:gd name="connsiteY19" fmla="*/ 533400 h 1207477"/>
              <a:gd name="connsiteX20" fmla="*/ 1882 w 961293"/>
              <a:gd name="connsiteY20" fmla="*/ 533400 h 1207477"/>
              <a:gd name="connsiteX21" fmla="*/ 3255 w 961293"/>
              <a:gd name="connsiteY21" fmla="*/ 482079 h 1207477"/>
              <a:gd name="connsiteX22" fmla="*/ 160248 w 961293"/>
              <a:gd name="connsiteY22" fmla="*/ 0 h 120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1293" h="1207477">
                <a:moveTo>
                  <a:pt x="160248" y="0"/>
                </a:moveTo>
                <a:lnTo>
                  <a:pt x="961293" y="0"/>
                </a:lnTo>
                <a:cubicBezTo>
                  <a:pt x="883825" y="0"/>
                  <a:pt x="819237" y="206990"/>
                  <a:pt x="804301" y="482079"/>
                </a:cubicBezTo>
                <a:lnTo>
                  <a:pt x="802928" y="533399"/>
                </a:lnTo>
                <a:lnTo>
                  <a:pt x="802480" y="533399"/>
                </a:lnTo>
                <a:lnTo>
                  <a:pt x="802480" y="550130"/>
                </a:lnTo>
                <a:lnTo>
                  <a:pt x="801046" y="603739"/>
                </a:lnTo>
                <a:lnTo>
                  <a:pt x="802480" y="657348"/>
                </a:lnTo>
                <a:lnTo>
                  <a:pt x="802480" y="1207476"/>
                </a:lnTo>
                <a:lnTo>
                  <a:pt x="946236" y="1207476"/>
                </a:lnTo>
                <a:lnTo>
                  <a:pt x="946236" y="1201759"/>
                </a:lnTo>
                <a:lnTo>
                  <a:pt x="961293" y="1207477"/>
                </a:lnTo>
                <a:lnTo>
                  <a:pt x="160248" y="1207477"/>
                </a:lnTo>
                <a:lnTo>
                  <a:pt x="143757" y="1201215"/>
                </a:lnTo>
                <a:lnTo>
                  <a:pt x="143757" y="1207477"/>
                </a:lnTo>
                <a:lnTo>
                  <a:pt x="1" y="1207477"/>
                </a:lnTo>
                <a:lnTo>
                  <a:pt x="1" y="603776"/>
                </a:lnTo>
                <a:lnTo>
                  <a:pt x="0" y="603739"/>
                </a:lnTo>
                <a:lnTo>
                  <a:pt x="1" y="603701"/>
                </a:lnTo>
                <a:lnTo>
                  <a:pt x="1" y="533400"/>
                </a:lnTo>
                <a:lnTo>
                  <a:pt x="1882" y="533400"/>
                </a:lnTo>
                <a:lnTo>
                  <a:pt x="3255" y="482079"/>
                </a:lnTo>
                <a:cubicBezTo>
                  <a:pt x="18191" y="206990"/>
                  <a:pt x="82780" y="0"/>
                  <a:pt x="160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en-US" altLang="ko-KR" sz="20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12202" y="2971683"/>
            <a:ext cx="3384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아군 타워의 체력 시스템 구현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8694" y="4403634"/>
            <a:ext cx="3384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적군  유닛 생성에 대한 각본을 프로그램에 입력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보스 몬스터의  아군타워 공격 구현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19792" y="5853003"/>
            <a:ext cx="582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게임 시작 과 종료 처리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전  결과 점수 화면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밸런스 조절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주차에 최종 점검 및 릴리즈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1847" y="1935648"/>
            <a:ext cx="133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6359" y="3225599"/>
            <a:ext cx="133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524" y="4588300"/>
            <a:ext cx="133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8524" y="5524505"/>
            <a:ext cx="133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08380" y="1566316"/>
            <a:ext cx="40114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성문 구현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타워를 만들것인지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타워의  종류와  능력치 정의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08380" y="2918367"/>
            <a:ext cx="30391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타워 드래그 앤 드롭 기능 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중 서브메뉴 클릭에 대한 처리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8377" y="4259817"/>
            <a:ext cx="29345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적군 기본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보스 몬스터 구현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아군 타워의 공격과 적군의 충돌체크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6359" y="5982284"/>
            <a:ext cx="293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적군 체력게이지 렌더링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8378" y="384336"/>
            <a:ext cx="29345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수집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캔버스위  지형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타워배치를 위한 좌표 지정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6359" y="534265"/>
            <a:ext cx="1332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4754" y="0"/>
            <a:ext cx="3384820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32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자체 평가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07176"/>
              </p:ext>
            </p:extLst>
          </p:nvPr>
        </p:nvGraphicFramePr>
        <p:xfrm>
          <a:off x="561249" y="1971083"/>
          <a:ext cx="1113723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6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492</Words>
  <Application>Microsoft Office PowerPoint</Application>
  <PresentationFormat>사용자 지정</PresentationFormat>
  <Paragraphs>122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변경민</cp:lastModifiedBy>
  <cp:revision>60</cp:revision>
  <dcterms:created xsi:type="dcterms:W3CDTF">2016-08-02T13:32:59Z</dcterms:created>
  <dcterms:modified xsi:type="dcterms:W3CDTF">2016-09-22T06:35:03Z</dcterms:modified>
</cp:coreProperties>
</file>