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8" r:id="rId2"/>
    <p:sldId id="277" r:id="rId3"/>
    <p:sldId id="285" r:id="rId4"/>
    <p:sldId id="280" r:id="rId5"/>
    <p:sldId id="279" r:id="rId6"/>
    <p:sldId id="281" r:id="rId7"/>
    <p:sldId id="282" r:id="rId8"/>
    <p:sldId id="283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65521-277E-473F-BB6D-F80AA3C21488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F788-9369-4F64-90BA-73FCC9F38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33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5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5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0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6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95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06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37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2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7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41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在预训练阶段，对比学习十分灵活，只需要定义好正样本对和负样本对就行了，其中能够配对的图片</a:t>
            </a:r>
            <a:r>
              <a:rPr lang="en-US" altLang="zh-CN" dirty="0"/>
              <a:t>-</a:t>
            </a:r>
            <a:r>
              <a:rPr lang="zh-CN" altLang="en-US" dirty="0"/>
              <a:t>文本对即为正样本。具体来说，先分别对图像和文本提特征，这时图像对应生成 </a:t>
            </a:r>
            <a:r>
              <a:rPr lang="en-US" altLang="zh-CN" dirty="0"/>
              <a:t>I1</a:t>
            </a:r>
            <a:r>
              <a:rPr lang="zh-CN" altLang="en-US" dirty="0"/>
              <a:t>、</a:t>
            </a:r>
            <a:r>
              <a:rPr lang="en-US" altLang="zh-CN" dirty="0"/>
              <a:t>I2 ... In </a:t>
            </a:r>
            <a:r>
              <a:rPr lang="zh-CN" altLang="en-US" dirty="0"/>
              <a:t>的特征向量，文本对应生成</a:t>
            </a:r>
            <a:r>
              <a:rPr lang="en-US" altLang="zh-CN" dirty="0"/>
              <a:t>T1</a:t>
            </a:r>
            <a:r>
              <a:rPr lang="zh-CN" altLang="en-US" dirty="0"/>
              <a:t>、</a:t>
            </a:r>
            <a:r>
              <a:rPr lang="en-US" altLang="zh-CN" dirty="0"/>
              <a:t>T2 ... Tn </a:t>
            </a:r>
            <a:r>
              <a:rPr lang="zh-CN" altLang="en-US" dirty="0"/>
              <a:t>的特征向量，然后中间对角线为正样本，其余均为负样本。这样的话就形成了</a:t>
            </a:r>
            <a:r>
              <a:rPr lang="en-US" altLang="zh-CN" dirty="0"/>
              <a:t>n</a:t>
            </a:r>
            <a:r>
              <a:rPr lang="zh-CN" altLang="en-US" dirty="0"/>
              <a:t>个正样本，</a:t>
            </a:r>
            <a:r>
              <a:rPr lang="en-US" altLang="zh-CN" dirty="0"/>
              <a:t>n^2 - n</a:t>
            </a:r>
            <a:r>
              <a:rPr lang="zh-CN" altLang="en-US" dirty="0"/>
              <a:t>个负样本。一旦有了正负样本，模型就可以通过对比学习的方式训练起来了，完全不需要手工的标注。自监督的训练需要大量的数据，</a:t>
            </a:r>
            <a:r>
              <a:rPr lang="en-US" altLang="zh-CN" dirty="0"/>
              <a:t>OPEN AI</a:t>
            </a:r>
            <a:r>
              <a:rPr lang="zh-CN" altLang="en-US" dirty="0"/>
              <a:t>的这个训练数据量大约在 </a:t>
            </a:r>
            <a:r>
              <a:rPr lang="en-US" altLang="zh-CN" dirty="0"/>
              <a:t>4</a:t>
            </a:r>
            <a:r>
              <a:rPr lang="zh-CN" altLang="en-US" dirty="0"/>
              <a:t>亿个的数量级。</a:t>
            </a:r>
          </a:p>
        </p:txBody>
      </p:sp>
    </p:spTree>
    <p:extLst>
      <p:ext uri="{BB962C8B-B14F-4D97-AF65-F5344CB8AC3E}">
        <p14:creationId xmlns:p14="http://schemas.microsoft.com/office/powerpoint/2010/main" val="266741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5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5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1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1848C-603E-7910-9DAD-21AA37D1F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267848-6B11-9DAA-27E4-A243B9562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441A9-7F53-4035-F25C-C63A2321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52F15-9DA9-1281-7139-DC6DF84A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334A2-74CD-A136-5B42-EA5083D3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8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A974A-774A-FDE6-53E7-5B0B4C88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AF6100-7DA0-DF57-FD7B-25C683F1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42659-F8BE-D796-8118-B5920196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B58CB-73DE-4286-133E-53918C22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217AE-536A-6E3D-AC82-1AEA83D1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3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02F1D8-7B9D-85A8-E9F0-DF4C99A9C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42AF3-516B-0DEC-5EFE-F38A37B8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1D388-0CA9-E457-106B-F649C2D2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00C5B-957B-FFF2-9FCC-12D55504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C4963-1044-262C-83B4-20F3B132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5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BDA09-0A75-E900-E222-1705F1B4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E513B-65E8-077E-7685-9DFCA2B6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7D591-8E73-8539-AD27-343C020C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7CC44-03A4-D9A3-16DC-51A628EA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2B6DA-6506-C90D-84C6-97BE54EC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DADD4-42D2-F4C1-FDC4-094A6BB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6F842-5C68-0168-FB48-DFB2B4A2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540ED-21AA-BF85-F916-639EFB4C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48E60-59AC-AB29-0EA9-021798DD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72573-0C1B-D88B-3F05-1A84AE37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F60E2-2060-3162-C7F5-297C88C6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1677-87C4-B91A-C655-DD19C411C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42D35B-DE76-9CF1-3E46-B3560C352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935C8-514B-94FF-A354-8CD2414E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85733-7681-79A0-6092-D2057D25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CD417-D74B-AEC0-DC9C-11815EC8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CD95A-2D32-1F19-14E4-40FFD88F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92050-C955-88B3-0636-34D67FCC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02E93-D3B3-EECD-D33E-F30F9849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D9171F-404D-4422-E41A-45C7F9FFD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12618B-2755-DB4E-09E6-35E9FC35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CFEC50-302F-4CC0-8287-84D72D7A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8DAA0D-065F-BCB7-00C6-2B91BF67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1B4979-84EC-BDC6-3D68-EDC21B0D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D7D4E-9BB1-947F-976F-0014050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4027D7-38FF-A329-3E2E-5910B44D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5CEBA8-998D-0324-3828-86FA717B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ACA65-235E-8649-A9A3-B4CD2CEE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3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56491C-6C2E-4E31-4E93-A6EFDDBF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CC57DC-B821-A2F8-50AB-B654152D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F7490-D24D-50A7-285E-C8223AE7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14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DF794-FB9D-CC75-DD06-78F05638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C3752-951A-2A51-74DE-592A9EFB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3347C-54E8-8398-1E51-C4B745DCD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EC931-05DA-D727-BAFB-9E906D86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35774-8A24-9C4D-8229-BA5B1B54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0FF7A-DD8D-0EC2-9A63-9F585FA1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5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1B1B6-225D-969D-BFFF-3975F795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A8ED12-5609-759C-D858-D3DCB0918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B155E0-D65C-045E-CA47-C667A02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4CD1D-DB45-0AA1-965F-67A6BA2A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7DC54-BBB2-BF5F-A1E1-78FE9AF6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19ADE-DA83-ACA4-6DF1-F6820857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1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85D1A3-947E-80D9-6AE4-AEEABDA9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C6792-CB82-0DBB-DC4E-41B545FD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9FA5A-562C-F8DF-72D9-F27E12D4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49F4-47CE-48C0-9544-C7736088934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C7BE7-9585-9B83-16E8-951E461F3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0988D-E5E2-0E11-1C8D-717A778B9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3042-A134-4904-B409-25F2F9EF6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9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EF5EF2-6A2C-CE82-392F-4DAFB5D46244}"/>
              </a:ext>
            </a:extLst>
          </p:cNvPr>
          <p:cNvSpPr txBox="1"/>
          <p:nvPr/>
        </p:nvSpPr>
        <p:spPr>
          <a:xfrm>
            <a:off x="5018010" y="1062554"/>
            <a:ext cx="215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CLIP</a:t>
            </a:r>
            <a:r>
              <a:rPr lang="zh-CN" altLang="en-US" sz="3600" dirty="0"/>
              <a:t>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D6D214-B618-E930-420F-7F9D85CBFB4F}"/>
              </a:ext>
            </a:extLst>
          </p:cNvPr>
          <p:cNvSpPr txBox="1"/>
          <p:nvPr/>
        </p:nvSpPr>
        <p:spPr>
          <a:xfrm>
            <a:off x="2368232" y="2046824"/>
            <a:ext cx="7477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1.CLIP</a:t>
            </a:r>
            <a:r>
              <a:rPr lang="zh-CN" altLang="en-US" sz="2800" dirty="0"/>
              <a:t>模型的定义及创新点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2.CLIP</a:t>
            </a:r>
            <a:r>
              <a:rPr lang="zh-CN" altLang="en-US" sz="2800" dirty="0"/>
              <a:t>模型的特点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 CLIP</a:t>
            </a:r>
            <a:r>
              <a:rPr lang="zh-CN" altLang="en-US" sz="2800" dirty="0"/>
              <a:t>模型训练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4. CLIP</a:t>
            </a:r>
            <a:r>
              <a:rPr lang="zh-CN" altLang="en-US" sz="2800" dirty="0"/>
              <a:t>模型训练效果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56643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D67D8B-3351-48E7-3107-60DFB4A030FD}"/>
              </a:ext>
            </a:extLst>
          </p:cNvPr>
          <p:cNvSpPr txBox="1"/>
          <p:nvPr/>
        </p:nvSpPr>
        <p:spPr>
          <a:xfrm>
            <a:off x="666750" y="933450"/>
            <a:ext cx="10725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扩展性/泛化能力：上面是拿 ImageNet 那 1000 个类进行展示的，在实际使用中，这个类别文本不限于ImageNet那1000个类，而预测的图片也不限于ImageNet那1.28 万张图片。然而，依旧可以使用检索相似度的方式去得到输出，这样网络的灵活性就特别高了。不难发现，类别文本提取的特征类似于人脸识别里的检索库，图片提取特征就是待检测的那个。以上就是 CLIP 工作的总览，可以看到 CLIP 在一次预训练后，可以方便的迁移到其他视觉分类任务上进行 Zero-Shoot 的前向预测。由于CLIP 学习的是文本语义信息，而不是单类别信息，这样做的好处可以体现在迁移能力上。CLIP不仅在ImageNet 常规数据集上表现优秀，对于ImageNet Sketch 素描图、ImageNet-R 动漫图等非常规图像上的迁移学习能力依旧表现的非常好，如下：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DCF370A-0433-51CB-A00F-F963F9488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55" y="3043198"/>
            <a:ext cx="7360443" cy="29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93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D67D8B-3351-48E7-3107-60DFB4A030FD}"/>
              </a:ext>
            </a:extLst>
          </p:cNvPr>
          <p:cNvSpPr txBox="1"/>
          <p:nvPr/>
        </p:nvSpPr>
        <p:spPr>
          <a:xfrm>
            <a:off x="666750" y="933450"/>
            <a:ext cx="10725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看最重要的 Zero-Shot / Few-Shot 的能力，主要对比有监督的 Base 网络，涉及的迁移数据集有 27 个之多，可以看到CLIP 的Zero-Shot 能力十分突出，其中 Linear Probe 的意思是指训练的时候把预训练好的模型权重冻住，直接用其提取特征，然后只是去训练最后的 fc 分类头。</a:t>
            </a:r>
          </a:p>
          <a:p>
            <a:endParaRPr lang="zh-CN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F44F7D0-B599-9B51-7D34-00A5062D9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84" y="2488112"/>
            <a:ext cx="3391041" cy="31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91CDCA-890D-753D-3C26-53E55ABB0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1536" y="2342614"/>
            <a:ext cx="3505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5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7EA5D3-1D16-B949-C859-02151DA1C1D4}"/>
              </a:ext>
            </a:extLst>
          </p:cNvPr>
          <p:cNvSpPr txBox="1"/>
          <p:nvPr/>
        </p:nvSpPr>
        <p:spPr>
          <a:xfrm>
            <a:off x="202089" y="1250708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CLIP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模型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训练效果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814EA0-31D2-6A09-312C-D01D99007C7B}"/>
              </a:ext>
            </a:extLst>
          </p:cNvPr>
          <p:cNvSpPr txBox="1"/>
          <p:nvPr/>
        </p:nvSpPr>
        <p:spPr>
          <a:xfrm>
            <a:off x="202089" y="1766600"/>
            <a:ext cx="10561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当使用 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CLIP 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特征训练一个完全监督的线性分类器时，发现它在准确性和计算成本方面都优于许多基线，可以看出 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CLIP 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通过自然语言监督学习的表示的质量是很高的；</a:t>
            </a:r>
            <a:endParaRPr lang="zh-CN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81A77DE-BFFC-17C0-927B-F881546B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64" y="2802925"/>
            <a:ext cx="3714750" cy="32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01BDC-3CB9-EC85-84C4-7BDFBFBEC49F}"/>
              </a:ext>
            </a:extLst>
          </p:cNvPr>
          <p:cNvSpPr txBox="1"/>
          <p:nvPr/>
        </p:nvSpPr>
        <p:spPr>
          <a:xfrm>
            <a:off x="1066800" y="2638424"/>
            <a:ext cx="9534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模型已经在许多视觉和语言任务中展现出惊人的性能，如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图像分类、零样本分类、图像生成的指导、图像问答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等。它的成功不仅在于其创新的架构，还在于它的预训练策略，使得模型能够从大规模无监督数据中学习到有用的图像和文本表示。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9C6AE3-4BB4-9EC5-7853-ABF17E1B4545}"/>
              </a:ext>
            </a:extLst>
          </p:cNvPr>
          <p:cNvSpPr txBox="1"/>
          <p:nvPr/>
        </p:nvSpPr>
        <p:spPr>
          <a:xfrm>
            <a:off x="695325" y="1190625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31458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01BDC-3CB9-EC85-84C4-7BDFBFBEC49F}"/>
              </a:ext>
            </a:extLst>
          </p:cNvPr>
          <p:cNvSpPr txBox="1"/>
          <p:nvPr/>
        </p:nvSpPr>
        <p:spPr>
          <a:xfrm>
            <a:off x="1066800" y="2638424"/>
            <a:ext cx="9534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OpenAI</a:t>
            </a:r>
            <a:r>
              <a:rPr lang="zh-CN" altLang="en-US" dirty="0"/>
              <a:t>在</a:t>
            </a:r>
            <a:r>
              <a:rPr lang="en-US" altLang="zh-CN" dirty="0"/>
              <a:t>2021</a:t>
            </a:r>
            <a:r>
              <a:rPr lang="zh-CN" altLang="en-US" dirty="0"/>
              <a:t>年三月发表在国际机器学习大会上的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9C6AE3-4BB4-9EC5-7853-ABF17E1B4545}"/>
              </a:ext>
            </a:extLst>
          </p:cNvPr>
          <p:cNvSpPr txBox="1"/>
          <p:nvPr/>
        </p:nvSpPr>
        <p:spPr>
          <a:xfrm>
            <a:off x="695325" y="1190625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1.Who</a:t>
            </a:r>
            <a:r>
              <a:rPr lang="zh-CN" altLang="en-US" dirty="0"/>
              <a:t>，</a:t>
            </a:r>
            <a:r>
              <a:rPr lang="en-US" altLang="zh-CN" dirty="0"/>
              <a:t>when</a:t>
            </a:r>
            <a:r>
              <a:rPr lang="zh-CN" altLang="en-US" dirty="0"/>
              <a:t>，</a:t>
            </a:r>
            <a:r>
              <a:rPr lang="en-US" altLang="zh-CN" dirty="0"/>
              <a:t>where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46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01BDC-3CB9-EC85-84C4-7BDFBFBEC49F}"/>
              </a:ext>
            </a:extLst>
          </p:cNvPr>
          <p:cNvSpPr txBox="1"/>
          <p:nvPr/>
        </p:nvSpPr>
        <p:spPr>
          <a:xfrm>
            <a:off x="1066800" y="2638424"/>
            <a:ext cx="95345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解决了多模态学习中的一些问题，特别是图像和文本的关联学习方面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泛化能力的提升，传统的图像分类模型需要人工标注数据，成本大，而</a:t>
            </a:r>
            <a:r>
              <a:rPr lang="en-US" altLang="zh-CN" dirty="0"/>
              <a:t>clip</a:t>
            </a:r>
            <a:r>
              <a:rPr lang="zh-CN" altLang="en-US" dirty="0"/>
              <a:t>只用使用互联网上图像文本。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跨模态交互，通过对比学习，建立图像和文本的映射关系，能够理解图像内容与文本之间的联系。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迁移能力：面对一些新的、未知的任务时，也能通过其学习到的特征进行有效的推断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9C6AE3-4BB4-9EC5-7853-ABF17E1B4545}"/>
              </a:ext>
            </a:extLst>
          </p:cNvPr>
          <p:cNvSpPr txBox="1"/>
          <p:nvPr/>
        </p:nvSpPr>
        <p:spPr>
          <a:xfrm>
            <a:off x="695325" y="1190625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268779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01BDC-3CB9-EC85-84C4-7BDFBFBEC49F}"/>
              </a:ext>
            </a:extLst>
          </p:cNvPr>
          <p:cNvSpPr txBox="1"/>
          <p:nvPr/>
        </p:nvSpPr>
        <p:spPr>
          <a:xfrm>
            <a:off x="1066800" y="2638424"/>
            <a:ext cx="95345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图像和文本的特征提取：</a:t>
            </a:r>
            <a:r>
              <a:rPr lang="en-US" altLang="zh-CN" dirty="0"/>
              <a:t>CLIP</a:t>
            </a:r>
            <a:r>
              <a:rPr lang="zh-CN" altLang="en-US" dirty="0"/>
              <a:t>模型使用两个编码器分别处理图像和文本。图像编码器可以是基于卷积神经网络（如</a:t>
            </a:r>
            <a:r>
              <a:rPr lang="en-US" altLang="zh-CN" dirty="0" err="1"/>
              <a:t>ResNet</a:t>
            </a:r>
            <a:r>
              <a:rPr lang="zh-CN" altLang="en-US" dirty="0"/>
              <a:t>）或视觉变换器（</a:t>
            </a:r>
            <a:r>
              <a:rPr lang="en-US" altLang="zh-CN" dirty="0"/>
              <a:t>Vision Transformer</a:t>
            </a:r>
            <a:r>
              <a:rPr lang="zh-CN" altLang="en-US" dirty="0"/>
              <a:t>，简称</a:t>
            </a:r>
            <a:r>
              <a:rPr lang="en-US" altLang="zh-CN" dirty="0" err="1"/>
              <a:t>ViT</a:t>
            </a:r>
            <a:r>
              <a:rPr lang="zh-CN" altLang="en-US" dirty="0"/>
              <a:t>）的架构，而文本编码器通常是基于</a:t>
            </a:r>
            <a:r>
              <a:rPr lang="en-US" altLang="zh-CN" dirty="0"/>
              <a:t>Transformer</a:t>
            </a:r>
            <a:r>
              <a:rPr lang="zh-CN" altLang="en-US" dirty="0"/>
              <a:t>的架构，如</a:t>
            </a:r>
            <a:r>
              <a:rPr lang="en-US" altLang="zh-CN" dirty="0"/>
              <a:t>BERT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正负样本对比学习：每个图像</a:t>
            </a:r>
            <a:r>
              <a:rPr lang="en-US" altLang="zh-CN" dirty="0"/>
              <a:t>-</a:t>
            </a:r>
            <a:r>
              <a:rPr lang="zh-CN" altLang="en-US" dirty="0"/>
              <a:t>文本对被视作一个正样本，即图像和其对应的描述性文本在语义空间中应该相近。而非对应的图像</a:t>
            </a:r>
            <a:r>
              <a:rPr lang="en-US" altLang="zh-CN" dirty="0"/>
              <a:t>-</a:t>
            </a:r>
            <a:r>
              <a:rPr lang="zh-CN" altLang="en-US" dirty="0"/>
              <a:t>文本对则被视为负样本，模型需要学习将这些负样本在语义空间中推开。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对比损失：增大正样本相似性，减少负样本相似性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9C6AE3-4BB4-9EC5-7853-ABF17E1B4545}"/>
              </a:ext>
            </a:extLst>
          </p:cNvPr>
          <p:cNvSpPr txBox="1"/>
          <p:nvPr/>
        </p:nvSpPr>
        <p:spPr>
          <a:xfrm>
            <a:off x="865007" y="1312187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采用的方法</a:t>
            </a:r>
          </a:p>
        </p:txBody>
      </p:sp>
    </p:spTree>
    <p:extLst>
      <p:ext uri="{BB962C8B-B14F-4D97-AF65-F5344CB8AC3E}">
        <p14:creationId xmlns:p14="http://schemas.microsoft.com/office/powerpoint/2010/main" val="410120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01BDC-3CB9-EC85-84C4-7BDFBFBEC49F}"/>
              </a:ext>
            </a:extLst>
          </p:cNvPr>
          <p:cNvSpPr txBox="1"/>
          <p:nvPr/>
        </p:nvSpPr>
        <p:spPr>
          <a:xfrm>
            <a:off x="1066800" y="2638424"/>
            <a:ext cx="9534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多模态学习：连接了图像和文本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零样本学习：在没有直接训练数据的情况下，通过文本描述来识别图像中的内容，这使得模型能够泛化到新的类别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大规模数据集和开源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计算效率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9C6AE3-4BB4-9EC5-7853-ABF17E1B4545}"/>
              </a:ext>
            </a:extLst>
          </p:cNvPr>
          <p:cNvSpPr txBox="1"/>
          <p:nvPr/>
        </p:nvSpPr>
        <p:spPr>
          <a:xfrm>
            <a:off x="695325" y="1190625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贡献</a:t>
            </a:r>
          </a:p>
        </p:txBody>
      </p:sp>
    </p:spTree>
    <p:extLst>
      <p:ext uri="{BB962C8B-B14F-4D97-AF65-F5344CB8AC3E}">
        <p14:creationId xmlns:p14="http://schemas.microsoft.com/office/powerpoint/2010/main" val="162458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90B57-D2D6-AA5B-459B-4A1392E48C23}"/>
              </a:ext>
            </a:extLst>
          </p:cNvPr>
          <p:cNvSpPr txBox="1"/>
          <p:nvPr/>
        </p:nvSpPr>
        <p:spPr>
          <a:xfrm>
            <a:off x="4731798" y="823437"/>
            <a:ext cx="217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CLIP</a:t>
            </a:r>
            <a:r>
              <a:rPr lang="zh-CN" altLang="en-US" sz="4000" dirty="0"/>
              <a:t>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CBB5E7-6B87-B158-E2A6-C14571571C74}"/>
              </a:ext>
            </a:extLst>
          </p:cNvPr>
          <p:cNvSpPr txBox="1"/>
          <p:nvPr/>
        </p:nvSpPr>
        <p:spPr>
          <a:xfrm>
            <a:off x="523783" y="2272682"/>
            <a:ext cx="105644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CLIP（Contrastive Language-Image Pre-Training）模型是</a:t>
            </a:r>
            <a:r>
              <a:rPr lang="zh-CN" altLang="en-US" b="1" dirty="0"/>
              <a:t>一种多模态预训练神经网络</a:t>
            </a:r>
            <a:r>
              <a:rPr lang="zh-CN" altLang="en-US" dirty="0"/>
              <a:t>，由OpenAI在2021年发布，是从</a:t>
            </a:r>
            <a:r>
              <a:rPr lang="zh-CN" altLang="en-US" b="1" dirty="0"/>
              <a:t>自然语言监督中</a:t>
            </a:r>
            <a:r>
              <a:rPr lang="zh-CN" altLang="en-US" dirty="0"/>
              <a:t>学习的一种有效且可扩展的方法。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2CBFB7-BF60-1BD3-9786-F0313409040A}"/>
              </a:ext>
            </a:extLst>
          </p:cNvPr>
          <p:cNvSpPr txBox="1"/>
          <p:nvPr/>
        </p:nvSpPr>
        <p:spPr>
          <a:xfrm>
            <a:off x="523783" y="3543482"/>
            <a:ext cx="10324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ingFang SC"/>
              </a:rPr>
              <a:t>CLIP</a:t>
            </a:r>
            <a:r>
              <a:rPr lang="zh-CN" altLang="en-US" b="1" i="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ingFang SC"/>
              </a:rPr>
              <a:t>模型创新点</a:t>
            </a:r>
            <a:endParaRPr lang="en-US" altLang="zh-CN" b="1" i="0" dirty="0">
              <a:solidFill>
                <a:srgbClr val="4F4F4F"/>
              </a:solidFill>
              <a:effectLst/>
              <a:highlight>
                <a:srgbClr val="FFFFFF"/>
              </a:highlight>
              <a:latin typeface="PingFang SC"/>
            </a:endParaRPr>
          </a:p>
          <a:p>
            <a:pPr algn="l"/>
            <a:endParaRPr lang="zh-CN" altLang="en-US" b="1" i="0" dirty="0">
              <a:solidFill>
                <a:srgbClr val="4F4F4F"/>
              </a:solidFill>
              <a:effectLst/>
              <a:highlight>
                <a:srgbClr val="FFFFFF"/>
              </a:highlight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的创新之处在于，它能够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将图像和文本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映射到一个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共享的向量空间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中，从而使得模型能够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理解图像和文本之间的语义关系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。这种共享的向量空间使得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在图像和文本之间实现了无监督的联合学习，从而可以用于各种视觉和语言任务。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2BE78B-A7A8-E54B-5498-684A7C86A7FC}"/>
              </a:ext>
            </a:extLst>
          </p:cNvPr>
          <p:cNvSpPr txBox="1"/>
          <p:nvPr/>
        </p:nvSpPr>
        <p:spPr>
          <a:xfrm>
            <a:off x="619125" y="1600200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CLIP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9383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D81274-D59F-D89A-4959-DEA2D6E92F46}"/>
              </a:ext>
            </a:extLst>
          </p:cNvPr>
          <p:cNvSpPr txBox="1"/>
          <p:nvPr/>
        </p:nvSpPr>
        <p:spPr>
          <a:xfrm>
            <a:off x="719091" y="1920132"/>
            <a:ext cx="8507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的设计灵感源于一个简单的思想：让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模型理解图像和文本之间的关系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，不仅仅是通过监督训练，而是通过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自监督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的方式。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通过大量的图像和文本对来训练，使得模型在向量空间中将相应的图像和文本嵌入彼此相近。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504359-F21C-D48A-57B7-E7A3708AF099}"/>
              </a:ext>
            </a:extLst>
          </p:cNvPr>
          <p:cNvSpPr txBox="1"/>
          <p:nvPr/>
        </p:nvSpPr>
        <p:spPr>
          <a:xfrm>
            <a:off x="719091" y="1137707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CLIP</a:t>
            </a:r>
            <a:r>
              <a:rPr lang="zh-CN" altLang="en-US" dirty="0"/>
              <a:t>模型的设计灵感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A95570-7276-AFB2-2B70-CFD64FBF50C0}"/>
              </a:ext>
            </a:extLst>
          </p:cNvPr>
          <p:cNvSpPr txBox="1"/>
          <p:nvPr/>
        </p:nvSpPr>
        <p:spPr>
          <a:xfrm>
            <a:off x="719091" y="3429000"/>
            <a:ext cx="10510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CLIP将图像和文本先分别输入一个图像编码器image_encoder和一个文本编码器text_encoder，得到图像和文本的向量表示 I_f 和 T_f 。然后将图像和文本的向量表示映射到一个joint multimodal sapce，得到新的可直接进行比较的图像和文本的向量表示 I_e 和T_e （这是多模态学习中常用的一种方法，不同模态的数据表示之间可能存在gap，无法进行直接的比较，因此先将不同模态的数据映射到同一个多模态空间，有利于后续的相似度计算等操作）。然后计算图像向量和文本向量之间的余弦相似度。最后，对比学习的目标函数就是让正样本对的相似度较高，负样本对的相似度较低。</a:t>
            </a:r>
          </a:p>
        </p:txBody>
      </p:sp>
    </p:spTree>
    <p:extLst>
      <p:ext uri="{BB962C8B-B14F-4D97-AF65-F5344CB8AC3E}">
        <p14:creationId xmlns:p14="http://schemas.microsoft.com/office/powerpoint/2010/main" val="40070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DFCDB0-20D3-4965-B766-629EBB5C0589}"/>
              </a:ext>
            </a:extLst>
          </p:cNvPr>
          <p:cNvSpPr txBox="1"/>
          <p:nvPr/>
        </p:nvSpPr>
        <p:spPr>
          <a:xfrm>
            <a:off x="685800" y="1291709"/>
            <a:ext cx="6153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CLIP</a:t>
            </a:r>
            <a:r>
              <a:rPr lang="zh-CN" altLang="zh-CN" sz="24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模型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的特点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D7D850-65BD-66CA-2635-48FDF31F62C0}"/>
              </a:ext>
            </a:extLst>
          </p:cNvPr>
          <p:cNvSpPr txBox="1"/>
          <p:nvPr/>
        </p:nvSpPr>
        <p:spPr>
          <a:xfrm>
            <a:off x="685800" y="2228135"/>
            <a:ext cx="85439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统一的向量空间</a:t>
            </a:r>
            <a:r>
              <a:rPr lang="zh-CN" altLang="en-US" dirty="0"/>
              <a:t>： CLIP的一个关键创新是将图像和文本都映射到同一个向量空间中。这使得模型能够直接在向量空间中计算图像和文本之间的相似性，而无需额外的中间表示。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对比学习</a:t>
            </a:r>
            <a:r>
              <a:rPr lang="zh-CN" altLang="en-US" dirty="0"/>
              <a:t>： CLIP使用对比学习的方式进行预训练。模型被要求将来自同一个样本的图像和文本嵌入映射到相近的位置，而将来自不同样本的嵌入映射到较远的位置。这使得模型能够学习到图像和文本之间的共同特征。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无监督学习</a:t>
            </a:r>
            <a:r>
              <a:rPr lang="zh-CN" altLang="en-US" dirty="0"/>
              <a:t>： CLIP的预训练是无监督的，这意味着它不需要大量标注数据来指导训练。它从互联网上的文本和图像数据中学习，使得它在各种领域的任务上都能够表现出色。</a:t>
            </a:r>
          </a:p>
        </p:txBody>
      </p:sp>
    </p:spTree>
    <p:extLst>
      <p:ext uri="{BB962C8B-B14F-4D97-AF65-F5344CB8AC3E}">
        <p14:creationId xmlns:p14="http://schemas.microsoft.com/office/powerpoint/2010/main" val="353159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35D0C0-9426-70B4-1ED1-2608B9C19BF7}"/>
              </a:ext>
            </a:extLst>
          </p:cNvPr>
          <p:cNvSpPr txBox="1"/>
          <p:nvPr/>
        </p:nvSpPr>
        <p:spPr>
          <a:xfrm>
            <a:off x="371475" y="1158359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CLIP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模型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训练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A8E1F8-11B7-8BF0-E8D3-48D574DC6D40}"/>
              </a:ext>
            </a:extLst>
          </p:cNvPr>
          <p:cNvSpPr txBox="1"/>
          <p:nvPr/>
        </p:nvSpPr>
        <p:spPr>
          <a:xfrm>
            <a:off x="590550" y="2152635"/>
            <a:ext cx="86391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CLIP模型训练分为三个阶段：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Contrastive pre-training：预训练阶段，使用图片 - 文本对进行对比学习训练；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Create dataset classifier from label text：提取预测类别文本特征;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Use for zero-shot predictiion：进行 Zero-Shoot 推理预测</a:t>
            </a:r>
          </a:p>
        </p:txBody>
      </p:sp>
    </p:spTree>
    <p:extLst>
      <p:ext uri="{BB962C8B-B14F-4D97-AF65-F5344CB8AC3E}">
        <p14:creationId xmlns:p14="http://schemas.microsoft.com/office/powerpoint/2010/main" val="357149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1E7E10-B9EB-7560-2129-52560DAE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91" y="2836774"/>
            <a:ext cx="10146134" cy="32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CB3AFD-1AEE-6D90-5D39-AEE3321D0705}"/>
              </a:ext>
            </a:extLst>
          </p:cNvPr>
          <p:cNvSpPr txBox="1"/>
          <p:nvPr/>
        </p:nvSpPr>
        <p:spPr>
          <a:xfrm>
            <a:off x="552450" y="910591"/>
            <a:ext cx="110782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在预训练阶段，对比学习十分灵活，只需要定义好正样本对和负样本对就行了，其中能够配对的图片</a:t>
            </a:r>
            <a:r>
              <a:rPr lang="en-US" altLang="zh-CN" dirty="0"/>
              <a:t>-</a:t>
            </a:r>
            <a:r>
              <a:rPr lang="zh-CN" altLang="en-US" dirty="0"/>
              <a:t>文本对即为正样本。具体来说，先分别对图像和文本提特征，这时图像对应生成 </a:t>
            </a:r>
            <a:r>
              <a:rPr lang="en-US" altLang="zh-CN" dirty="0"/>
              <a:t>I1</a:t>
            </a:r>
            <a:r>
              <a:rPr lang="zh-CN" altLang="en-US" dirty="0"/>
              <a:t>、</a:t>
            </a:r>
            <a:r>
              <a:rPr lang="en-US" altLang="zh-CN" dirty="0"/>
              <a:t>I2 ... In </a:t>
            </a:r>
            <a:r>
              <a:rPr lang="zh-CN" altLang="en-US" dirty="0"/>
              <a:t>的特征向量，文本对应生成</a:t>
            </a:r>
            <a:r>
              <a:rPr lang="en-US" altLang="zh-CN" dirty="0"/>
              <a:t>T1</a:t>
            </a:r>
            <a:r>
              <a:rPr lang="zh-CN" altLang="en-US" dirty="0"/>
              <a:t>、</a:t>
            </a:r>
            <a:r>
              <a:rPr lang="en-US" altLang="zh-CN" dirty="0"/>
              <a:t>T2 ... Tn </a:t>
            </a:r>
            <a:r>
              <a:rPr lang="zh-CN" altLang="en-US" dirty="0"/>
              <a:t>的特征向量，然后中间对角线为正样本，其余均为负样本。这样的话就形成了</a:t>
            </a:r>
            <a:r>
              <a:rPr lang="en-US" altLang="zh-CN" dirty="0"/>
              <a:t>n</a:t>
            </a:r>
            <a:r>
              <a:rPr lang="zh-CN" altLang="en-US" dirty="0"/>
              <a:t>个正样本，</a:t>
            </a:r>
            <a:r>
              <a:rPr lang="en-US" altLang="zh-CN" dirty="0"/>
              <a:t>n^2 - n</a:t>
            </a:r>
            <a:r>
              <a:rPr lang="zh-CN" altLang="en-US" dirty="0"/>
              <a:t>个负样本。一旦有了正负样本，模型就可以通过对比学习的方式训练起来了，完全不需要手工的标注。自监督的训练需要大量的数据，</a:t>
            </a:r>
            <a:r>
              <a:rPr lang="en-US" altLang="zh-CN" dirty="0"/>
              <a:t>OPEN AI</a:t>
            </a:r>
            <a:r>
              <a:rPr lang="zh-CN" altLang="en-US" dirty="0"/>
              <a:t>的这个训练数据量大约在 </a:t>
            </a:r>
            <a:r>
              <a:rPr lang="en-US" altLang="zh-CN" dirty="0"/>
              <a:t>4</a:t>
            </a:r>
            <a:r>
              <a:rPr lang="zh-CN" altLang="en-US" dirty="0"/>
              <a:t>亿个的数量级。</a:t>
            </a:r>
          </a:p>
        </p:txBody>
      </p:sp>
    </p:spTree>
    <p:extLst>
      <p:ext uri="{BB962C8B-B14F-4D97-AF65-F5344CB8AC3E}">
        <p14:creationId xmlns:p14="http://schemas.microsoft.com/office/powerpoint/2010/main" val="10764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561885" y="85724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9034BA-BF92-1363-7220-077A4ECF5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3503916"/>
            <a:ext cx="5810250" cy="270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72BA73-A769-D94A-F7A8-8EBA5AF786CC}"/>
              </a:ext>
            </a:extLst>
          </p:cNvPr>
          <p:cNvSpPr txBox="1"/>
          <p:nvPr/>
        </p:nvSpPr>
        <p:spPr>
          <a:xfrm>
            <a:off x="590550" y="999254"/>
            <a:ext cx="101631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于训练数据巨大，训练十分耗费时间，所以必须对训练策略进行一些改进以提升训练效率。采用对比学习进行训练的一个重要原因也是考虑到训练效率。如下图最下面的蓝线表示像GPT2这种预测型的任务(预测型的任务是指，我有一张图片，去预测图片对应的描述，这个时候因为人类的语言是个奇妙又伟大的东西，一张图往往能对应出多种文本描述，比如姚明篮球打得好和姚明真高，对于描述同一张图并不冲突)，可以看到是最慢的。中间黄线是指一种bag of words 的方式，不需要逐字逐句地去预测文本，文本已经抽象成特征，相应的约束也放宽了，这样做训练速度立马提高了 3 倍。接下来进一步放宽约束，不再去预测单词，而是去判断图片-文本对，也就是绿色的线 对比学习的方法，这样效率又可以一下提升至4倍。</a:t>
            </a:r>
          </a:p>
        </p:txBody>
      </p:sp>
    </p:spTree>
    <p:extLst>
      <p:ext uri="{BB962C8B-B14F-4D97-AF65-F5344CB8AC3E}">
        <p14:creationId xmlns:p14="http://schemas.microsoft.com/office/powerpoint/2010/main" val="215188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D67D8B-3351-48E7-3107-60DFB4A030FD}"/>
              </a:ext>
            </a:extLst>
          </p:cNvPr>
          <p:cNvSpPr txBox="1"/>
          <p:nvPr/>
        </p:nvSpPr>
        <p:spPr>
          <a:xfrm>
            <a:off x="666750" y="933450"/>
            <a:ext cx="10725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等训练好了，然后进入前向预测阶段。首先需要对文本类别进行一些处理，拿 ImageNet 数据集的 1000 个类别来说，原始的类别都是单词，而 CLIP 预训练时候的文本端出入的是个句子，这样一来为了统一就需要把单词构造成句子，怎么做呢？可以使用 A photo of a {object}. 的提示模板 (prompt template) 进行构造，比如对于 dog，就构造成 A photo of a dog.，然后再送入 Text Encoder 进行特征提取，就 ImageNet 而言就会得到一个 1000 维的特征向量，整个过程如下：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69E1FA-E86E-0577-AC21-154B58E6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826279"/>
            <a:ext cx="5734050" cy="27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0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" y="75962"/>
            <a:ext cx="1782366" cy="5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 userDrawn="1"/>
        </p:nvCxnSpPr>
        <p:spPr>
          <a:xfrm flipV="1">
            <a:off x="1905" y="7189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 userDrawn="1"/>
        </p:nvPicPr>
        <p:blipFill>
          <a:blip r:embed="rId5"/>
          <a:srcRect l="2008" t="2362" r="2410" b="2078"/>
          <a:stretch>
            <a:fillRect/>
          </a:stretch>
        </p:blipFill>
        <p:spPr>
          <a:xfrm>
            <a:off x="11630660" y="76200"/>
            <a:ext cx="561023" cy="543878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 userDrawn="1"/>
        </p:nvCxnSpPr>
        <p:spPr>
          <a:xfrm flipV="1">
            <a:off x="1905" y="6408500"/>
            <a:ext cx="12209780" cy="5715"/>
          </a:xfrm>
          <a:prstGeom prst="line">
            <a:avLst/>
          </a:prstGeom>
          <a:ln w="177800">
            <a:solidFill>
              <a:srgbClr val="0B6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D67D8B-3351-48E7-3107-60DFB4A030FD}"/>
              </a:ext>
            </a:extLst>
          </p:cNvPr>
          <p:cNvSpPr txBox="1"/>
          <p:nvPr/>
        </p:nvSpPr>
        <p:spPr>
          <a:xfrm>
            <a:off x="666750" y="933450"/>
            <a:ext cx="10725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最后就是推理见证效果的时候，怎么做的呢。这个时候无论你来了张什么样的图片，只要扔给 Image Encoder 进行特征提取，会生成一个一维的图片特征向量，然后拿这个图片特征和 1000 个文本特征做余弦相似度对比，最相似的即为我们想要的那个结果，比如这里应该会得到 A photo of a dog.，整个过程如下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DBEB6-DAEA-1ED3-06CF-59B404EB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93" y="2994789"/>
            <a:ext cx="77343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99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2035</Words>
  <Application>Microsoft Office PowerPoint</Application>
  <PresentationFormat>宽屏</PresentationFormat>
  <Paragraphs>85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PingFang SC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Clip模型</dc:title>
  <dc:creator>元元 白</dc:creator>
  <cp:lastModifiedBy>元元 白</cp:lastModifiedBy>
  <cp:revision>5</cp:revision>
  <dcterms:created xsi:type="dcterms:W3CDTF">2024-04-23T04:16:02Z</dcterms:created>
  <dcterms:modified xsi:type="dcterms:W3CDTF">2024-04-24T09:28:23Z</dcterms:modified>
</cp:coreProperties>
</file>