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257" r:id="rId3"/>
    <p:sldId id="258" r:id="rId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4" d="100"/>
          <a:sy n="74" d="100"/>
        </p:scale>
        <p:origin x="40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1051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8" name="Image 0" descr="preencoded.png"/>
          <p:cNvPicPr>
            <a:picLocks noChangeAspect="1"/>
          </p:cNvPicPr>
          <p:nvPr/>
        </p:nvPicPr>
        <p:blipFill>
          <a:blip r:embed="rId3"/>
          <a:stretch>
            <a:fillRect/>
          </a:stretch>
        </p:blipFill>
        <p:spPr>
          <a:xfrm>
            <a:off x="0" y="0"/>
            <a:ext cx="14630400" cy="8230433"/>
          </a:xfrm>
          <a:prstGeom prst="rect">
            <a:avLst/>
          </a:prstGeom>
        </p:spPr>
      </p:pic>
      <p:pic>
        <p:nvPicPr>
          <p:cNvPr id="4" name="Image 0"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2"/>
          <p:cNvSpPr/>
          <p:nvPr/>
        </p:nvSpPr>
        <p:spPr>
          <a:xfrm>
            <a:off x="431515" y="1016420"/>
            <a:ext cx="7477601" cy="1110853"/>
          </a:xfrm>
          <a:prstGeom prst="rect">
            <a:avLst/>
          </a:prstGeom>
          <a:noFill/>
          <a:ln/>
        </p:spPr>
        <p:txBody>
          <a:bodyPr wrap="square" rtlCol="0" anchor="t"/>
          <a:lstStyle/>
          <a:p>
            <a:pPr marL="0" indent="0">
              <a:lnSpc>
                <a:spcPts val="4374"/>
              </a:lnSpc>
              <a:buNone/>
            </a:pPr>
            <a:r>
              <a:rPr lang="en-US" sz="3499" b="1" dirty="0">
                <a:solidFill>
                  <a:srgbClr val="1B1B27"/>
                </a:solidFill>
                <a:latin typeface="Raleway" pitchFamily="34" charset="0"/>
                <a:ea typeface="Raleway" pitchFamily="34" charset="-122"/>
                <a:cs typeface="Raleway" pitchFamily="34" charset="-120"/>
              </a:rPr>
              <a:t>Görme Engelliler için Mesafe Sensörü Sistemi</a:t>
            </a:r>
            <a:endParaRPr lang="en-US" sz="3499" dirty="0"/>
          </a:p>
        </p:txBody>
      </p:sp>
      <p:sp>
        <p:nvSpPr>
          <p:cNvPr id="6" name="Text 3"/>
          <p:cNvSpPr/>
          <p:nvPr/>
        </p:nvSpPr>
        <p:spPr>
          <a:xfrm>
            <a:off x="431515" y="2914773"/>
            <a:ext cx="8537824" cy="2739607"/>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Bu proje, görme engelli bireylerin günlük yaşamlarında karşılaşabilecekleri engelleri algılamalarına yardımcı olmak için tasarlanmıştır. Sistem, çevresel nesneleri algılamak için gelişmiş bir mesafe sensörü kullanır ve 10 cm veya daha az mesafedeki nesneleri tespit eder. Bu veriler, NodeMCU aracılığıyla işlenir ve bir IoT platformu üzerinden gerçek zamanlı olarak bir mobil uygulamaya aktarılır. Uygulama, sensör tarafından algılanan nesnelerin yakınlığını sesli uyarılarla bildirir, böylece kullanıcılar çevrelerindeki engellerden haberdar olurlar.</a:t>
            </a:r>
            <a:endParaRPr lang="en-US" sz="1750" dirty="0"/>
          </a:p>
        </p:txBody>
      </p:sp>
      <p:sp>
        <p:nvSpPr>
          <p:cNvPr id="2" name="Metin kutusu 1"/>
          <p:cNvSpPr txBox="1"/>
          <p:nvPr/>
        </p:nvSpPr>
        <p:spPr>
          <a:xfrm>
            <a:off x="359596" y="7602339"/>
            <a:ext cx="1674687" cy="461665"/>
          </a:xfrm>
          <a:prstGeom prst="rect">
            <a:avLst/>
          </a:prstGeom>
          <a:noFill/>
        </p:spPr>
        <p:txBody>
          <a:bodyPr wrap="square" rtlCol="0">
            <a:spAutoFit/>
          </a:bodyPr>
          <a:lstStyle/>
          <a:p>
            <a:r>
              <a:rPr lang="tr-TR" sz="2400" dirty="0" smtClean="0"/>
              <a:t>Beyza BAL </a:t>
            </a:r>
            <a:endParaRPr lang="tr-TR"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12" name="Image 0" descr="preencoded.png"/>
          <p:cNvPicPr>
            <a:picLocks noChangeAspect="1"/>
          </p:cNvPicPr>
          <p:nvPr/>
        </p:nvPicPr>
        <p:blipFill>
          <a:blip r:embed="rId3"/>
          <a:stretch>
            <a:fillRect/>
          </a:stretch>
        </p:blipFill>
        <p:spPr>
          <a:xfrm>
            <a:off x="0" y="0"/>
            <a:ext cx="14630400" cy="8230433"/>
          </a:xfrm>
          <a:prstGeom prst="rect">
            <a:avLst/>
          </a:prstGeom>
        </p:spPr>
      </p:pic>
      <p:sp>
        <p:nvSpPr>
          <p:cNvPr id="3" name="Shape 1"/>
          <p:cNvSpPr/>
          <p:nvPr/>
        </p:nvSpPr>
        <p:spPr>
          <a:xfrm>
            <a:off x="1797978" y="-82193"/>
            <a:ext cx="10931703" cy="8229600"/>
          </a:xfrm>
          <a:prstGeom prst="rect">
            <a:avLst/>
          </a:prstGeom>
          <a:solidFill>
            <a:srgbClr val="FFFFFF">
              <a:alpha val="75000"/>
            </a:srgbClr>
          </a:solidFill>
          <a:ln w="13811">
            <a:solidFill>
              <a:srgbClr val="FFFFFF">
                <a:alpha val="64000"/>
              </a:srgbClr>
            </a:solidFill>
            <a:prstDash val="solid"/>
          </a:ln>
        </p:spPr>
      </p:sp>
      <p:sp>
        <p:nvSpPr>
          <p:cNvPr id="4" name="Text 2"/>
          <p:cNvSpPr/>
          <p:nvPr/>
        </p:nvSpPr>
        <p:spPr>
          <a:xfrm>
            <a:off x="2648650" y="980773"/>
            <a:ext cx="5745480" cy="555427"/>
          </a:xfrm>
          <a:prstGeom prst="rect">
            <a:avLst/>
          </a:prstGeom>
          <a:noFill/>
          <a:ln/>
        </p:spPr>
        <p:txBody>
          <a:bodyPr wrap="none" rtlCol="0" anchor="t"/>
          <a:lstStyle/>
          <a:p>
            <a:pPr marL="0" indent="0">
              <a:lnSpc>
                <a:spcPts val="4374"/>
              </a:lnSpc>
              <a:buNone/>
            </a:pPr>
            <a:r>
              <a:rPr lang="en-US" sz="3499" b="1" dirty="0">
                <a:solidFill>
                  <a:srgbClr val="1B1B27"/>
                </a:solidFill>
                <a:latin typeface="Raleway" pitchFamily="34" charset="0"/>
                <a:ea typeface="Raleway" pitchFamily="34" charset="-122"/>
                <a:cs typeface="Raleway" pitchFamily="34" charset="-120"/>
              </a:rPr>
              <a:t>Devre Şeması ve Bileşenler</a:t>
            </a:r>
            <a:endParaRPr lang="en-US" sz="3499" dirty="0"/>
          </a:p>
        </p:txBody>
      </p:sp>
      <p:pic>
        <p:nvPicPr>
          <p:cNvPr id="5" name="Image 0" descr="preencoded.png"/>
          <p:cNvPicPr>
            <a:picLocks noChangeAspect="1"/>
          </p:cNvPicPr>
          <p:nvPr/>
        </p:nvPicPr>
        <p:blipFill>
          <a:blip r:embed="rId4"/>
          <a:stretch>
            <a:fillRect/>
          </a:stretch>
        </p:blipFill>
        <p:spPr>
          <a:xfrm>
            <a:off x="2648650" y="2391181"/>
            <a:ext cx="4088368" cy="2526744"/>
          </a:xfrm>
          <a:prstGeom prst="rect">
            <a:avLst/>
          </a:prstGeom>
        </p:spPr>
      </p:pic>
      <p:sp>
        <p:nvSpPr>
          <p:cNvPr id="6" name="Text 3"/>
          <p:cNvSpPr/>
          <p:nvPr/>
        </p:nvSpPr>
        <p:spPr>
          <a:xfrm>
            <a:off x="2648650" y="5061763"/>
            <a:ext cx="5110520" cy="355402"/>
          </a:xfrm>
          <a:prstGeom prst="rect">
            <a:avLst/>
          </a:prstGeom>
          <a:noFill/>
          <a:ln/>
        </p:spPr>
        <p:txBody>
          <a:bodyPr wrap="none" rtlCol="0" anchor="t"/>
          <a:lstStyle/>
          <a:p>
            <a:pPr marL="0" indent="0" algn="l">
              <a:lnSpc>
                <a:spcPts val="2799"/>
              </a:lnSpc>
              <a:buNone/>
            </a:pPr>
            <a:r>
              <a:rPr lang="en-US" sz="1750" b="1" dirty="0">
                <a:solidFill>
                  <a:srgbClr val="3C3939"/>
                </a:solidFill>
                <a:latin typeface="Roboto" pitchFamily="34" charset="0"/>
                <a:ea typeface="Roboto" pitchFamily="34" charset="-122"/>
                <a:cs typeface="Roboto" pitchFamily="34" charset="-120"/>
              </a:rPr>
              <a:t>HC-SR04 Ultrasonik Mesafe Sensörü</a:t>
            </a:r>
            <a:endParaRPr lang="en-US" sz="1750" dirty="0"/>
          </a:p>
        </p:txBody>
      </p:sp>
      <p:sp>
        <p:nvSpPr>
          <p:cNvPr id="7" name="Text 4"/>
          <p:cNvSpPr/>
          <p:nvPr/>
        </p:nvSpPr>
        <p:spPr>
          <a:xfrm>
            <a:off x="2648650" y="5559613"/>
            <a:ext cx="5110520" cy="1066205"/>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Görme engellilere yardımcı olmak için ultrasonik mesafe sensörü kullanılmıştır. Algılanan mesafe, mikrodenetleyiciye iletilmektedir.</a:t>
            </a:r>
            <a:endParaRPr lang="en-US" sz="1750" dirty="0"/>
          </a:p>
        </p:txBody>
      </p:sp>
      <p:pic>
        <p:nvPicPr>
          <p:cNvPr id="8" name="Image 1" descr="preencoded.png"/>
          <p:cNvPicPr>
            <a:picLocks noChangeAspect="1"/>
          </p:cNvPicPr>
          <p:nvPr/>
        </p:nvPicPr>
        <p:blipFill>
          <a:blip r:embed="rId5"/>
          <a:stretch>
            <a:fillRect/>
          </a:stretch>
        </p:blipFill>
        <p:spPr>
          <a:xfrm>
            <a:off x="7954379" y="2391062"/>
            <a:ext cx="4088487" cy="2526863"/>
          </a:xfrm>
          <a:prstGeom prst="rect">
            <a:avLst/>
          </a:prstGeom>
        </p:spPr>
      </p:pic>
      <p:sp>
        <p:nvSpPr>
          <p:cNvPr id="9" name="Text 5"/>
          <p:cNvSpPr/>
          <p:nvPr/>
        </p:nvSpPr>
        <p:spPr>
          <a:xfrm>
            <a:off x="8180410" y="5061763"/>
            <a:ext cx="5110639" cy="355402"/>
          </a:xfrm>
          <a:prstGeom prst="rect">
            <a:avLst/>
          </a:prstGeom>
          <a:noFill/>
          <a:ln/>
        </p:spPr>
        <p:txBody>
          <a:bodyPr wrap="none" rtlCol="0" anchor="t"/>
          <a:lstStyle/>
          <a:p>
            <a:pPr marL="0" indent="0" algn="l">
              <a:lnSpc>
                <a:spcPts val="2799"/>
              </a:lnSpc>
              <a:buNone/>
            </a:pPr>
            <a:r>
              <a:rPr lang="en-US" sz="1750" b="1" dirty="0">
                <a:solidFill>
                  <a:srgbClr val="3C3939"/>
                </a:solidFill>
                <a:latin typeface="Roboto" pitchFamily="34" charset="0"/>
                <a:ea typeface="Roboto" pitchFamily="34" charset="-122"/>
                <a:cs typeface="Roboto" pitchFamily="34" charset="-120"/>
              </a:rPr>
              <a:t>Devre Şeması</a:t>
            </a:r>
            <a:endParaRPr lang="en-US" sz="1750" dirty="0"/>
          </a:p>
        </p:txBody>
      </p:sp>
      <p:sp>
        <p:nvSpPr>
          <p:cNvPr id="10" name="Text 6"/>
          <p:cNvSpPr/>
          <p:nvPr/>
        </p:nvSpPr>
        <p:spPr>
          <a:xfrm>
            <a:off x="7481768" y="5728216"/>
            <a:ext cx="5110639" cy="355402"/>
          </a:xfrm>
          <a:prstGeom prst="rect">
            <a:avLst/>
          </a:prstGeom>
          <a:noFill/>
          <a:ln/>
        </p:spPr>
        <p:txBody>
          <a:bodyPr wrap="none" rtlCol="0" anchor="t"/>
          <a:lstStyle/>
          <a:p>
            <a:pPr marL="0" indent="0" algn="l">
              <a:lnSpc>
                <a:spcPts val="2799"/>
              </a:lnSpc>
              <a:buNone/>
            </a:pPr>
            <a:endParaRPr lang="en-US" sz="175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30433"/>
          </a:xfrm>
          <a:prstGeom prst="rect">
            <a:avLst/>
          </a:prstGeom>
          <a:solidFill>
            <a:srgbClr val="FFFFFF">
              <a:alpha val="75000"/>
            </a:srgbClr>
          </a:solidFill>
          <a:ln w="10716">
            <a:solidFill>
              <a:srgbClr val="FFFFFF">
                <a:alpha val="64000"/>
              </a:srgbClr>
            </a:solidFill>
            <a:prstDash val="solid"/>
          </a:ln>
        </p:spPr>
      </p:sp>
      <p:pic>
        <p:nvPicPr>
          <p:cNvPr id="4" name="Image 0" descr="preencoded.png"/>
          <p:cNvPicPr>
            <a:picLocks noChangeAspect="1"/>
          </p:cNvPicPr>
          <p:nvPr/>
        </p:nvPicPr>
        <p:blipFill>
          <a:blip r:embed="rId3"/>
          <a:stretch>
            <a:fillRect/>
          </a:stretch>
        </p:blipFill>
        <p:spPr>
          <a:xfrm>
            <a:off x="0" y="0"/>
            <a:ext cx="14630400" cy="8230433"/>
          </a:xfrm>
          <a:prstGeom prst="rect">
            <a:avLst/>
          </a:prstGeom>
        </p:spPr>
      </p:pic>
      <p:sp>
        <p:nvSpPr>
          <p:cNvPr id="5" name="Shape 2"/>
          <p:cNvSpPr/>
          <p:nvPr/>
        </p:nvSpPr>
        <p:spPr>
          <a:xfrm>
            <a:off x="2517169" y="0"/>
            <a:ext cx="9698804" cy="8230433"/>
          </a:xfrm>
          <a:prstGeom prst="rect">
            <a:avLst/>
          </a:prstGeom>
          <a:solidFill>
            <a:srgbClr val="FFFFFF">
              <a:alpha val="85000"/>
            </a:srgbClr>
          </a:solidFill>
          <a:ln/>
        </p:spPr>
      </p:sp>
      <p:sp>
        <p:nvSpPr>
          <p:cNvPr id="6" name="Text 3"/>
          <p:cNvSpPr/>
          <p:nvPr/>
        </p:nvSpPr>
        <p:spPr>
          <a:xfrm>
            <a:off x="3238381" y="184288"/>
            <a:ext cx="4175760" cy="428982"/>
          </a:xfrm>
          <a:prstGeom prst="rect">
            <a:avLst/>
          </a:prstGeom>
          <a:noFill/>
          <a:ln/>
        </p:spPr>
        <p:txBody>
          <a:bodyPr wrap="none" rtlCol="0" anchor="t"/>
          <a:lstStyle/>
          <a:p>
            <a:pPr marL="0" indent="0">
              <a:lnSpc>
                <a:spcPts val="3379"/>
              </a:lnSpc>
              <a:buNone/>
            </a:pPr>
            <a:r>
              <a:rPr lang="en-US" sz="2703" b="1" dirty="0">
                <a:solidFill>
                  <a:srgbClr val="1B1B27"/>
                </a:solidFill>
                <a:latin typeface="Raleway" pitchFamily="34" charset="0"/>
                <a:ea typeface="Raleway" pitchFamily="34" charset="-122"/>
                <a:cs typeface="Raleway" pitchFamily="34" charset="-120"/>
              </a:rPr>
              <a:t>İşlevsel Akış ve Bileşenler</a:t>
            </a:r>
            <a:endParaRPr lang="en-US" sz="2703" dirty="0"/>
          </a:p>
        </p:txBody>
      </p:sp>
      <p:pic>
        <p:nvPicPr>
          <p:cNvPr id="7" name="Image 1" descr="preencoded.png"/>
          <p:cNvPicPr>
            <a:picLocks noChangeAspect="1"/>
          </p:cNvPicPr>
          <p:nvPr/>
        </p:nvPicPr>
        <p:blipFill>
          <a:blip r:embed="rId4"/>
          <a:stretch>
            <a:fillRect/>
          </a:stretch>
        </p:blipFill>
        <p:spPr>
          <a:xfrm>
            <a:off x="3747611" y="1093946"/>
            <a:ext cx="1527691" cy="1527691"/>
          </a:xfrm>
          <a:prstGeom prst="rect">
            <a:avLst/>
          </a:prstGeom>
        </p:spPr>
      </p:pic>
      <p:sp>
        <p:nvSpPr>
          <p:cNvPr id="8" name="Text 4"/>
          <p:cNvSpPr/>
          <p:nvPr/>
        </p:nvSpPr>
        <p:spPr>
          <a:xfrm>
            <a:off x="3238381" y="2836187"/>
            <a:ext cx="2546271" cy="1170733"/>
          </a:xfrm>
          <a:prstGeom prst="rect">
            <a:avLst/>
          </a:prstGeom>
          <a:noFill/>
          <a:ln/>
        </p:spPr>
        <p:txBody>
          <a:bodyPr wrap="square" rtlCol="0" anchor="t"/>
          <a:lstStyle/>
          <a:p>
            <a:pPr marL="0" indent="0" algn="ctr">
              <a:lnSpc>
                <a:spcPts val="2163"/>
              </a:lnSpc>
              <a:buNone/>
            </a:pPr>
            <a:r>
              <a:rPr lang="en-US" sz="1600" dirty="0">
                <a:solidFill>
                  <a:srgbClr val="3C3939"/>
                </a:solidFill>
                <a:latin typeface="Roboto" pitchFamily="34" charset="0"/>
                <a:ea typeface="Roboto" pitchFamily="34" charset="-122"/>
                <a:cs typeface="Roboto" pitchFamily="34" charset="-120"/>
              </a:rPr>
              <a:t>Mesafe sensörü, mevcut mesafeyi ölçer ve bu veriyi yayıncı NodeMCU'ya iletir.</a:t>
            </a:r>
            <a:endParaRPr lang="en-US" sz="1600" dirty="0"/>
          </a:p>
        </p:txBody>
      </p:sp>
      <p:pic>
        <p:nvPicPr>
          <p:cNvPr id="9" name="Image 2" descr="preencoded.png"/>
          <p:cNvPicPr>
            <a:picLocks noChangeAspect="1"/>
          </p:cNvPicPr>
          <p:nvPr/>
        </p:nvPicPr>
        <p:blipFill>
          <a:blip r:embed="rId5"/>
          <a:stretch>
            <a:fillRect/>
          </a:stretch>
        </p:blipFill>
        <p:spPr>
          <a:xfrm>
            <a:off x="6551295" y="1093946"/>
            <a:ext cx="1527691" cy="1527691"/>
          </a:xfrm>
          <a:prstGeom prst="rect">
            <a:avLst/>
          </a:prstGeom>
        </p:spPr>
      </p:pic>
      <p:sp>
        <p:nvSpPr>
          <p:cNvPr id="10" name="Text 5"/>
          <p:cNvSpPr/>
          <p:nvPr/>
        </p:nvSpPr>
        <p:spPr>
          <a:xfrm>
            <a:off x="6042065" y="2836188"/>
            <a:ext cx="2546271" cy="1458410"/>
          </a:xfrm>
          <a:prstGeom prst="rect">
            <a:avLst/>
          </a:prstGeom>
          <a:noFill/>
          <a:ln/>
        </p:spPr>
        <p:txBody>
          <a:bodyPr wrap="square" rtlCol="0" anchor="t"/>
          <a:lstStyle/>
          <a:p>
            <a:pPr marL="0" indent="0" algn="ctr">
              <a:lnSpc>
                <a:spcPts val="2163"/>
              </a:lnSpc>
              <a:buNone/>
            </a:pPr>
            <a:r>
              <a:rPr lang="en-US" sz="1600" dirty="0">
                <a:solidFill>
                  <a:srgbClr val="3C3939"/>
                </a:solidFill>
                <a:latin typeface="Roboto" pitchFamily="34" charset="0"/>
                <a:ea typeface="Roboto" pitchFamily="34" charset="-122"/>
                <a:cs typeface="Roboto" pitchFamily="34" charset="-120"/>
              </a:rPr>
              <a:t>Yayıncı NodeMCU, mesafe sensöründen alınan verileri işler ve Shiftr.io'ya göndermeye hazırlar.</a:t>
            </a:r>
            <a:endParaRPr lang="en-US" sz="1600" dirty="0"/>
          </a:p>
        </p:txBody>
      </p:sp>
      <p:pic>
        <p:nvPicPr>
          <p:cNvPr id="11" name="Image 3" descr="preencoded.png"/>
          <p:cNvPicPr>
            <a:picLocks noChangeAspect="1"/>
          </p:cNvPicPr>
          <p:nvPr/>
        </p:nvPicPr>
        <p:blipFill>
          <a:blip r:embed="rId6"/>
          <a:stretch>
            <a:fillRect/>
          </a:stretch>
        </p:blipFill>
        <p:spPr>
          <a:xfrm>
            <a:off x="9354979" y="1093946"/>
            <a:ext cx="1527691" cy="1527691"/>
          </a:xfrm>
          <a:prstGeom prst="rect">
            <a:avLst/>
          </a:prstGeom>
        </p:spPr>
      </p:pic>
      <p:sp>
        <p:nvSpPr>
          <p:cNvPr id="12" name="Text 6"/>
          <p:cNvSpPr/>
          <p:nvPr/>
        </p:nvSpPr>
        <p:spPr>
          <a:xfrm>
            <a:off x="8763554" y="2836187"/>
            <a:ext cx="2959259" cy="1047443"/>
          </a:xfrm>
          <a:prstGeom prst="rect">
            <a:avLst/>
          </a:prstGeom>
          <a:noFill/>
          <a:ln/>
        </p:spPr>
        <p:txBody>
          <a:bodyPr wrap="square" rtlCol="0" anchor="t"/>
          <a:lstStyle/>
          <a:p>
            <a:pPr marL="0" indent="0" algn="ctr">
              <a:lnSpc>
                <a:spcPts val="2163"/>
              </a:lnSpc>
              <a:buNone/>
            </a:pPr>
            <a:r>
              <a:rPr lang="en-US" sz="1600" dirty="0">
                <a:solidFill>
                  <a:srgbClr val="3C3939"/>
                </a:solidFill>
                <a:latin typeface="Roboto" pitchFamily="34" charset="0"/>
                <a:ea typeface="Roboto" pitchFamily="34" charset="-122"/>
                <a:cs typeface="Roboto" pitchFamily="34" charset="-120"/>
              </a:rPr>
              <a:t>Yayıncı NodeMCU, MQTT protokolünü kullanarak verileri Shiftr.io'ya aktarır.</a:t>
            </a:r>
            <a:endParaRPr lang="en-US" sz="1600" dirty="0"/>
          </a:p>
        </p:txBody>
      </p:sp>
      <p:pic>
        <p:nvPicPr>
          <p:cNvPr id="13" name="Image 4" descr="preencoded.png"/>
          <p:cNvPicPr>
            <a:picLocks noChangeAspect="1"/>
          </p:cNvPicPr>
          <p:nvPr/>
        </p:nvPicPr>
        <p:blipFill>
          <a:blip r:embed="rId7"/>
          <a:stretch>
            <a:fillRect/>
          </a:stretch>
        </p:blipFill>
        <p:spPr>
          <a:xfrm>
            <a:off x="3747611" y="4449842"/>
            <a:ext cx="1527691" cy="1527691"/>
          </a:xfrm>
          <a:prstGeom prst="rect">
            <a:avLst/>
          </a:prstGeom>
        </p:spPr>
      </p:pic>
      <p:sp>
        <p:nvSpPr>
          <p:cNvPr id="14" name="Text 7"/>
          <p:cNvSpPr/>
          <p:nvPr/>
        </p:nvSpPr>
        <p:spPr>
          <a:xfrm>
            <a:off x="3238381" y="6192083"/>
            <a:ext cx="2546271" cy="794344"/>
          </a:xfrm>
          <a:prstGeom prst="rect">
            <a:avLst/>
          </a:prstGeom>
          <a:noFill/>
          <a:ln/>
        </p:spPr>
        <p:txBody>
          <a:bodyPr wrap="square" rtlCol="0" anchor="t"/>
          <a:lstStyle/>
          <a:p>
            <a:pPr marL="0" indent="0" algn="ctr">
              <a:lnSpc>
                <a:spcPts val="2163"/>
              </a:lnSpc>
              <a:buNone/>
            </a:pPr>
            <a:r>
              <a:rPr lang="en-US" sz="1600" dirty="0">
                <a:solidFill>
                  <a:srgbClr val="3C3939"/>
                </a:solidFill>
                <a:latin typeface="Roboto" pitchFamily="34" charset="0"/>
                <a:ea typeface="Roboto" pitchFamily="34" charset="-122"/>
                <a:cs typeface="Roboto" pitchFamily="34" charset="-120"/>
              </a:rPr>
              <a:t>Shiftr.io, verileri abone NodeMCU'ya iletir</a:t>
            </a:r>
            <a:endParaRPr lang="en-US" sz="1600" dirty="0"/>
          </a:p>
        </p:txBody>
      </p:sp>
      <p:pic>
        <p:nvPicPr>
          <p:cNvPr id="15" name="Image 5" descr="preencoded.png"/>
          <p:cNvPicPr>
            <a:picLocks noChangeAspect="1"/>
          </p:cNvPicPr>
          <p:nvPr/>
        </p:nvPicPr>
        <p:blipFill>
          <a:blip r:embed="rId8"/>
          <a:stretch>
            <a:fillRect/>
          </a:stretch>
        </p:blipFill>
        <p:spPr>
          <a:xfrm>
            <a:off x="6551295" y="4449842"/>
            <a:ext cx="1527691" cy="1527691"/>
          </a:xfrm>
          <a:prstGeom prst="rect">
            <a:avLst/>
          </a:prstGeom>
        </p:spPr>
      </p:pic>
      <p:sp>
        <p:nvSpPr>
          <p:cNvPr id="16" name="Text 8"/>
          <p:cNvSpPr/>
          <p:nvPr/>
        </p:nvSpPr>
        <p:spPr>
          <a:xfrm>
            <a:off x="6042065" y="6192082"/>
            <a:ext cx="2546271" cy="989553"/>
          </a:xfrm>
          <a:prstGeom prst="rect">
            <a:avLst/>
          </a:prstGeom>
          <a:noFill/>
          <a:ln/>
        </p:spPr>
        <p:txBody>
          <a:bodyPr wrap="square" rtlCol="0" anchor="t"/>
          <a:lstStyle/>
          <a:p>
            <a:pPr marL="0" indent="0" algn="ctr">
              <a:lnSpc>
                <a:spcPts val="2163"/>
              </a:lnSpc>
              <a:buNone/>
            </a:pPr>
            <a:r>
              <a:rPr lang="en-US" sz="1600" dirty="0">
                <a:solidFill>
                  <a:srgbClr val="3C3939"/>
                </a:solidFill>
                <a:latin typeface="Roboto" pitchFamily="34" charset="0"/>
                <a:ea typeface="Roboto" pitchFamily="34" charset="-122"/>
                <a:cs typeface="Roboto" pitchFamily="34" charset="-120"/>
              </a:rPr>
              <a:t>Abone NodeMCU, aldığı verileri Firebase veritabanına gönderir.</a:t>
            </a:r>
            <a:endParaRPr lang="en-US" sz="1600" dirty="0"/>
          </a:p>
        </p:txBody>
      </p:sp>
      <p:pic>
        <p:nvPicPr>
          <p:cNvPr id="17" name="Image 6" descr="preencoded.png"/>
          <p:cNvPicPr>
            <a:picLocks noChangeAspect="1"/>
          </p:cNvPicPr>
          <p:nvPr/>
        </p:nvPicPr>
        <p:blipFill>
          <a:blip r:embed="rId9"/>
          <a:stretch>
            <a:fillRect/>
          </a:stretch>
        </p:blipFill>
        <p:spPr>
          <a:xfrm>
            <a:off x="9354979" y="4449842"/>
            <a:ext cx="1527691" cy="1527691"/>
          </a:xfrm>
          <a:prstGeom prst="rect">
            <a:avLst/>
          </a:prstGeom>
        </p:spPr>
      </p:pic>
      <p:sp>
        <p:nvSpPr>
          <p:cNvPr id="18" name="Text 9"/>
          <p:cNvSpPr/>
          <p:nvPr/>
        </p:nvSpPr>
        <p:spPr>
          <a:xfrm>
            <a:off x="8845748" y="6192083"/>
            <a:ext cx="2546271" cy="1482713"/>
          </a:xfrm>
          <a:prstGeom prst="rect">
            <a:avLst/>
          </a:prstGeom>
          <a:noFill/>
          <a:ln/>
        </p:spPr>
        <p:txBody>
          <a:bodyPr wrap="square" rtlCol="0" anchor="t"/>
          <a:lstStyle/>
          <a:p>
            <a:pPr marL="0" indent="0" algn="ctr">
              <a:lnSpc>
                <a:spcPts val="2163"/>
              </a:lnSpc>
              <a:buNone/>
            </a:pPr>
            <a:r>
              <a:rPr lang="en-US" sz="1600" dirty="0">
                <a:solidFill>
                  <a:srgbClr val="3C3939"/>
                </a:solidFill>
                <a:latin typeface="Roboto" pitchFamily="34" charset="0"/>
                <a:ea typeface="Roboto" pitchFamily="34" charset="-122"/>
                <a:cs typeface="Roboto" pitchFamily="34" charset="-120"/>
              </a:rPr>
              <a:t>Mobil uygulama, Firebase'den aldığı veriyi işler ve belirli bir mesafe koşulu sağlandığında uyarı sesi çıkarır.</a:t>
            </a:r>
            <a:endParaRPr lang="en-US" sz="1600" dirty="0"/>
          </a:p>
        </p:txBody>
      </p:sp>
      <p:sp>
        <p:nvSpPr>
          <p:cNvPr id="19" name="Text 10"/>
          <p:cNvSpPr/>
          <p:nvPr/>
        </p:nvSpPr>
        <p:spPr>
          <a:xfrm>
            <a:off x="3238381" y="7483793"/>
            <a:ext cx="8153638" cy="274677"/>
          </a:xfrm>
          <a:prstGeom prst="rect">
            <a:avLst/>
          </a:prstGeom>
          <a:noFill/>
          <a:ln/>
        </p:spPr>
        <p:txBody>
          <a:bodyPr wrap="none" rtlCol="0" anchor="t"/>
          <a:lstStyle/>
          <a:p>
            <a:pPr marL="0" indent="0">
              <a:lnSpc>
                <a:spcPts val="2163"/>
              </a:lnSpc>
              <a:buNone/>
            </a:pPr>
            <a:endParaRPr lang="en-US" sz="1352"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184</Words>
  <Application>Microsoft Office PowerPoint</Application>
  <PresentationFormat>Özel</PresentationFormat>
  <Paragraphs>17</Paragraphs>
  <Slides>3</Slides>
  <Notes>3</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vt:i4>
      </vt:variant>
    </vt:vector>
  </HeadingPairs>
  <TitlesOfParts>
    <vt:vector size="8" baseType="lpstr">
      <vt:lpstr>Arial</vt:lpstr>
      <vt:lpstr>Calibri</vt:lpstr>
      <vt:lpstr>Raleway</vt:lpstr>
      <vt:lpstr>Roboto</vt:lpstr>
      <vt:lpstr>Office Theme</vt:lpstr>
      <vt:lpstr>PowerPoint Sunusu</vt:lpstr>
      <vt:lpstr>PowerPoint Sunusu</vt:lpstr>
      <vt:lpstr>PowerPoint Sunusu</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Microsoft hesabı</cp:lastModifiedBy>
  <cp:revision>6</cp:revision>
  <dcterms:created xsi:type="dcterms:W3CDTF">2024-01-01T19:04:51Z</dcterms:created>
  <dcterms:modified xsi:type="dcterms:W3CDTF">2024-01-02T07:15:08Z</dcterms:modified>
</cp:coreProperties>
</file>