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2272C2-DD1F-427B-A3C7-C4B808C719E2}">
  <a:tblStyle styleId="{C42272C2-DD1F-427B-A3C7-C4B808C719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17e3b47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17e3b47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17b0ea82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17b0ea82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18ccf5fb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18ccf5fb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19c54c28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19c54c28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19c54c2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19c54c2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19c54c2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19c54c2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18ccf5fb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18ccf5fb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19c54c2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19c54c2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9c54c28a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9c54c28a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17e3b47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17e3b47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18ccf5fb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18ccf5fb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17e3b47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17e3b47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17b0ea8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17b0ea8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19c54c28a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19c54c28a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17b0ea8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17b0ea8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17b0ea82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17b0ea8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379633" y="3509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chronicdata.cdc.gov/Survey-Data/Youth-Tobacco-Survey-YTS-Data/4juz-x2t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chronicdata.cdc.gov/Survey-Data/Youth-Tobacco-Survey-YTS-Data/4juz-x2tp" TargetMode="External"/><Relationship Id="rId4" Type="http://schemas.openxmlformats.org/officeDocument/2006/relationships/hyperlink" Target="https://www.cdc.gov/nchs/pressroom/sosmap/cancer_mortality/cancer.htm" TargetMode="External"/><Relationship Id="rId5" Type="http://schemas.openxmlformats.org/officeDocument/2006/relationships/hyperlink" Target="https://www.cdc.gov/nchs/pressroom/sosmap/heart_disease_mortality/heart_disease.htm" TargetMode="External"/><Relationship Id="rId6" Type="http://schemas.openxmlformats.org/officeDocument/2006/relationships/hyperlink" Target="https://www.cdc.gov/nchs/pressroom/sosmap/drug_poisoning_mortality/drug_poisoning.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cdc.gov/nchs/pressroom/sosmap/stroke_mortality/stroke.html" TargetMode="External"/><Relationship Id="rId4" Type="http://schemas.openxmlformats.org/officeDocument/2006/relationships/hyperlink" Target="http://www.cdc.gov/tobacco/data_statistics/fact_sheets/youth_data/tobacco_use/index.htm#background" TargetMode="External"/><Relationship Id="rId5" Type="http://schemas.openxmlformats.org/officeDocument/2006/relationships/hyperlink" Target="http://www.cdc.gov/vitalsigns/youth-tobacco-use/index.html" TargetMode="External"/><Relationship Id="rId6" Type="http://schemas.openxmlformats.org/officeDocument/2006/relationships/hyperlink" Target="https://tobacco21.org/state-by-st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The Effect of Youth Tobacco Consumption on Mortality Rate</a:t>
            </a:r>
            <a:endParaRPr b="1" sz="36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Group Pyramid</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Bingyue Zeng, Jie Lu, Qilin Liu, Xin Sui</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2355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Dataset &amp; Description</a:t>
            </a:r>
            <a:endParaRPr b="1">
              <a:latin typeface="Times New Roman"/>
              <a:ea typeface="Times New Roman"/>
              <a:cs typeface="Times New Roman"/>
              <a:sym typeface="Times New Roman"/>
            </a:endParaRPr>
          </a:p>
        </p:txBody>
      </p:sp>
      <p:sp>
        <p:nvSpPr>
          <p:cNvPr id="112" name="Google Shape;112;p22"/>
          <p:cNvSpPr txBox="1"/>
          <p:nvPr>
            <p:ph idx="1" type="body"/>
          </p:nvPr>
        </p:nvSpPr>
        <p:spPr>
          <a:xfrm>
            <a:off x="311700" y="789125"/>
            <a:ext cx="8520600" cy="409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Period: </a:t>
            </a:r>
            <a:r>
              <a:rPr lang="en">
                <a:solidFill>
                  <a:srgbClr val="000000"/>
                </a:solidFill>
                <a:latin typeface="Times New Roman"/>
                <a:ea typeface="Times New Roman"/>
                <a:cs typeface="Times New Roman"/>
                <a:sym typeface="Times New Roman"/>
              </a:rPr>
              <a:t>2014 - 2017</a:t>
            </a:r>
            <a:r>
              <a:rPr lang="en">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Variables: </a:t>
            </a:r>
            <a:r>
              <a:rPr lang="en">
                <a:solidFill>
                  <a:srgbClr val="000000"/>
                </a:solidFill>
                <a:latin typeface="Times New Roman"/>
                <a:ea typeface="Times New Roman"/>
                <a:cs typeface="Times New Roman"/>
                <a:sym typeface="Times New Roman"/>
              </a:rPr>
              <a:t>12 variables; </a:t>
            </a:r>
            <a:r>
              <a:rPr b="1" lang="en">
                <a:solidFill>
                  <a:srgbClr val="000000"/>
                </a:solidFill>
                <a:latin typeface="Times New Roman"/>
                <a:ea typeface="Times New Roman"/>
                <a:cs typeface="Times New Roman"/>
                <a:sym typeface="Times New Roman"/>
              </a:rPr>
              <a:t>Rows</a:t>
            </a:r>
            <a:r>
              <a:rPr lang="en">
                <a:solidFill>
                  <a:srgbClr val="000000"/>
                </a:solidFill>
                <a:latin typeface="Times New Roman"/>
                <a:ea typeface="Times New Roman"/>
                <a:cs typeface="Times New Roman"/>
                <a:sym typeface="Times New Roman"/>
              </a:rPr>
              <a:t>: 10601 rows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Size = </a:t>
            </a:r>
            <a:r>
              <a:rPr lang="en">
                <a:solidFill>
                  <a:srgbClr val="000000"/>
                </a:solidFill>
                <a:latin typeface="Times New Roman"/>
                <a:ea typeface="Times New Roman"/>
                <a:cs typeface="Times New Roman"/>
                <a:sym typeface="Times New Roman"/>
              </a:rPr>
              <a:t>4</a:t>
            </a:r>
            <a:r>
              <a:rPr lang="en">
                <a:solidFill>
                  <a:srgbClr val="000000"/>
                </a:solidFill>
                <a:latin typeface="Times New Roman"/>
                <a:ea typeface="Times New Roman"/>
                <a:cs typeface="Times New Roman"/>
                <a:sym typeface="Times New Roman"/>
              </a:rPr>
              <a:t>*12*10601 = 508848</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Primary data link: </a:t>
            </a:r>
            <a:r>
              <a:rPr lang="en" u="sng">
                <a:solidFill>
                  <a:srgbClr val="4A86E8"/>
                </a:solidFill>
                <a:latin typeface="Times New Roman"/>
                <a:ea typeface="Times New Roman"/>
                <a:cs typeface="Times New Roman"/>
                <a:sym typeface="Times New Roman"/>
                <a:hlinkClick r:id="rId3"/>
              </a:rPr>
              <a:t>chronicdata.cdc.gov/Survey-Data/Youth-Tobacco-Survey-YTS-Data/4juz-x2tp</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Primary:</a:t>
            </a:r>
            <a:r>
              <a:rPr lang="en">
                <a:solidFill>
                  <a:srgbClr val="000000"/>
                </a:solidFill>
                <a:latin typeface="Times New Roman"/>
                <a:ea typeface="Times New Roman"/>
                <a:cs typeface="Times New Roman"/>
                <a:sym typeface="Times New Roman"/>
              </a:rPr>
              <a:t> (</a:t>
            </a:r>
            <a:r>
              <a:rPr i="1" lang="en">
                <a:solidFill>
                  <a:srgbClr val="000000"/>
                </a:solidFill>
                <a:latin typeface="Times New Roman"/>
                <a:ea typeface="Times New Roman"/>
                <a:cs typeface="Times New Roman"/>
                <a:sym typeface="Times New Roman"/>
              </a:rPr>
              <a:t>see reference 1</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Youth Tobacco Survey (YTS) was developed to provide states with comprehensive data on students with different education level.</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Secondary</a:t>
            </a:r>
            <a:r>
              <a:rPr lang="en">
                <a:solidFill>
                  <a:srgbClr val="000000"/>
                </a:solidFill>
                <a:latin typeface="Times New Roman"/>
                <a:ea typeface="Times New Roman"/>
                <a:cs typeface="Times New Roman"/>
                <a:sym typeface="Times New Roman"/>
              </a:rPr>
              <a:t>: (</a:t>
            </a:r>
            <a:r>
              <a:rPr i="1" lang="en">
                <a:solidFill>
                  <a:srgbClr val="000000"/>
                </a:solidFill>
                <a:latin typeface="Times New Roman"/>
                <a:ea typeface="Times New Roman"/>
                <a:cs typeface="Times New Roman"/>
                <a:sym typeface="Times New Roman"/>
              </a:rPr>
              <a:t>see reference 2, 3, 4, 5</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CDC provides a number of age-adjusted death rates, which are available in </a:t>
            </a:r>
            <a:r>
              <a:rPr lang="en">
                <a:solidFill>
                  <a:srgbClr val="000000"/>
                </a:solidFill>
                <a:latin typeface="Times New Roman"/>
                <a:ea typeface="Times New Roman"/>
                <a:cs typeface="Times New Roman"/>
                <a:sym typeface="Times New Roman"/>
              </a:rPr>
              <a:t>csv</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cleaned the state abbreviation and merged the data using ‘State’ as the key.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left joined the secondary datasets with the YTS dataset.</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Tools selection:</a:t>
            </a:r>
            <a:endParaRPr b="1">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Tableau: exploratory data analysis and visualization.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Python: dataset cleansing, statistical machine learning model building.</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235500" y="25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Expected conclusions</a:t>
            </a:r>
            <a:endParaRPr b="1">
              <a:solidFill>
                <a:srgbClr val="000000"/>
              </a:solidFill>
              <a:latin typeface="Times New Roman"/>
              <a:ea typeface="Times New Roman"/>
              <a:cs typeface="Times New Roman"/>
              <a:sym typeface="Times New Roman"/>
            </a:endParaRPr>
          </a:p>
        </p:txBody>
      </p:sp>
      <p:sp>
        <p:nvSpPr>
          <p:cNvPr id="118" name="Google Shape;118;p23"/>
          <p:cNvSpPr txBox="1"/>
          <p:nvPr>
            <p:ph idx="1" type="body"/>
          </p:nvPr>
        </p:nvSpPr>
        <p:spPr>
          <a:xfrm>
            <a:off x="258125" y="674825"/>
            <a:ext cx="8520600" cy="427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Consumption of smoked cigarettes leads to higher total mortality rate than cessation and consumption of </a:t>
            </a:r>
            <a:r>
              <a:rPr lang="en">
                <a:solidFill>
                  <a:schemeClr val="dk1"/>
                </a:solidFill>
                <a:latin typeface="Times New Roman"/>
                <a:ea typeface="Times New Roman"/>
                <a:cs typeface="Times New Roman"/>
                <a:sym typeface="Times New Roman"/>
              </a:rPr>
              <a:t>smokeless tobacco</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Among the death, consumption of tobacco leads to higher stroke mortality rate than mortality rates of heart attack, overdose, and cancer.</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Smokeless tobacco and </a:t>
            </a:r>
            <a:r>
              <a:rPr lang="en">
                <a:solidFill>
                  <a:schemeClr val="dk1"/>
                </a:solidFill>
                <a:latin typeface="Times New Roman"/>
                <a:ea typeface="Times New Roman"/>
                <a:cs typeface="Times New Roman"/>
                <a:sym typeface="Times New Roman"/>
              </a:rPr>
              <a:t>smoked cigarettes have similar smoking rate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Higher smoke rate is associated with higher mortality rate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Male has higher smoking rate and mortality rate than female.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chemeClr val="dk1"/>
                </a:solidFill>
                <a:latin typeface="Times New Roman"/>
                <a:ea typeface="Times New Roman"/>
                <a:cs typeface="Times New Roman"/>
                <a:sym typeface="Times New Roman"/>
              </a:rPr>
              <a:t>Without policies involved. The smoke rate and mortality rates will keep increase.</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
        <p:nvSpPr>
          <p:cNvPr id="119" name="Google Shape;119;p23"/>
          <p:cNvSpPr txBox="1"/>
          <p:nvPr>
            <p:ph type="title"/>
          </p:nvPr>
        </p:nvSpPr>
        <p:spPr>
          <a:xfrm>
            <a:off x="235500" y="328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Implications</a:t>
            </a:r>
            <a:endParaRPr b="1">
              <a:solidFill>
                <a:srgbClr val="000000"/>
              </a:solidFill>
              <a:latin typeface="Times New Roman"/>
              <a:ea typeface="Times New Roman"/>
              <a:cs typeface="Times New Roman"/>
              <a:sym typeface="Times New Roman"/>
            </a:endParaRPr>
          </a:p>
        </p:txBody>
      </p:sp>
      <p:sp>
        <p:nvSpPr>
          <p:cNvPr id="120" name="Google Shape;120;p23"/>
          <p:cNvSpPr txBox="1"/>
          <p:nvPr/>
        </p:nvSpPr>
        <p:spPr>
          <a:xfrm>
            <a:off x="311700" y="3858250"/>
            <a:ext cx="8520600" cy="237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Even though less threat to youth mortality rate, </a:t>
            </a:r>
            <a:r>
              <a:rPr lang="en" sz="1800">
                <a:solidFill>
                  <a:schemeClr val="dk1"/>
                </a:solidFill>
                <a:latin typeface="Times New Roman"/>
                <a:ea typeface="Times New Roman"/>
                <a:cs typeface="Times New Roman"/>
                <a:sym typeface="Times New Roman"/>
              </a:rPr>
              <a:t>smokeless tobacco</a:t>
            </a:r>
            <a:r>
              <a:rPr lang="en" sz="1800">
                <a:latin typeface="Times New Roman"/>
                <a:ea typeface="Times New Roman"/>
                <a:cs typeface="Times New Roman"/>
                <a:sym typeface="Times New Roman"/>
              </a:rPr>
              <a:t> is not</a:t>
            </a:r>
            <a:r>
              <a:rPr lang="en" sz="1800">
                <a:latin typeface="Times New Roman"/>
                <a:ea typeface="Times New Roman"/>
                <a:cs typeface="Times New Roman"/>
                <a:sym typeface="Times New Roman"/>
              </a:rPr>
              <a:t> a safe substitutes for smoking cigarettes, and cessation is best choice for any education level and gender.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Therefore, those products should also be banned for youth under 21.</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Scope &amp; Limitations</a:t>
            </a:r>
            <a:endParaRPr b="1">
              <a:latin typeface="Times New Roman"/>
              <a:ea typeface="Times New Roman"/>
              <a:cs typeface="Times New Roman"/>
              <a:sym typeface="Times New Roman"/>
            </a:endParaRPr>
          </a:p>
        </p:txBody>
      </p:sp>
      <p:sp>
        <p:nvSpPr>
          <p:cNvPr id="126" name="Google Shape;126;p24"/>
          <p:cNvSpPr txBox="1"/>
          <p:nvPr>
            <p:ph idx="1" type="body"/>
          </p:nvPr>
        </p:nvSpPr>
        <p:spPr>
          <a:xfrm>
            <a:off x="311700" y="1462750"/>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research does not cover all the states in the United States.</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If we could have the latest datasets, which is from 2018 to 2020, released by CDC, we may implement a more structural and systematic longitudinal analysis.</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direction of the causal inference can be plausible.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Conclusions &amp; future research</a:t>
            </a:r>
            <a:endParaRPr b="1">
              <a:latin typeface="Times New Roman"/>
              <a:ea typeface="Times New Roman"/>
              <a:cs typeface="Times New Roman"/>
              <a:sym typeface="Times New Roman"/>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We would derive conclusions in the following aspects:</a:t>
            </a:r>
            <a:endParaRPr>
              <a:solidFill>
                <a:srgbClr val="000000"/>
              </a:solidFill>
              <a:latin typeface="Times New Roman"/>
              <a:ea typeface="Times New Roman"/>
              <a:cs typeface="Times New Roman"/>
              <a:sym typeface="Times New Roman"/>
            </a:endParaRPr>
          </a:p>
          <a:p>
            <a:pPr indent="-342900" lvl="0" marL="457200" marR="0" rtl="0" algn="l">
              <a:lnSpc>
                <a:spcPct val="115000"/>
              </a:lnSpc>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This study would find out how different demographic features would affect the smoking rates.</a:t>
            </a:r>
            <a:endParaRPr>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This study would find out the magnitude of different mortality rates correlated with the smoking rates.</a:t>
            </a:r>
            <a:endParaRPr>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This study would have one ANOVA model testing the differences of treatment among different smoking groups.</a:t>
            </a:r>
            <a:endParaRPr>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This study would open some new ways for researchers to examine more detailed causal effects of youth smoking on mortality.</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Policy/Managerial implications/recommendations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Bureau of Alcohol, Tobacco, Firearms and Explosives should encourage the non-Tobacco states to introduce related policies.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Those policies should be strict enough to limit the youth (under 21) smoking (both smoked and smokeless cigarettes).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 insured, the smoked youth (both smoked and smokeless cigarettes) should be charged for higher insurance premium.</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There will have more rewards of cigarette cessations in high school or middle school.</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There exists the propaganda of the potential diseases caused by all types of smoking.</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APPENDIX - Reference</a:t>
            </a:r>
            <a:endParaRPr b="1">
              <a:latin typeface="Times New Roman"/>
              <a:ea typeface="Times New Roman"/>
              <a:cs typeface="Times New Roman"/>
              <a:sym typeface="Times New Roman"/>
            </a:endParaRPr>
          </a:p>
        </p:txBody>
      </p:sp>
      <p:sp>
        <p:nvSpPr>
          <p:cNvPr id="144" name="Google Shape;144;p27"/>
          <p:cNvSpPr txBox="1"/>
          <p:nvPr>
            <p:ph idx="1" type="body"/>
          </p:nvPr>
        </p:nvSpPr>
        <p:spPr>
          <a:xfrm>
            <a:off x="166250" y="477525"/>
            <a:ext cx="8520600" cy="44586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1.</a:t>
            </a:r>
            <a:r>
              <a:rPr lang="en">
                <a:solidFill>
                  <a:srgbClr val="000000"/>
                </a:solidFill>
                <a:latin typeface="Times New Roman"/>
                <a:ea typeface="Times New Roman"/>
                <a:cs typeface="Times New Roman"/>
                <a:sym typeface="Times New Roman"/>
              </a:rPr>
              <a:t>“Youth Tobacco Survey (YTS) Data.” Centers for Disease Control and Prevention, 17 July 2018, </a:t>
            </a:r>
            <a:r>
              <a:rPr lang="en" u="sng">
                <a:solidFill>
                  <a:srgbClr val="4A86E8"/>
                </a:solidFill>
                <a:latin typeface="Times New Roman"/>
                <a:ea typeface="Times New Roman"/>
                <a:cs typeface="Times New Roman"/>
                <a:sym typeface="Times New Roman"/>
                <a:hlinkClick r:id="rId3"/>
              </a:rPr>
              <a:t>chronicdata.cdc.gov/Survey-Data/Youth-Tobacco-Survey-YTS-Data/4juz-x2tp</a:t>
            </a:r>
            <a:endParaRPr>
              <a:solidFill>
                <a:srgbClr val="4A86E8"/>
              </a:solidFill>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rPr lang="en">
                <a:solidFill>
                  <a:srgbClr val="000000"/>
                </a:solidFill>
                <a:latin typeface="Times New Roman"/>
                <a:ea typeface="Times New Roman"/>
                <a:cs typeface="Times New Roman"/>
                <a:sym typeface="Times New Roman"/>
              </a:rPr>
              <a:t>2.“Cancer Mortality by State.” </a:t>
            </a:r>
            <a:r>
              <a:rPr lang="en">
                <a:solidFill>
                  <a:schemeClr val="dk1"/>
                </a:solidFill>
                <a:latin typeface="Times New Roman"/>
                <a:ea typeface="Times New Roman"/>
                <a:cs typeface="Times New Roman"/>
                <a:sym typeface="Times New Roman"/>
              </a:rPr>
              <a:t>Centers for Disease Control and Prevention, 18 February 2018, </a:t>
            </a:r>
            <a:r>
              <a:rPr lang="en" u="sng">
                <a:solidFill>
                  <a:srgbClr val="4A86E8"/>
                </a:solidFill>
                <a:latin typeface="Times New Roman"/>
                <a:ea typeface="Times New Roman"/>
                <a:cs typeface="Times New Roman"/>
                <a:sym typeface="Times New Roman"/>
                <a:hlinkClick r:id="rId4"/>
              </a:rPr>
              <a:t>https://www.cdc.gov/nchs/pressroom/sosmap/cancer_mortality/cancer.htm</a:t>
            </a:r>
            <a:endParaRPr>
              <a:solidFill>
                <a:srgbClr val="4A86E8"/>
              </a:solidFill>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rPr lang="en">
                <a:solidFill>
                  <a:schemeClr val="dk1"/>
                </a:solidFill>
                <a:latin typeface="Times New Roman"/>
                <a:ea typeface="Times New Roman"/>
                <a:cs typeface="Times New Roman"/>
                <a:sym typeface="Times New Roman"/>
              </a:rPr>
              <a:t>3.“Heart Disease Mortality by State.” Centers for Disease Control and Prevention, February 13, 2020, </a:t>
            </a:r>
            <a:r>
              <a:rPr lang="en" u="sng">
                <a:solidFill>
                  <a:srgbClr val="4A86E8"/>
                </a:solidFill>
                <a:latin typeface="Times New Roman"/>
                <a:ea typeface="Times New Roman"/>
                <a:cs typeface="Times New Roman"/>
                <a:sym typeface="Times New Roman"/>
                <a:hlinkClick r:id="rId5"/>
              </a:rPr>
              <a:t>https://www.cdc.gov/nchs/pressroom/sosmap/heart_disease_mortality/heart_disease.htm</a:t>
            </a:r>
            <a:endParaRPr>
              <a:solidFill>
                <a:srgbClr val="4A86E8"/>
              </a:solidFill>
              <a:latin typeface="Times New Roman"/>
              <a:ea typeface="Times New Roman"/>
              <a:cs typeface="Times New Roman"/>
              <a:sym typeface="Times New Roman"/>
            </a:endParaRPr>
          </a:p>
          <a:p>
            <a:pPr indent="0" lvl="0" marL="457200" rtl="0" algn="l">
              <a:lnSpc>
                <a:spcPct val="100000"/>
              </a:lnSpc>
              <a:spcBef>
                <a:spcPts val="1600"/>
              </a:spcBef>
              <a:spcAft>
                <a:spcPts val="1600"/>
              </a:spcAft>
              <a:buNone/>
            </a:pPr>
            <a:r>
              <a:rPr lang="en">
                <a:solidFill>
                  <a:schemeClr val="dk1"/>
                </a:solidFill>
                <a:latin typeface="Times New Roman"/>
                <a:ea typeface="Times New Roman"/>
                <a:cs typeface="Times New Roman"/>
                <a:sym typeface="Times New Roman"/>
              </a:rPr>
              <a:t>4.“Drug Overdose Mortality by State.” Centers for Disease Control and Prevention, February 13, 2020, </a:t>
            </a:r>
            <a:r>
              <a:rPr lang="en" u="sng">
                <a:solidFill>
                  <a:srgbClr val="4A86E8"/>
                </a:solidFill>
                <a:latin typeface="Times New Roman"/>
                <a:ea typeface="Times New Roman"/>
                <a:cs typeface="Times New Roman"/>
                <a:sym typeface="Times New Roman"/>
                <a:hlinkClick r:id="rId6"/>
              </a:rPr>
              <a:t>https://www.cdc.gov/nchs/pressroom/sosmap/drug_poisoning_mortality/drug_poisoning.htm</a:t>
            </a:r>
            <a:endParaRPr>
              <a:solidFill>
                <a:srgbClr val="4A86E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APPENDIX - </a:t>
            </a:r>
            <a:r>
              <a:rPr b="1" lang="en">
                <a:latin typeface="Times New Roman"/>
                <a:ea typeface="Times New Roman"/>
                <a:cs typeface="Times New Roman"/>
                <a:sym typeface="Times New Roman"/>
              </a:rPr>
              <a:t>Reference</a:t>
            </a:r>
            <a:endParaRPr b="1">
              <a:latin typeface="Times New Roman"/>
              <a:ea typeface="Times New Roman"/>
              <a:cs typeface="Times New Roman"/>
              <a:sym typeface="Times New Roman"/>
            </a:endParaRPr>
          </a:p>
        </p:txBody>
      </p:sp>
      <p:sp>
        <p:nvSpPr>
          <p:cNvPr id="150" name="Google Shape;150;p28"/>
          <p:cNvSpPr txBox="1"/>
          <p:nvPr>
            <p:ph idx="1" type="body"/>
          </p:nvPr>
        </p:nvSpPr>
        <p:spPr>
          <a:xfrm>
            <a:off x="180750" y="519975"/>
            <a:ext cx="8520600" cy="39963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5. </a:t>
            </a:r>
            <a:r>
              <a:rPr lang="en">
                <a:solidFill>
                  <a:srgbClr val="000000"/>
                </a:solidFill>
                <a:latin typeface="Times New Roman"/>
                <a:ea typeface="Times New Roman"/>
                <a:cs typeface="Times New Roman"/>
                <a:sym typeface="Times New Roman"/>
              </a:rPr>
              <a:t>“Stroke Mortality by State.” Centers for Disease Control and Prevention, February 19, 2020, </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u="sng">
                <a:solidFill>
                  <a:srgbClr val="4A86E8"/>
                </a:solidFill>
                <a:latin typeface="Times New Roman"/>
                <a:ea typeface="Times New Roman"/>
                <a:cs typeface="Times New Roman"/>
                <a:sym typeface="Times New Roman"/>
                <a:hlinkClick r:id="rId3"/>
              </a:rPr>
              <a:t>https://www.cdc.gov/nchs/pressroom/sosmap/stroke_mortality/stroke.html</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6.</a:t>
            </a:r>
            <a:r>
              <a:rPr lang="en">
                <a:solidFill>
                  <a:srgbClr val="000000"/>
                </a:solidFill>
                <a:latin typeface="Times New Roman"/>
                <a:ea typeface="Times New Roman"/>
                <a:cs typeface="Times New Roman"/>
                <a:sym typeface="Times New Roman"/>
              </a:rPr>
              <a:t>“Youth and Tobacco Use.” Centers for Disease Control and Prevention National C</a:t>
            </a:r>
            <a:r>
              <a:rPr lang="en">
                <a:solidFill>
                  <a:srgbClr val="000000"/>
                </a:solidFill>
                <a:latin typeface="Times New Roman"/>
                <a:ea typeface="Times New Roman"/>
                <a:cs typeface="Times New Roman"/>
                <a:sym typeface="Times New Roman"/>
              </a:rPr>
              <a:t>enter for Chronic Disease Prevention and Health Promotion Office on Smoking and Health, 10 Dec. 2019, </a:t>
            </a:r>
            <a:r>
              <a:rPr lang="en" u="sng">
                <a:solidFill>
                  <a:srgbClr val="4A86E8"/>
                </a:solidFill>
                <a:latin typeface="Times New Roman"/>
                <a:ea typeface="Times New Roman"/>
                <a:cs typeface="Times New Roman"/>
                <a:sym typeface="Times New Roman"/>
                <a:hlinkClick r:id="rId4"/>
              </a:rPr>
              <a:t>www.cdc.gov/tobacco/data_statistics/fact_sheets/youth_data/tobacco_use/index.htm#background</a:t>
            </a:r>
            <a:r>
              <a:rPr lang="en">
                <a:solidFill>
                  <a:srgbClr val="4A86E8"/>
                </a:solidFill>
                <a:latin typeface="Times New Roman"/>
                <a:ea typeface="Times New Roman"/>
                <a:cs typeface="Times New Roman"/>
                <a:sym typeface="Times New Roman"/>
              </a:rPr>
              <a:t>.</a:t>
            </a:r>
            <a:endParaRPr>
              <a:solidFill>
                <a:srgbClr val="4A86E8"/>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7.“Tobacco U</a:t>
            </a:r>
            <a:r>
              <a:rPr lang="en">
                <a:solidFill>
                  <a:srgbClr val="000000"/>
                </a:solidFill>
                <a:latin typeface="Times New Roman"/>
                <a:ea typeface="Times New Roman"/>
                <a:cs typeface="Times New Roman"/>
                <a:sym typeface="Times New Roman"/>
              </a:rPr>
              <a:t>se By Youth Is Rising.” Centers for Disease Control and Prevention, Office of the Associate Director for Communication, 21 Feb. 2019, </a:t>
            </a:r>
            <a:r>
              <a:rPr lang="en" u="sng">
                <a:solidFill>
                  <a:srgbClr val="4A86E8"/>
                </a:solidFill>
                <a:latin typeface="Times New Roman"/>
                <a:ea typeface="Times New Roman"/>
                <a:cs typeface="Times New Roman"/>
                <a:sym typeface="Times New Roman"/>
                <a:hlinkClick r:id="rId5"/>
              </a:rPr>
              <a:t>www.cdc.gov/vitalsigns/youth-tobacco-use/index.html</a:t>
            </a:r>
            <a:r>
              <a:rPr lang="en">
                <a:solidFill>
                  <a:srgbClr val="4A86E8"/>
                </a:solidFill>
                <a:latin typeface="Times New Roman"/>
                <a:ea typeface="Times New Roman"/>
                <a:cs typeface="Times New Roman"/>
                <a:sym typeface="Times New Roman"/>
              </a:rPr>
              <a:t>.</a:t>
            </a:r>
            <a:endParaRPr>
              <a:solidFill>
                <a:srgbClr val="4A86E8"/>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8</a:t>
            </a:r>
            <a:r>
              <a:rPr lang="en">
                <a:solidFill>
                  <a:srgbClr val="000000"/>
                </a:solidFill>
                <a:latin typeface="Times New Roman"/>
                <a:ea typeface="Times New Roman"/>
                <a:cs typeface="Times New Roman"/>
                <a:sym typeface="Times New Roman"/>
              </a:rPr>
              <a:t>.“State By State Tobacco Laws, Taxes, and Statistics.” Tobacco 21, PREVENTING TOBACCO ADDICTION FOUNDATION, 25 Feb. 2020, </a:t>
            </a:r>
            <a:r>
              <a:rPr lang="en" u="sng">
                <a:solidFill>
                  <a:srgbClr val="4A86E8"/>
                </a:solidFill>
                <a:latin typeface="Times New Roman"/>
                <a:ea typeface="Times New Roman"/>
                <a:cs typeface="Times New Roman"/>
                <a:sym typeface="Times New Roman"/>
                <a:hlinkClick r:id="rId6"/>
              </a:rPr>
              <a:t>tobacco21.org/state-by-state/</a:t>
            </a:r>
            <a:r>
              <a:rPr lang="en">
                <a:solidFill>
                  <a:srgbClr val="4A86E8"/>
                </a:solidFill>
                <a:latin typeface="Times New Roman"/>
                <a:ea typeface="Times New Roman"/>
                <a:cs typeface="Times New Roman"/>
                <a:sym typeface="Times New Roman"/>
              </a:rPr>
              <a:t>.</a:t>
            </a:r>
            <a:endParaRPr>
              <a:solidFill>
                <a:srgbClr val="4A86E8"/>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748800"/>
            <a:ext cx="8520600" cy="36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chemeClr val="dk1"/>
                </a:solidFill>
                <a:latin typeface="Times New Roman"/>
                <a:ea typeface="Times New Roman"/>
                <a:cs typeface="Times New Roman"/>
                <a:sym typeface="Times New Roman"/>
              </a:rPr>
              <a:t>Abstract</a:t>
            </a:r>
            <a:endParaRPr b="1" sz="2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the U.S., tobacco consumption among youth is increasing over time</a:t>
            </a:r>
            <a:r>
              <a:rPr i="1" lang="en">
                <a:solidFill>
                  <a:schemeClr val="dk1"/>
                </a:solidFill>
                <a:latin typeface="Times New Roman"/>
                <a:ea typeface="Times New Roman"/>
                <a:cs typeface="Times New Roman"/>
                <a:sym typeface="Times New Roman"/>
              </a:rPr>
              <a:t> (See reference 7)</a:t>
            </a:r>
            <a:r>
              <a:rPr lang="en">
                <a:solidFill>
                  <a:schemeClr val="dk1"/>
                </a:solidFill>
                <a:latin typeface="Times New Roman"/>
                <a:ea typeface="Times New Roman"/>
                <a:cs typeface="Times New Roman"/>
                <a:sym typeface="Times New Roman"/>
              </a:rPr>
              <a:t>. However, uncertainty remains about the effect of smoking consumption on various mortalities.Therefore, our aim is to assess the correlation between youth tobacco consumption and four types of mortality, including cancer, heart disease, drug overdose and stroke.</a:t>
            </a:r>
            <a:endParaRPr>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nationwide prospective study enrolled 10601 US youth at grade 6-12 during 2014 to 2017. Participants were separated into different smoking types and educational level, as well as geographically.</a:t>
            </a:r>
            <a:endParaRPr>
              <a:solidFill>
                <a:schemeClr val="dk1"/>
              </a:solidFill>
              <a:latin typeface="Times New Roman"/>
              <a:ea typeface="Times New Roman"/>
              <a:cs typeface="Times New Roman"/>
              <a:sym typeface="Times New Roman"/>
            </a:endParaRPr>
          </a:p>
          <a:p>
            <a:pPr indent="0" lvl="0" marL="0" rtl="0" algn="l">
              <a:lnSpc>
                <a:spcPct val="103000"/>
              </a:lnSpc>
              <a:spcBef>
                <a:spcPts val="1600"/>
              </a:spcBef>
              <a:spcAft>
                <a:spcPts val="100"/>
              </a:spcAft>
              <a:buClr>
                <a:schemeClr val="dk1"/>
              </a:buClr>
              <a:buSzPts val="1100"/>
              <a:buFont typeface="Arial"/>
              <a:buNone/>
            </a:pPr>
            <a:r>
              <a:rPr lang="en">
                <a:solidFill>
                  <a:schemeClr val="dk1"/>
                </a:solidFill>
                <a:latin typeface="Times New Roman"/>
                <a:ea typeface="Times New Roman"/>
                <a:cs typeface="Times New Roman"/>
                <a:sym typeface="Times New Roman"/>
              </a:rPr>
              <a:t>In expected way, the overall tobacco-attributed mortality rates will be increasing in youth as smoke rates grows, unless there is widespread cessation.</a:t>
            </a:r>
            <a:endParaRPr/>
          </a:p>
        </p:txBody>
      </p:sp>
      <p:sp>
        <p:nvSpPr>
          <p:cNvPr id="61" name="Google Shape;61;p14"/>
          <p:cNvSpPr txBox="1"/>
          <p:nvPr>
            <p:ph type="title"/>
          </p:nvPr>
        </p:nvSpPr>
        <p:spPr>
          <a:xfrm>
            <a:off x="311700" y="225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500">
                <a:latin typeface="Times New Roman"/>
                <a:ea typeface="Times New Roman"/>
                <a:cs typeface="Times New Roman"/>
                <a:sym typeface="Times New Roman"/>
              </a:rPr>
              <a:t>The Effect of Youth Tobacco Consumption on Mortality Rate</a:t>
            </a:r>
            <a:endParaRPr b="1" sz="2500">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6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 Background</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934950"/>
            <a:ext cx="8520600" cy="54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The consumption of any tobacco product grew by </a:t>
            </a:r>
            <a:r>
              <a:rPr b="1" lang="en">
                <a:solidFill>
                  <a:schemeClr val="dk1"/>
                </a:solidFill>
                <a:highlight>
                  <a:srgbClr val="FFFFFF"/>
                </a:highlight>
                <a:latin typeface="Times New Roman"/>
                <a:ea typeface="Times New Roman"/>
                <a:cs typeface="Times New Roman"/>
                <a:sym typeface="Times New Roman"/>
              </a:rPr>
              <a:t>38.3%</a:t>
            </a:r>
            <a:r>
              <a:rPr lang="en">
                <a:solidFill>
                  <a:schemeClr val="dk1"/>
                </a:solidFill>
                <a:highlight>
                  <a:srgbClr val="FFFFFF"/>
                </a:highlight>
                <a:latin typeface="Times New Roman"/>
                <a:ea typeface="Times New Roman"/>
                <a:cs typeface="Times New Roman"/>
                <a:sym typeface="Times New Roman"/>
              </a:rPr>
              <a:t> among </a:t>
            </a:r>
            <a:r>
              <a:rPr b="1" lang="en">
                <a:solidFill>
                  <a:schemeClr val="dk1"/>
                </a:solidFill>
                <a:highlight>
                  <a:srgbClr val="FFFFFF"/>
                </a:highlight>
                <a:latin typeface="Times New Roman"/>
                <a:ea typeface="Times New Roman"/>
                <a:cs typeface="Times New Roman"/>
                <a:sym typeface="Times New Roman"/>
              </a:rPr>
              <a:t>high school students</a:t>
            </a:r>
            <a:r>
              <a:rPr lang="en">
                <a:solidFill>
                  <a:schemeClr val="dk1"/>
                </a:solidFill>
                <a:highlight>
                  <a:srgbClr val="FFFFFF"/>
                </a:highlight>
                <a:latin typeface="Times New Roman"/>
                <a:ea typeface="Times New Roman"/>
                <a:cs typeface="Times New Roman"/>
                <a:sym typeface="Times New Roman"/>
              </a:rPr>
              <a:t> from 2017 to </a:t>
            </a:r>
            <a:r>
              <a:rPr b="1" lang="en">
                <a:solidFill>
                  <a:schemeClr val="dk1"/>
                </a:solidFill>
                <a:latin typeface="Times New Roman"/>
                <a:ea typeface="Times New Roman"/>
                <a:cs typeface="Times New Roman"/>
                <a:sym typeface="Times New Roman"/>
              </a:rPr>
              <a:t>2018</a:t>
            </a:r>
            <a:r>
              <a:rPr lang="en">
                <a:solidFill>
                  <a:schemeClr val="dk1"/>
                </a:solidFill>
                <a:highlight>
                  <a:srgbClr val="FFFFFF"/>
                </a:highlight>
                <a:latin typeface="Times New Roman"/>
                <a:ea typeface="Times New Roman"/>
                <a:cs typeface="Times New Roman"/>
                <a:sym typeface="Times New Roman"/>
              </a:rPr>
              <a:t>. </a:t>
            </a:r>
            <a:r>
              <a:rPr i="1" lang="en">
                <a:solidFill>
                  <a:schemeClr val="dk1"/>
                </a:solidFill>
                <a:highlight>
                  <a:srgbClr val="FFFFFF"/>
                </a:highlight>
                <a:latin typeface="Times New Roman"/>
                <a:ea typeface="Times New Roman"/>
                <a:cs typeface="Times New Roman"/>
                <a:sym typeface="Times New Roman"/>
              </a:rPr>
              <a:t>(See reference 7) </a:t>
            </a:r>
            <a:endParaRPr i="1">
              <a:solidFill>
                <a:schemeClr val="dk1"/>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If cigarette smoking keeps high among youth, teenagers would be exposed to higher risks of dying early.</a:t>
            </a:r>
            <a:r>
              <a:rPr i="1" lang="en">
                <a:solidFill>
                  <a:schemeClr val="dk1"/>
                </a:solidFill>
                <a:highlight>
                  <a:schemeClr val="lt1"/>
                </a:highlight>
                <a:latin typeface="Times New Roman"/>
                <a:ea typeface="Times New Roman"/>
                <a:cs typeface="Times New Roman"/>
                <a:sym typeface="Times New Roman"/>
              </a:rPr>
              <a:t>(See reference 6) </a:t>
            </a:r>
            <a:endParaRPr i="1">
              <a:solidFill>
                <a:schemeClr val="dk1"/>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The youth who use multiple tobacco products are at higher risk for developing nicotine dependence.</a:t>
            </a:r>
            <a:r>
              <a:rPr i="1" lang="en">
                <a:solidFill>
                  <a:schemeClr val="dk1"/>
                </a:solidFill>
                <a:highlight>
                  <a:srgbClr val="FFFFFF"/>
                </a:highlight>
                <a:latin typeface="Times New Roman"/>
                <a:ea typeface="Times New Roman"/>
                <a:cs typeface="Times New Roman"/>
                <a:sym typeface="Times New Roman"/>
              </a:rPr>
              <a:t> </a:t>
            </a:r>
            <a:r>
              <a:rPr i="1" lang="en">
                <a:solidFill>
                  <a:schemeClr val="dk1"/>
                </a:solidFill>
                <a:highlight>
                  <a:schemeClr val="lt1"/>
                </a:highlight>
                <a:latin typeface="Times New Roman"/>
                <a:ea typeface="Times New Roman"/>
                <a:cs typeface="Times New Roman"/>
                <a:sym typeface="Times New Roman"/>
              </a:rPr>
              <a:t>(See reference 6)</a:t>
            </a:r>
            <a:r>
              <a:rPr lang="en">
                <a:solidFill>
                  <a:schemeClr val="dk1"/>
                </a:solidFill>
                <a:highlight>
                  <a:schemeClr val="lt1"/>
                </a:highlight>
                <a:latin typeface="Times New Roman"/>
                <a:ea typeface="Times New Roman"/>
                <a:cs typeface="Times New Roman"/>
                <a:sym typeface="Times New Roman"/>
              </a:rPr>
              <a:t>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160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3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 Why </a:t>
            </a:r>
            <a:r>
              <a:rPr b="1" lang="en">
                <a:latin typeface="Times New Roman"/>
                <a:ea typeface="Times New Roman"/>
                <a:cs typeface="Times New Roman"/>
                <a:sym typeface="Times New Roman"/>
              </a:rPr>
              <a:t>Important?</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b="1" lang="en">
                <a:solidFill>
                  <a:schemeClr val="dk1"/>
                </a:solidFill>
                <a:latin typeface="Times New Roman"/>
                <a:ea typeface="Times New Roman"/>
                <a:cs typeface="Times New Roman"/>
                <a:sym typeface="Times New Roman"/>
              </a:rPr>
              <a:t>Present Limitation</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According to Tobacco twenty-One website, only 31 of the 51 states are “Tobacco 21 state”.</a:t>
            </a:r>
            <a:r>
              <a:rPr i="1" lang="en" sz="1800">
                <a:solidFill>
                  <a:schemeClr val="dk1"/>
                </a:solidFill>
                <a:latin typeface="Times New Roman"/>
                <a:ea typeface="Times New Roman"/>
                <a:cs typeface="Times New Roman"/>
                <a:sym typeface="Times New Roman"/>
              </a:rPr>
              <a:t> </a:t>
            </a:r>
            <a:r>
              <a:rPr i="1" lang="en" sz="1800">
                <a:solidFill>
                  <a:schemeClr val="dk1"/>
                </a:solidFill>
                <a:highlight>
                  <a:schemeClr val="lt1"/>
                </a:highlight>
                <a:latin typeface="Times New Roman"/>
                <a:ea typeface="Times New Roman"/>
                <a:cs typeface="Times New Roman"/>
                <a:sym typeface="Times New Roman"/>
              </a:rPr>
              <a:t>(See reference 8) </a:t>
            </a:r>
            <a:endParaRPr i="1"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FDA's Youth Tobacco Prevention Plan mainly pays attention to e-cigarette instead of other tobacco.</a:t>
            </a:r>
            <a:endParaRPr sz="1800">
              <a:solidFill>
                <a:schemeClr val="dk1"/>
              </a:solidFill>
              <a:latin typeface="Times New Roman"/>
              <a:ea typeface="Times New Roman"/>
              <a:cs typeface="Times New Roman"/>
              <a:sym typeface="Times New Roman"/>
            </a:endParaRPr>
          </a:p>
          <a:p>
            <a:pPr indent="-342900" lvl="1" marL="9144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Current policies pays more attention on alcohol instead of tobacco.</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Preventing tobacco product use among youth is critical to ending the tobacco epidemic in the United States.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project results will support related national youth-limited </a:t>
            </a:r>
            <a:r>
              <a:rPr lang="en">
                <a:solidFill>
                  <a:schemeClr val="dk1"/>
                </a:solidFill>
                <a:latin typeface="Times New Roman"/>
                <a:ea typeface="Times New Roman"/>
                <a:cs typeface="Times New Roman"/>
                <a:sym typeface="Times New Roman"/>
              </a:rPr>
              <a:t>tobacco </a:t>
            </a:r>
            <a:r>
              <a:rPr lang="en">
                <a:solidFill>
                  <a:srgbClr val="000000"/>
                </a:solidFill>
                <a:latin typeface="Times New Roman"/>
                <a:ea typeface="Times New Roman"/>
                <a:cs typeface="Times New Roman"/>
                <a:sym typeface="Times New Roman"/>
              </a:rPr>
              <a:t>policies released by Federal government.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434650" y="1116675"/>
            <a:ext cx="8520600" cy="3858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Project Aim:</a:t>
            </a:r>
            <a:endParaRPr>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To explore if</a:t>
            </a:r>
            <a:r>
              <a:rPr b="1" lang="en" sz="1800">
                <a:solidFill>
                  <a:schemeClr val="dk1"/>
                </a:solidFill>
                <a:latin typeface="Times New Roman"/>
                <a:ea typeface="Times New Roman"/>
                <a:cs typeface="Times New Roman"/>
                <a:sym typeface="Times New Roman"/>
              </a:rPr>
              <a:t> there is a correlation between youth tobacco consumption and four types of mortality.</a:t>
            </a:r>
            <a:endParaRPr b="1"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Mortailities include cancer, heart disease, drug overdose and stroke.</a:t>
            </a:r>
            <a:r>
              <a:rPr lang="en" sz="1800">
                <a:solidFill>
                  <a:schemeClr val="dk1"/>
                </a:solidFill>
                <a:latin typeface="Times New Roman"/>
                <a:ea typeface="Times New Roman"/>
                <a:cs typeface="Times New Roman"/>
                <a:sym typeface="Times New Roman"/>
              </a:rPr>
              <a:t> </a:t>
            </a:r>
            <a:br>
              <a:rPr lang="e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Addressing the correlation will have:</a:t>
            </a:r>
            <a:endParaRPr>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practical benefits for preventing tobacco use among middle school and high school students </a:t>
            </a:r>
            <a:r>
              <a:rPr i="1" lang="en" sz="1800">
                <a:solidFill>
                  <a:schemeClr val="dk1"/>
                </a:solidFill>
                <a:latin typeface="Times New Roman"/>
                <a:ea typeface="Times New Roman"/>
                <a:cs typeface="Times New Roman"/>
                <a:sym typeface="Times New Roman"/>
              </a:rPr>
              <a:t>(See reference 6)</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contribute to understanding of the widespread smoking phenomenon among youth.</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235500" y="691000"/>
            <a:ext cx="8520600" cy="40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16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Smoking rate is associated with different demographic segmentations such as </a:t>
            </a:r>
            <a:r>
              <a:rPr lang="en" u="sng">
                <a:solidFill>
                  <a:schemeClr val="dk1"/>
                </a:solidFill>
                <a:latin typeface="Times New Roman"/>
                <a:ea typeface="Times New Roman"/>
                <a:cs typeface="Times New Roman"/>
                <a:sym typeface="Times New Roman"/>
              </a:rPr>
              <a:t>gender, education and smoking type.</a:t>
            </a:r>
            <a:endParaRPr u="sng">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There are outliers in mortality rates (cancer, heart disease, drug overdose, stroke)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u="sng">
                <a:solidFill>
                  <a:schemeClr val="dk1"/>
                </a:solidFill>
                <a:latin typeface="Times New Roman"/>
                <a:ea typeface="Times New Roman"/>
                <a:cs typeface="Times New Roman"/>
                <a:sym typeface="Times New Roman"/>
              </a:rPr>
              <a:t>Gender</a:t>
            </a:r>
            <a:r>
              <a:rPr lang="en">
                <a:solidFill>
                  <a:schemeClr val="dk1"/>
                </a:solidFill>
                <a:latin typeface="Times New Roman"/>
                <a:ea typeface="Times New Roman"/>
                <a:cs typeface="Times New Roman"/>
                <a:sym typeface="Times New Roman"/>
              </a:rPr>
              <a:t> may be an important feature and associate with mortality rate of stroke, </a:t>
            </a:r>
            <a:r>
              <a:rPr lang="en">
                <a:solidFill>
                  <a:schemeClr val="dk1"/>
                </a:solidFill>
                <a:latin typeface="Times New Roman"/>
                <a:ea typeface="Times New Roman"/>
                <a:cs typeface="Times New Roman"/>
                <a:sym typeface="Times New Roman"/>
              </a:rPr>
              <a:t>heart attack, overdose, and cancer.</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total mortality rate varies in different smoke types (cessation, cigarette, smokeless tobacco).</a:t>
            </a:r>
            <a:endParaRPr/>
          </a:p>
        </p:txBody>
      </p:sp>
      <p:sp>
        <p:nvSpPr>
          <p:cNvPr id="85" name="Google Shape;85;p18"/>
          <p:cNvSpPr txBox="1"/>
          <p:nvPr/>
        </p:nvSpPr>
        <p:spPr>
          <a:xfrm>
            <a:off x="311700" y="335475"/>
            <a:ext cx="47280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Times New Roman"/>
                <a:ea typeface="Times New Roman"/>
                <a:cs typeface="Times New Roman"/>
                <a:sym typeface="Times New Roman"/>
              </a:rPr>
              <a:t>Hypothesis - I</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nvSpPr>
        <p:spPr>
          <a:xfrm>
            <a:off x="311700" y="335475"/>
            <a:ext cx="47280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Times New Roman"/>
                <a:ea typeface="Times New Roman"/>
                <a:cs typeface="Times New Roman"/>
                <a:sym typeface="Times New Roman"/>
              </a:rPr>
              <a:t>Hypothesis - II</a:t>
            </a:r>
            <a:endParaRPr b="1" sz="2800">
              <a:solidFill>
                <a:schemeClr val="dk1"/>
              </a:solidFill>
              <a:latin typeface="Times New Roman"/>
              <a:ea typeface="Times New Roman"/>
              <a:cs typeface="Times New Roman"/>
              <a:sym typeface="Times New Roman"/>
            </a:endParaRPr>
          </a:p>
        </p:txBody>
      </p:sp>
      <p:sp>
        <p:nvSpPr>
          <p:cNvPr id="91" name="Google Shape;91;p19"/>
          <p:cNvSpPr txBox="1"/>
          <p:nvPr/>
        </p:nvSpPr>
        <p:spPr>
          <a:xfrm>
            <a:off x="235500" y="945075"/>
            <a:ext cx="47280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92" name="Google Shape;92;p19"/>
          <p:cNvSpPr txBox="1"/>
          <p:nvPr>
            <p:ph idx="1" type="body"/>
          </p:nvPr>
        </p:nvSpPr>
        <p:spPr>
          <a:xfrm>
            <a:off x="235500" y="547650"/>
            <a:ext cx="8520600" cy="4048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16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detail, </a:t>
            </a:r>
            <a:r>
              <a:rPr lang="en" u="sng">
                <a:solidFill>
                  <a:schemeClr val="dk1"/>
                </a:solidFill>
                <a:latin typeface="Times New Roman"/>
                <a:ea typeface="Times New Roman"/>
                <a:cs typeface="Times New Roman"/>
                <a:sym typeface="Times New Roman"/>
              </a:rPr>
              <a:t>cessation and smoked cigarettes </a:t>
            </a:r>
            <a:r>
              <a:rPr lang="en" u="sng">
                <a:solidFill>
                  <a:schemeClr val="dk1"/>
                </a:solidFill>
                <a:latin typeface="Times New Roman"/>
                <a:ea typeface="Times New Roman"/>
                <a:cs typeface="Times New Roman"/>
                <a:sym typeface="Times New Roman"/>
              </a:rPr>
              <a:t>or </a:t>
            </a:r>
            <a:r>
              <a:rPr lang="en" u="sng">
                <a:solidFill>
                  <a:schemeClr val="dk1"/>
                </a:solidFill>
                <a:latin typeface="Times New Roman"/>
                <a:ea typeface="Times New Roman"/>
                <a:cs typeface="Times New Roman"/>
                <a:sym typeface="Times New Roman"/>
              </a:rPr>
              <a:t>smokeless tobacco</a:t>
            </a:r>
            <a:r>
              <a:rPr lang="en">
                <a:solidFill>
                  <a:schemeClr val="dk1"/>
                </a:solidFill>
                <a:latin typeface="Times New Roman"/>
                <a:ea typeface="Times New Roman"/>
                <a:cs typeface="Times New Roman"/>
                <a:sym typeface="Times New Roman"/>
              </a:rPr>
              <a:t> correlate with mortality rate of stroke, heart attack, overdose, and cancer.</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smoking rates for different smoking types (cigarette, smokeless tobacco) are not significantly different.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Smoking rate is positively correlated with mortality rate.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random forest model can accurately predict high or low cancer mortality rate. </a:t>
            </a:r>
            <a:endParaRPr>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212875" y="9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Independent variables</a:t>
            </a:r>
            <a:endParaRPr b="1">
              <a:latin typeface="Times New Roman"/>
              <a:ea typeface="Times New Roman"/>
              <a:cs typeface="Times New Roman"/>
              <a:sym typeface="Times New Roman"/>
            </a:endParaRPr>
          </a:p>
        </p:txBody>
      </p:sp>
      <p:graphicFrame>
        <p:nvGraphicFramePr>
          <p:cNvPr id="98" name="Google Shape;98;p20"/>
          <p:cNvGraphicFramePr/>
          <p:nvPr/>
        </p:nvGraphicFramePr>
        <p:xfrm>
          <a:off x="365275" y="785135"/>
          <a:ext cx="3000000" cy="3000000"/>
        </p:xfrm>
        <a:graphic>
          <a:graphicData uri="http://schemas.openxmlformats.org/drawingml/2006/table">
            <a:tbl>
              <a:tblPr>
                <a:noFill/>
                <a:tableStyleId>{C42272C2-DD1F-427B-A3C7-C4B808C719E2}</a:tableStyleId>
              </a:tblPr>
              <a:tblGrid>
                <a:gridCol w="1368475"/>
                <a:gridCol w="1103900"/>
                <a:gridCol w="1114475"/>
                <a:gridCol w="1484875"/>
                <a:gridCol w="1103900"/>
              </a:tblGrid>
              <a:tr h="438975">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Name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Scale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Type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Example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Control?</a:t>
                      </a:r>
                      <a:endParaRPr b="1" sz="1800">
                        <a:latin typeface="Times New Roman"/>
                        <a:ea typeface="Times New Roman"/>
                        <a:cs typeface="Times New Roman"/>
                        <a:sym typeface="Times New Roman"/>
                      </a:endParaRPr>
                    </a:p>
                  </a:txBody>
                  <a:tcPr marT="91425" marB="91425" marR="91425" marL="91425"/>
                </a:tc>
              </a:tr>
              <a:tr h="382025">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Year</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ratio</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numeric</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2013</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true</a:t>
                      </a:r>
                      <a:endParaRPr sz="1800">
                        <a:latin typeface="Times New Roman"/>
                        <a:ea typeface="Times New Roman"/>
                        <a:cs typeface="Times New Roman"/>
                        <a:sym typeface="Times New Roman"/>
                      </a:endParaRPr>
                    </a:p>
                  </a:txBody>
                  <a:tcPr marT="91425" marB="91425" marR="91425" marL="91425"/>
                </a:tc>
              </a:tr>
              <a:tr h="382025">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Longitude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ratio</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numeric</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13.444304</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true</a:t>
                      </a:r>
                      <a:endParaRPr sz="1800">
                        <a:latin typeface="Times New Roman"/>
                        <a:ea typeface="Times New Roman"/>
                        <a:cs typeface="Times New Roman"/>
                        <a:sym typeface="Times New Roman"/>
                      </a:endParaRPr>
                    </a:p>
                  </a:txBody>
                  <a:tcPr marT="91425" marB="91425" marR="91425" marL="91425"/>
                </a:tc>
              </a:tr>
              <a:tr h="3820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Latitude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ratio</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numeric</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144.793731</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true</a:t>
                      </a:r>
                      <a:endParaRPr sz="1800">
                        <a:latin typeface="Times New Roman"/>
                        <a:ea typeface="Times New Roman"/>
                        <a:cs typeface="Times New Roman"/>
                        <a:sym typeface="Times New Roman"/>
                      </a:endParaRPr>
                    </a:p>
                  </a:txBody>
                  <a:tcPr marT="91425" marB="91425" marR="91425" marL="91425"/>
                </a:tc>
              </a:tr>
              <a:tr h="382025">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State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nominal</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varchar</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NY</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true</a:t>
                      </a:r>
                      <a:endParaRPr sz="1800">
                        <a:latin typeface="Times New Roman"/>
                        <a:ea typeface="Times New Roman"/>
                        <a:cs typeface="Times New Roman"/>
                        <a:sym typeface="Times New Roman"/>
                      </a:endParaRPr>
                    </a:p>
                  </a:txBody>
                  <a:tcPr marT="91425" marB="91425" marR="91425" marL="91425"/>
                </a:tc>
              </a:tr>
              <a:tr h="3820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Smoke Type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nominal</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varchar</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cigarette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false</a:t>
                      </a:r>
                      <a:endParaRPr sz="1800">
                        <a:latin typeface="Times New Roman"/>
                        <a:ea typeface="Times New Roman"/>
                        <a:cs typeface="Times New Roman"/>
                        <a:sym typeface="Times New Roman"/>
                      </a:endParaRPr>
                    </a:p>
                  </a:txBody>
                  <a:tcPr marT="91425" marB="91425" marR="91425" marL="91425"/>
                </a:tc>
              </a:tr>
              <a:tr h="3820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Gender</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nominal</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boolean</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female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true</a:t>
                      </a:r>
                      <a:endParaRPr sz="1800">
                        <a:latin typeface="Times New Roman"/>
                        <a:ea typeface="Times New Roman"/>
                        <a:cs typeface="Times New Roman"/>
                        <a:sym typeface="Times New Roman"/>
                      </a:endParaRPr>
                    </a:p>
                  </a:txBody>
                  <a:tcPr marT="91425" marB="91425" marR="91425" marL="91425"/>
                </a:tc>
              </a:tr>
              <a:tr h="3820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Education</a:t>
                      </a:r>
                      <a:endParaRPr sz="18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nominal</a:t>
                      </a:r>
                      <a:endParaRPr sz="18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varchar</a:t>
                      </a:r>
                      <a:endParaRPr sz="18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middle school</a:t>
                      </a:r>
                      <a:endParaRPr sz="18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true</a:t>
                      </a:r>
                      <a:endParaRPr sz="1800">
                        <a:latin typeface="Times New Roman"/>
                        <a:ea typeface="Times New Roman"/>
                        <a:cs typeface="Times New Roman"/>
                        <a:sym typeface="Times New Roman"/>
                      </a:endParaRPr>
                    </a:p>
                  </a:txBody>
                  <a:tcPr marT="91425" marB="91425" marR="91425" marL="91425"/>
                </a:tc>
              </a:tr>
              <a:tr h="363825">
                <a:tc>
                  <a:txBody>
                    <a:bodyPr/>
                    <a:lstStyle/>
                    <a:p>
                      <a:pPr indent="0" lvl="0" marL="0" rtl="0" algn="l">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Smoke Rate</a:t>
                      </a:r>
                      <a:endParaRPr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a:t>
                      </a:r>
                      <a:r>
                        <a:rPr lang="en" sz="1800">
                          <a:latin typeface="Times New Roman"/>
                          <a:ea typeface="Times New Roman"/>
                          <a:cs typeface="Times New Roman"/>
                          <a:sym typeface="Times New Roman"/>
                        </a:rPr>
                        <a:t>atio</a:t>
                      </a:r>
                      <a:endParaRPr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float</a:t>
                      </a:r>
                      <a:endParaRPr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0.26</a:t>
                      </a:r>
                      <a:endParaRPr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false</a:t>
                      </a:r>
                      <a:endParaRPr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99" name="Google Shape;99;p20"/>
          <p:cNvSpPr txBox="1"/>
          <p:nvPr/>
        </p:nvSpPr>
        <p:spPr>
          <a:xfrm>
            <a:off x="6638275" y="785125"/>
            <a:ext cx="2434200" cy="42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Unit of Study:</a:t>
            </a:r>
            <a:r>
              <a:rPr lang="en" sz="1800">
                <a:solidFill>
                  <a:schemeClr val="dk1"/>
                </a:solidFill>
                <a:latin typeface="Times New Roman"/>
                <a:ea typeface="Times New Roman"/>
                <a:cs typeface="Times New Roman"/>
                <a:sym typeface="Times New Roman"/>
              </a:rPr>
              <a:t> state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Rational</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They are the variables we have relatively more power to control through some policy implementation, and tend to have some effects on the dependent variables</a:t>
            </a:r>
            <a:r>
              <a:rPr lang="en"/>
              <a:t>.</a:t>
            </a:r>
            <a:endParaRPr/>
          </a:p>
          <a:p>
            <a:pPr indent="0" lvl="0" marL="0" rtl="0" algn="l">
              <a:spcBef>
                <a:spcPts val="0"/>
              </a:spcBef>
              <a:spcAft>
                <a:spcPts val="0"/>
              </a:spcAft>
              <a:buNone/>
            </a:pPr>
            <a:r>
              <a:rPr lang="en" sz="1800">
                <a:latin typeface="Times New Roman"/>
                <a:ea typeface="Times New Roman"/>
                <a:cs typeface="Times New Roman"/>
                <a:sym typeface="Times New Roman"/>
              </a:rPr>
              <a:t>(See reference 1)</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2355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Dependent variables</a:t>
            </a:r>
            <a:endParaRPr b="1">
              <a:latin typeface="Times New Roman"/>
              <a:ea typeface="Times New Roman"/>
              <a:cs typeface="Times New Roman"/>
              <a:sym typeface="Times New Roman"/>
            </a:endParaRPr>
          </a:p>
        </p:txBody>
      </p:sp>
      <p:graphicFrame>
        <p:nvGraphicFramePr>
          <p:cNvPr id="105" name="Google Shape;105;p21"/>
          <p:cNvGraphicFramePr/>
          <p:nvPr/>
        </p:nvGraphicFramePr>
        <p:xfrm>
          <a:off x="464100" y="1017735"/>
          <a:ext cx="3000000" cy="3000000"/>
        </p:xfrm>
        <a:graphic>
          <a:graphicData uri="http://schemas.openxmlformats.org/drawingml/2006/table">
            <a:tbl>
              <a:tblPr>
                <a:noFill/>
                <a:tableStyleId>{C42272C2-DD1F-427B-A3C7-C4B808C719E2}</a:tableStyleId>
              </a:tblPr>
              <a:tblGrid>
                <a:gridCol w="3230775"/>
                <a:gridCol w="1029525"/>
                <a:gridCol w="1188625"/>
                <a:gridCol w="1359850"/>
              </a:tblGrid>
              <a:tr h="34990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Name</a:t>
                      </a:r>
                      <a:endParaRPr b="1"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Scale</a:t>
                      </a:r>
                      <a:endParaRPr b="1"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Type</a:t>
                      </a:r>
                      <a:endParaRPr b="1"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Example</a:t>
                      </a:r>
                      <a:endParaRPr b="1" sz="18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20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Cancer Mortality Rate</a:t>
                      </a:r>
                      <a:endParaRPr sz="18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a:t>
                      </a:r>
                      <a:r>
                        <a:rPr lang="en" sz="1800">
                          <a:latin typeface="Times New Roman"/>
                          <a:ea typeface="Times New Roman"/>
                          <a:cs typeface="Times New Roman"/>
                          <a:sym typeface="Times New Roman"/>
                        </a:rPr>
                        <a:t>atio</a:t>
                      </a:r>
                      <a:endParaRPr sz="18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numeric</a:t>
                      </a:r>
                      <a:endParaRPr sz="18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0.01</a:t>
                      </a:r>
                      <a:endParaRPr sz="18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r h="3820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Heart Disease Mortality Rate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a:t>
                      </a:r>
                      <a:r>
                        <a:rPr lang="en" sz="1800">
                          <a:latin typeface="Times New Roman"/>
                          <a:ea typeface="Times New Roman"/>
                          <a:cs typeface="Times New Roman"/>
                          <a:sym typeface="Times New Roman"/>
                        </a:rPr>
                        <a:t>atio</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numeric</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0.01</a:t>
                      </a:r>
                      <a:endParaRPr sz="1800">
                        <a:latin typeface="Times New Roman"/>
                        <a:ea typeface="Times New Roman"/>
                        <a:cs typeface="Times New Roman"/>
                        <a:sym typeface="Times New Roman"/>
                      </a:endParaRPr>
                    </a:p>
                  </a:txBody>
                  <a:tcPr marT="91425" marB="91425" marR="91425" marL="91425"/>
                </a:tc>
              </a:tr>
              <a:tr h="3820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Drug Overdose Mortality Rate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a:t>
                      </a:r>
                      <a:r>
                        <a:rPr lang="en" sz="1800">
                          <a:latin typeface="Times New Roman"/>
                          <a:ea typeface="Times New Roman"/>
                          <a:cs typeface="Times New Roman"/>
                          <a:sym typeface="Times New Roman"/>
                        </a:rPr>
                        <a:t>atio</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numeric</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0.03</a:t>
                      </a:r>
                      <a:endParaRPr sz="1800">
                        <a:latin typeface="Times New Roman"/>
                        <a:ea typeface="Times New Roman"/>
                        <a:cs typeface="Times New Roman"/>
                        <a:sym typeface="Times New Roman"/>
                      </a:endParaRPr>
                    </a:p>
                  </a:txBody>
                  <a:tcPr marT="91425" marB="91425" marR="91425" marL="91425"/>
                </a:tc>
              </a:tr>
              <a:tr h="3820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Strokes Mortality Rate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r</a:t>
                      </a:r>
                      <a:r>
                        <a:rPr lang="en" sz="1800">
                          <a:latin typeface="Times New Roman"/>
                          <a:ea typeface="Times New Roman"/>
                          <a:cs typeface="Times New Roman"/>
                          <a:sym typeface="Times New Roman"/>
                        </a:rPr>
                        <a:t>atio</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numeric</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0.11</a:t>
                      </a:r>
                      <a:endParaRPr sz="1800">
                        <a:latin typeface="Times New Roman"/>
                        <a:ea typeface="Times New Roman"/>
                        <a:cs typeface="Times New Roman"/>
                        <a:sym typeface="Times New Roman"/>
                      </a:endParaRPr>
                    </a:p>
                  </a:txBody>
                  <a:tcPr marT="91425" marB="91425" marR="91425" marL="91425"/>
                </a:tc>
              </a:tr>
            </a:tbl>
          </a:graphicData>
        </a:graphic>
      </p:graphicFrame>
      <p:sp>
        <p:nvSpPr>
          <p:cNvPr id="106" name="Google Shape;106;p21"/>
          <p:cNvSpPr txBox="1"/>
          <p:nvPr/>
        </p:nvSpPr>
        <p:spPr>
          <a:xfrm>
            <a:off x="311700" y="3505200"/>
            <a:ext cx="8699400" cy="15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Rationale</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They are the variables found on CDC that are closely related to smoking behaviors.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(See reference 2, 3, 4, 5)</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rPr lang="en"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