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0" r:id="rId3"/>
    <p:sldId id="361" r:id="rId4"/>
    <p:sldId id="362" r:id="rId5"/>
    <p:sldId id="363" r:id="rId6"/>
    <p:sldId id="364" r:id="rId7"/>
    <p:sldId id="375" r:id="rId8"/>
    <p:sldId id="376" r:id="rId9"/>
    <p:sldId id="377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01" r:id="rId2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35944-1432-4971-A272-FFEFB19CFD45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6BE7E5B-0803-44BE-A6E4-D98F1BEBECD9}">
      <dgm:prSet phldrT="[Texto]"/>
      <dgm:spPr/>
      <dgm:t>
        <a:bodyPr/>
        <a:lstStyle/>
        <a:p>
          <a:r>
            <a:rPr lang="es-CO" dirty="0"/>
            <a:t>Incremento</a:t>
          </a:r>
        </a:p>
      </dgm:t>
    </dgm:pt>
    <dgm:pt modelId="{6BEB03B6-D6E0-4006-9662-BB4040282825}" type="parTrans" cxnId="{511ED47F-2AFE-45C2-BACA-EED74A9BEA91}">
      <dgm:prSet/>
      <dgm:spPr/>
      <dgm:t>
        <a:bodyPr/>
        <a:lstStyle/>
        <a:p>
          <a:endParaRPr lang="es-CO"/>
        </a:p>
      </dgm:t>
    </dgm:pt>
    <dgm:pt modelId="{AC8D8B9E-313A-4368-8727-C0B3406E5D90}" type="sibTrans" cxnId="{511ED47F-2AFE-45C2-BACA-EED74A9BEA91}">
      <dgm:prSet/>
      <dgm:spPr/>
      <dgm:t>
        <a:bodyPr/>
        <a:lstStyle/>
        <a:p>
          <a:endParaRPr lang="es-CO"/>
        </a:p>
      </dgm:t>
    </dgm:pt>
    <dgm:pt modelId="{26886819-7798-4B8D-BBBA-603D5068A7D3}">
      <dgm:prSet phldrT="[Texto]"/>
      <dgm:spPr/>
      <dgm:t>
        <a:bodyPr/>
        <a:lstStyle/>
        <a:p>
          <a:r>
            <a:rPr lang="es-CO" dirty="0"/>
            <a:t>Decremento</a:t>
          </a:r>
        </a:p>
      </dgm:t>
    </dgm:pt>
    <dgm:pt modelId="{0AE4975F-D436-449C-BE26-5613BEA7037B}" type="parTrans" cxnId="{66CF7CB9-3357-4E62-83E9-8DA6DC396D49}">
      <dgm:prSet/>
      <dgm:spPr/>
      <dgm:t>
        <a:bodyPr/>
        <a:lstStyle/>
        <a:p>
          <a:endParaRPr lang="es-CO"/>
        </a:p>
      </dgm:t>
    </dgm:pt>
    <dgm:pt modelId="{ACEEF558-0910-4359-93C9-503D7A9064BE}" type="sibTrans" cxnId="{66CF7CB9-3357-4E62-83E9-8DA6DC396D49}">
      <dgm:prSet/>
      <dgm:spPr/>
      <dgm:t>
        <a:bodyPr/>
        <a:lstStyle/>
        <a:p>
          <a:endParaRPr lang="es-CO"/>
        </a:p>
      </dgm:t>
    </dgm:pt>
    <dgm:pt modelId="{16DEBF01-50F9-4337-8198-37465A8D95AA}">
      <dgm:prSet phldrT="[Texto]"/>
      <dgm:spPr/>
      <dgm:t>
        <a:bodyPr/>
        <a:lstStyle/>
        <a:p>
          <a:r>
            <a:rPr lang="es-CO" dirty="0"/>
            <a:t>Suma y resta de enteros</a:t>
          </a:r>
        </a:p>
      </dgm:t>
    </dgm:pt>
    <dgm:pt modelId="{579DD397-16B1-40B1-97D8-4A8F94A0E69F}" type="parTrans" cxnId="{5B5A286C-EB19-49A7-A64B-A5AD04F72FE2}">
      <dgm:prSet/>
      <dgm:spPr/>
      <dgm:t>
        <a:bodyPr/>
        <a:lstStyle/>
        <a:p>
          <a:endParaRPr lang="es-CO"/>
        </a:p>
      </dgm:t>
    </dgm:pt>
    <dgm:pt modelId="{83676020-AC2D-489A-93C0-894F8B5010DA}" type="sibTrans" cxnId="{5B5A286C-EB19-49A7-A64B-A5AD04F72FE2}">
      <dgm:prSet/>
      <dgm:spPr/>
      <dgm:t>
        <a:bodyPr/>
        <a:lstStyle/>
        <a:p>
          <a:endParaRPr lang="es-CO"/>
        </a:p>
      </dgm:t>
    </dgm:pt>
    <dgm:pt modelId="{DFC1CBA2-B215-4EB5-8A7E-A5DE770BA99E}">
      <dgm:prSet phldrT="[Texto]"/>
      <dgm:spPr/>
      <dgm:t>
        <a:bodyPr/>
        <a:lstStyle/>
        <a:p>
          <a:r>
            <a:rPr lang="es-CO" dirty="0"/>
            <a:t>Suma/Resta apuntadores</a:t>
          </a:r>
        </a:p>
      </dgm:t>
    </dgm:pt>
    <dgm:pt modelId="{1B397162-2F85-4D19-BED3-CE722D456ADD}" type="parTrans" cxnId="{12AC002A-E619-4B68-B2A5-B1045F210563}">
      <dgm:prSet/>
      <dgm:spPr/>
      <dgm:t>
        <a:bodyPr/>
        <a:lstStyle/>
        <a:p>
          <a:endParaRPr lang="es-CO"/>
        </a:p>
      </dgm:t>
    </dgm:pt>
    <dgm:pt modelId="{9DC1914D-325C-4115-929B-9C40748A2C66}" type="sibTrans" cxnId="{12AC002A-E619-4B68-B2A5-B1045F210563}">
      <dgm:prSet/>
      <dgm:spPr/>
      <dgm:t>
        <a:bodyPr/>
        <a:lstStyle/>
        <a:p>
          <a:endParaRPr lang="es-CO"/>
        </a:p>
      </dgm:t>
    </dgm:pt>
    <dgm:pt modelId="{2C6DC240-0495-4CCC-9E7D-81F13F4A7CF8}">
      <dgm:prSet phldrT="[Texto]"/>
      <dgm:spPr/>
      <dgm:t>
        <a:bodyPr/>
        <a:lstStyle/>
        <a:p>
          <a:r>
            <a:rPr lang="es-CO" dirty="0" err="1"/>
            <a:t>Ejm</a:t>
          </a:r>
          <a:r>
            <a:rPr lang="es-CO" dirty="0"/>
            <a:t>: </a:t>
          </a:r>
          <a:r>
            <a:rPr lang="es-CO" dirty="0" err="1"/>
            <a:t>pVariable</a:t>
          </a:r>
          <a:r>
            <a:rPr lang="es-CO" dirty="0"/>
            <a:t>++</a:t>
          </a:r>
        </a:p>
      </dgm:t>
    </dgm:pt>
    <dgm:pt modelId="{B985EEF0-2823-4224-93C2-5C6654AE3014}" type="parTrans" cxnId="{04969BE0-A3CB-41F6-9E82-20BBE126A46C}">
      <dgm:prSet/>
      <dgm:spPr/>
      <dgm:t>
        <a:bodyPr/>
        <a:lstStyle/>
        <a:p>
          <a:endParaRPr lang="es-CO"/>
        </a:p>
      </dgm:t>
    </dgm:pt>
    <dgm:pt modelId="{2B6FA199-6121-40DE-8570-D79E5E402E23}" type="sibTrans" cxnId="{04969BE0-A3CB-41F6-9E82-20BBE126A46C}">
      <dgm:prSet/>
      <dgm:spPr/>
      <dgm:t>
        <a:bodyPr/>
        <a:lstStyle/>
        <a:p>
          <a:endParaRPr lang="es-CO"/>
        </a:p>
      </dgm:t>
    </dgm:pt>
    <dgm:pt modelId="{7390214D-D441-4EC0-866B-BBDDE8E2CD6D}">
      <dgm:prSet phldrT="[Texto]"/>
      <dgm:spPr/>
      <dgm:t>
        <a:bodyPr/>
        <a:lstStyle/>
        <a:p>
          <a:r>
            <a:rPr lang="es-CO" dirty="0" err="1"/>
            <a:t>Ejm</a:t>
          </a:r>
          <a:r>
            <a:rPr lang="es-CO" dirty="0"/>
            <a:t>: </a:t>
          </a:r>
          <a:r>
            <a:rPr lang="es-CO" dirty="0" err="1"/>
            <a:t>pVariable</a:t>
          </a:r>
          <a:r>
            <a:rPr lang="es-CO" dirty="0"/>
            <a:t>--;</a:t>
          </a:r>
        </a:p>
      </dgm:t>
    </dgm:pt>
    <dgm:pt modelId="{AA4861A6-B3EB-477A-97BD-BAA2C2E78E78}" type="parTrans" cxnId="{EEEFDB38-7193-476E-AB90-6541DE6B3F7E}">
      <dgm:prSet/>
      <dgm:spPr/>
      <dgm:t>
        <a:bodyPr/>
        <a:lstStyle/>
        <a:p>
          <a:endParaRPr lang="es-CO"/>
        </a:p>
      </dgm:t>
    </dgm:pt>
    <dgm:pt modelId="{BEBBC409-77FE-452B-9318-D32D3478E65E}" type="sibTrans" cxnId="{EEEFDB38-7193-476E-AB90-6541DE6B3F7E}">
      <dgm:prSet/>
      <dgm:spPr/>
      <dgm:t>
        <a:bodyPr/>
        <a:lstStyle/>
        <a:p>
          <a:endParaRPr lang="es-CO"/>
        </a:p>
      </dgm:t>
    </dgm:pt>
    <dgm:pt modelId="{FD9E3536-3884-4E1A-B84F-F75F8024129D}">
      <dgm:prSet phldrT="[Texto]"/>
      <dgm:spPr/>
      <dgm:t>
        <a:bodyPr/>
        <a:lstStyle/>
        <a:p>
          <a:r>
            <a:rPr lang="es-CO" dirty="0" err="1"/>
            <a:t>Ejm</a:t>
          </a:r>
          <a:r>
            <a:rPr lang="es-CO" dirty="0"/>
            <a:t> </a:t>
          </a:r>
          <a:r>
            <a:rPr lang="es-CO" dirty="0" err="1"/>
            <a:t>pVariable</a:t>
          </a:r>
          <a:r>
            <a:rPr lang="es-CO" dirty="0"/>
            <a:t> +2</a:t>
          </a:r>
        </a:p>
      </dgm:t>
    </dgm:pt>
    <dgm:pt modelId="{DC973D20-1E72-4341-AC37-C75C17548FBC}" type="parTrans" cxnId="{5E7678C8-71CF-41E2-B56F-FFE165DCC63D}">
      <dgm:prSet/>
      <dgm:spPr/>
      <dgm:t>
        <a:bodyPr/>
        <a:lstStyle/>
        <a:p>
          <a:endParaRPr lang="es-CO"/>
        </a:p>
      </dgm:t>
    </dgm:pt>
    <dgm:pt modelId="{91DD7DC4-5558-4EE1-9924-8409F70EFF29}" type="sibTrans" cxnId="{5E7678C8-71CF-41E2-B56F-FFE165DCC63D}">
      <dgm:prSet/>
      <dgm:spPr/>
      <dgm:t>
        <a:bodyPr/>
        <a:lstStyle/>
        <a:p>
          <a:endParaRPr lang="es-CO"/>
        </a:p>
      </dgm:t>
    </dgm:pt>
    <dgm:pt modelId="{18309C5F-CC58-4400-9BCE-152942A74BA8}" type="pres">
      <dgm:prSet presAssocID="{C8335944-1432-4971-A272-FFEFB19CFD45}" presName="diagram" presStyleCnt="0">
        <dgm:presLayoutVars>
          <dgm:dir/>
          <dgm:resizeHandles val="exact"/>
        </dgm:presLayoutVars>
      </dgm:prSet>
      <dgm:spPr/>
    </dgm:pt>
    <dgm:pt modelId="{FA63E59C-3F54-4575-94ED-859848EFF46B}" type="pres">
      <dgm:prSet presAssocID="{36BE7E5B-0803-44BE-A6E4-D98F1BEBECD9}" presName="node" presStyleLbl="node1" presStyleIdx="0" presStyleCnt="4">
        <dgm:presLayoutVars>
          <dgm:bulletEnabled val="1"/>
        </dgm:presLayoutVars>
      </dgm:prSet>
      <dgm:spPr/>
    </dgm:pt>
    <dgm:pt modelId="{9D836DD6-C17D-425C-A879-78EDE096D45E}" type="pres">
      <dgm:prSet presAssocID="{AC8D8B9E-313A-4368-8727-C0B3406E5D90}" presName="sibTrans" presStyleCnt="0"/>
      <dgm:spPr/>
    </dgm:pt>
    <dgm:pt modelId="{AA4B1529-F269-4C74-A3C2-1E3DE322B775}" type="pres">
      <dgm:prSet presAssocID="{26886819-7798-4B8D-BBBA-603D5068A7D3}" presName="node" presStyleLbl="node1" presStyleIdx="1" presStyleCnt="4">
        <dgm:presLayoutVars>
          <dgm:bulletEnabled val="1"/>
        </dgm:presLayoutVars>
      </dgm:prSet>
      <dgm:spPr/>
    </dgm:pt>
    <dgm:pt modelId="{22EEEE52-CC28-4C53-B21F-7D7CDE168BB3}" type="pres">
      <dgm:prSet presAssocID="{ACEEF558-0910-4359-93C9-503D7A9064BE}" presName="sibTrans" presStyleCnt="0"/>
      <dgm:spPr/>
    </dgm:pt>
    <dgm:pt modelId="{6D648C1D-4B90-4DD3-A3D9-EAC896EC6B4C}" type="pres">
      <dgm:prSet presAssocID="{16DEBF01-50F9-4337-8198-37465A8D95AA}" presName="node" presStyleLbl="node1" presStyleIdx="2" presStyleCnt="4">
        <dgm:presLayoutVars>
          <dgm:bulletEnabled val="1"/>
        </dgm:presLayoutVars>
      </dgm:prSet>
      <dgm:spPr/>
    </dgm:pt>
    <dgm:pt modelId="{4FD68CEF-9DEF-46DF-8DEA-A6CCA3C64EBC}" type="pres">
      <dgm:prSet presAssocID="{83676020-AC2D-489A-93C0-894F8B5010DA}" presName="sibTrans" presStyleCnt="0"/>
      <dgm:spPr/>
    </dgm:pt>
    <dgm:pt modelId="{0B766B93-FC34-4E3C-8B56-7A6603D785B3}" type="pres">
      <dgm:prSet presAssocID="{DFC1CBA2-B215-4EB5-8A7E-A5DE770BA99E}" presName="node" presStyleLbl="node1" presStyleIdx="3" presStyleCnt="4">
        <dgm:presLayoutVars>
          <dgm:bulletEnabled val="1"/>
        </dgm:presLayoutVars>
      </dgm:prSet>
      <dgm:spPr/>
    </dgm:pt>
  </dgm:ptLst>
  <dgm:cxnLst>
    <dgm:cxn modelId="{FE0C150C-29D4-452B-BD1F-495D40F21033}" type="presOf" srcId="{7390214D-D441-4EC0-866B-BBDDE8E2CD6D}" destId="{AA4B1529-F269-4C74-A3C2-1E3DE322B775}" srcOrd="0" destOrd="1" presId="urn:microsoft.com/office/officeart/2005/8/layout/default"/>
    <dgm:cxn modelId="{12AC002A-E619-4B68-B2A5-B1045F210563}" srcId="{C8335944-1432-4971-A272-FFEFB19CFD45}" destId="{DFC1CBA2-B215-4EB5-8A7E-A5DE770BA99E}" srcOrd="3" destOrd="0" parTransId="{1B397162-2F85-4D19-BED3-CE722D456ADD}" sibTransId="{9DC1914D-325C-4115-929B-9C40748A2C66}"/>
    <dgm:cxn modelId="{EEEFDB38-7193-476E-AB90-6541DE6B3F7E}" srcId="{26886819-7798-4B8D-BBBA-603D5068A7D3}" destId="{7390214D-D441-4EC0-866B-BBDDE8E2CD6D}" srcOrd="0" destOrd="0" parTransId="{AA4861A6-B3EB-477A-97BD-BAA2C2E78E78}" sibTransId="{BEBBC409-77FE-452B-9318-D32D3478E65E}"/>
    <dgm:cxn modelId="{107DD23E-560B-4FC7-8EBB-47DA7CFDFDF4}" type="presOf" srcId="{36BE7E5B-0803-44BE-A6E4-D98F1BEBECD9}" destId="{FA63E59C-3F54-4575-94ED-859848EFF46B}" srcOrd="0" destOrd="0" presId="urn:microsoft.com/office/officeart/2005/8/layout/default"/>
    <dgm:cxn modelId="{CE6CE369-487F-48C7-A7B7-1CF0E5473AA7}" type="presOf" srcId="{2C6DC240-0495-4CCC-9E7D-81F13F4A7CF8}" destId="{FA63E59C-3F54-4575-94ED-859848EFF46B}" srcOrd="0" destOrd="1" presId="urn:microsoft.com/office/officeart/2005/8/layout/default"/>
    <dgm:cxn modelId="{5B5A286C-EB19-49A7-A64B-A5AD04F72FE2}" srcId="{C8335944-1432-4971-A272-FFEFB19CFD45}" destId="{16DEBF01-50F9-4337-8198-37465A8D95AA}" srcOrd="2" destOrd="0" parTransId="{579DD397-16B1-40B1-97D8-4A8F94A0E69F}" sibTransId="{83676020-AC2D-489A-93C0-894F8B5010DA}"/>
    <dgm:cxn modelId="{511ED47F-2AFE-45C2-BACA-EED74A9BEA91}" srcId="{C8335944-1432-4971-A272-FFEFB19CFD45}" destId="{36BE7E5B-0803-44BE-A6E4-D98F1BEBECD9}" srcOrd="0" destOrd="0" parTransId="{6BEB03B6-D6E0-4006-9662-BB4040282825}" sibTransId="{AC8D8B9E-313A-4368-8727-C0B3406E5D90}"/>
    <dgm:cxn modelId="{CEDF428E-BDE5-43F4-B382-8D2AC00F44DF}" type="presOf" srcId="{26886819-7798-4B8D-BBBA-603D5068A7D3}" destId="{AA4B1529-F269-4C74-A3C2-1E3DE322B775}" srcOrd="0" destOrd="0" presId="urn:microsoft.com/office/officeart/2005/8/layout/default"/>
    <dgm:cxn modelId="{E296CC97-5073-4D50-82B4-C3A19D4C8A9E}" type="presOf" srcId="{C8335944-1432-4971-A272-FFEFB19CFD45}" destId="{18309C5F-CC58-4400-9BCE-152942A74BA8}" srcOrd="0" destOrd="0" presId="urn:microsoft.com/office/officeart/2005/8/layout/default"/>
    <dgm:cxn modelId="{F9A6E19B-FF03-4C1E-B155-D488DB0E2617}" type="presOf" srcId="{DFC1CBA2-B215-4EB5-8A7E-A5DE770BA99E}" destId="{0B766B93-FC34-4E3C-8B56-7A6603D785B3}" srcOrd="0" destOrd="0" presId="urn:microsoft.com/office/officeart/2005/8/layout/default"/>
    <dgm:cxn modelId="{CB564FB6-1D39-471E-B456-E97B462F749A}" type="presOf" srcId="{16DEBF01-50F9-4337-8198-37465A8D95AA}" destId="{6D648C1D-4B90-4DD3-A3D9-EAC896EC6B4C}" srcOrd="0" destOrd="0" presId="urn:microsoft.com/office/officeart/2005/8/layout/default"/>
    <dgm:cxn modelId="{66CF7CB9-3357-4E62-83E9-8DA6DC396D49}" srcId="{C8335944-1432-4971-A272-FFEFB19CFD45}" destId="{26886819-7798-4B8D-BBBA-603D5068A7D3}" srcOrd="1" destOrd="0" parTransId="{0AE4975F-D436-449C-BE26-5613BEA7037B}" sibTransId="{ACEEF558-0910-4359-93C9-503D7A9064BE}"/>
    <dgm:cxn modelId="{5E7678C8-71CF-41E2-B56F-FFE165DCC63D}" srcId="{16DEBF01-50F9-4337-8198-37465A8D95AA}" destId="{FD9E3536-3884-4E1A-B84F-F75F8024129D}" srcOrd="0" destOrd="0" parTransId="{DC973D20-1E72-4341-AC37-C75C17548FBC}" sibTransId="{91DD7DC4-5558-4EE1-9924-8409F70EFF29}"/>
    <dgm:cxn modelId="{04969BE0-A3CB-41F6-9E82-20BBE126A46C}" srcId="{36BE7E5B-0803-44BE-A6E4-D98F1BEBECD9}" destId="{2C6DC240-0495-4CCC-9E7D-81F13F4A7CF8}" srcOrd="0" destOrd="0" parTransId="{B985EEF0-2823-4224-93C2-5C6654AE3014}" sibTransId="{2B6FA199-6121-40DE-8570-D79E5E402E23}"/>
    <dgm:cxn modelId="{8FC05BFB-68E5-444F-87DB-A2CE5D4548C4}" type="presOf" srcId="{FD9E3536-3884-4E1A-B84F-F75F8024129D}" destId="{6D648C1D-4B90-4DD3-A3D9-EAC896EC6B4C}" srcOrd="0" destOrd="1" presId="urn:microsoft.com/office/officeart/2005/8/layout/default"/>
    <dgm:cxn modelId="{89CE4380-0658-4073-97F7-C88623EB087D}" type="presParOf" srcId="{18309C5F-CC58-4400-9BCE-152942A74BA8}" destId="{FA63E59C-3F54-4575-94ED-859848EFF46B}" srcOrd="0" destOrd="0" presId="urn:microsoft.com/office/officeart/2005/8/layout/default"/>
    <dgm:cxn modelId="{9A98F1AA-15C3-402B-A567-8D5A402A5CDA}" type="presParOf" srcId="{18309C5F-CC58-4400-9BCE-152942A74BA8}" destId="{9D836DD6-C17D-425C-A879-78EDE096D45E}" srcOrd="1" destOrd="0" presId="urn:microsoft.com/office/officeart/2005/8/layout/default"/>
    <dgm:cxn modelId="{B4CF94C3-41A5-4D71-8B9F-5C1956202AC2}" type="presParOf" srcId="{18309C5F-CC58-4400-9BCE-152942A74BA8}" destId="{AA4B1529-F269-4C74-A3C2-1E3DE322B775}" srcOrd="2" destOrd="0" presId="urn:microsoft.com/office/officeart/2005/8/layout/default"/>
    <dgm:cxn modelId="{D0DBD81A-9C8B-4A03-8435-863C3C7BC585}" type="presParOf" srcId="{18309C5F-CC58-4400-9BCE-152942A74BA8}" destId="{22EEEE52-CC28-4C53-B21F-7D7CDE168BB3}" srcOrd="3" destOrd="0" presId="urn:microsoft.com/office/officeart/2005/8/layout/default"/>
    <dgm:cxn modelId="{59C04F6D-58CC-4EFD-A4E9-717FA3EC4BA6}" type="presParOf" srcId="{18309C5F-CC58-4400-9BCE-152942A74BA8}" destId="{6D648C1D-4B90-4DD3-A3D9-EAC896EC6B4C}" srcOrd="4" destOrd="0" presId="urn:microsoft.com/office/officeart/2005/8/layout/default"/>
    <dgm:cxn modelId="{E0A2338C-02DA-4C4D-855C-F5DEADB0FEF5}" type="presParOf" srcId="{18309C5F-CC58-4400-9BCE-152942A74BA8}" destId="{4FD68CEF-9DEF-46DF-8DEA-A6CCA3C64EBC}" srcOrd="5" destOrd="0" presId="urn:microsoft.com/office/officeart/2005/8/layout/default"/>
    <dgm:cxn modelId="{59B3399B-F2A1-4892-A3C4-DC7E0212D5D7}" type="presParOf" srcId="{18309C5F-CC58-4400-9BCE-152942A74BA8}" destId="{0B766B93-FC34-4E3C-8B56-7A6603D785B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E59C-3F54-4575-94ED-859848EFF46B}">
      <dsp:nvSpPr>
        <dsp:cNvPr id="0" name=""/>
        <dsp:cNvSpPr/>
      </dsp:nvSpPr>
      <dsp:spPr>
        <a:xfrm>
          <a:off x="339807" y="38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Incremento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 dirty="0" err="1"/>
            <a:t>Ejm</a:t>
          </a:r>
          <a:r>
            <a:rPr lang="es-CO" sz="2600" kern="1200" dirty="0"/>
            <a:t>: </a:t>
          </a:r>
          <a:r>
            <a:rPr lang="es-CO" sz="2600" kern="1200" dirty="0" err="1"/>
            <a:t>pVariable</a:t>
          </a:r>
          <a:r>
            <a:rPr lang="es-CO" sz="2600" kern="1200" dirty="0"/>
            <a:t>++</a:t>
          </a:r>
        </a:p>
      </dsp:txBody>
      <dsp:txXfrm>
        <a:off x="339807" y="38"/>
        <a:ext cx="3213120" cy="1927872"/>
      </dsp:txXfrm>
    </dsp:sp>
    <dsp:sp modelId="{AA4B1529-F269-4C74-A3C2-1E3DE322B775}">
      <dsp:nvSpPr>
        <dsp:cNvPr id="0" name=""/>
        <dsp:cNvSpPr/>
      </dsp:nvSpPr>
      <dsp:spPr>
        <a:xfrm>
          <a:off x="3874240" y="38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-2185134"/>
                <a:satOff val="-2592"/>
                <a:lumOff val="-1372"/>
                <a:alphaOff val="0"/>
                <a:tint val="90000"/>
              </a:schemeClr>
            </a:gs>
            <a:gs pos="48000">
              <a:schemeClr val="accent2">
                <a:hueOff val="-2185134"/>
                <a:satOff val="-2592"/>
                <a:lumOff val="-1372"/>
                <a:alphaOff val="0"/>
                <a:tint val="54000"/>
                <a:satMod val="140000"/>
              </a:schemeClr>
            </a:gs>
            <a:gs pos="100000">
              <a:schemeClr val="accent2">
                <a:hueOff val="-2185134"/>
                <a:satOff val="-2592"/>
                <a:lumOff val="-1372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Decremento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 dirty="0" err="1"/>
            <a:t>Ejm</a:t>
          </a:r>
          <a:r>
            <a:rPr lang="es-CO" sz="2600" kern="1200" dirty="0"/>
            <a:t>: </a:t>
          </a:r>
          <a:r>
            <a:rPr lang="es-CO" sz="2600" kern="1200" dirty="0" err="1"/>
            <a:t>pVariable</a:t>
          </a:r>
          <a:r>
            <a:rPr lang="es-CO" sz="2600" kern="1200" dirty="0"/>
            <a:t>--;</a:t>
          </a:r>
        </a:p>
      </dsp:txBody>
      <dsp:txXfrm>
        <a:off x="3874240" y="38"/>
        <a:ext cx="3213120" cy="1927872"/>
      </dsp:txXfrm>
    </dsp:sp>
    <dsp:sp modelId="{6D648C1D-4B90-4DD3-A3D9-EAC896EC6B4C}">
      <dsp:nvSpPr>
        <dsp:cNvPr id="0" name=""/>
        <dsp:cNvSpPr/>
      </dsp:nvSpPr>
      <dsp:spPr>
        <a:xfrm>
          <a:off x="339807" y="2249223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-4370269"/>
                <a:satOff val="-5184"/>
                <a:lumOff val="-2745"/>
                <a:alphaOff val="0"/>
                <a:tint val="90000"/>
              </a:schemeClr>
            </a:gs>
            <a:gs pos="48000">
              <a:schemeClr val="accent2">
                <a:hueOff val="-4370269"/>
                <a:satOff val="-5184"/>
                <a:lumOff val="-2745"/>
                <a:alphaOff val="0"/>
                <a:tint val="54000"/>
                <a:satMod val="140000"/>
              </a:schemeClr>
            </a:gs>
            <a:gs pos="100000">
              <a:schemeClr val="accent2">
                <a:hueOff val="-4370269"/>
                <a:satOff val="-5184"/>
                <a:lumOff val="-274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Suma y resta de enteros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 dirty="0" err="1"/>
            <a:t>Ejm</a:t>
          </a:r>
          <a:r>
            <a:rPr lang="es-CO" sz="2600" kern="1200" dirty="0"/>
            <a:t> </a:t>
          </a:r>
          <a:r>
            <a:rPr lang="es-CO" sz="2600" kern="1200" dirty="0" err="1"/>
            <a:t>pVariable</a:t>
          </a:r>
          <a:r>
            <a:rPr lang="es-CO" sz="2600" kern="1200" dirty="0"/>
            <a:t> +2</a:t>
          </a:r>
        </a:p>
      </dsp:txBody>
      <dsp:txXfrm>
        <a:off x="339807" y="2249223"/>
        <a:ext cx="3213120" cy="1927872"/>
      </dsp:txXfrm>
    </dsp:sp>
    <dsp:sp modelId="{0B766B93-FC34-4E3C-8B56-7A6603D785B3}">
      <dsp:nvSpPr>
        <dsp:cNvPr id="0" name=""/>
        <dsp:cNvSpPr/>
      </dsp:nvSpPr>
      <dsp:spPr>
        <a:xfrm>
          <a:off x="3874240" y="2249223"/>
          <a:ext cx="3213120" cy="1927872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Suma/Resta apuntadores</a:t>
          </a:r>
        </a:p>
      </dsp:txBody>
      <dsp:txXfrm>
        <a:off x="3874240" y="2249223"/>
        <a:ext cx="3213120" cy="1927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E45A5DB-585A-4F9E-9D5C-940D5FA9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Apuntadores y Arreglos</a:t>
            </a: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44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785626"/>
            <a:ext cx="3500041" cy="55236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3600" dirty="0"/>
              <a:t>Un arreglo estático es un espacio de memoria continuo en el que se guardará información de un tipo dado.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 es la relación entre los arreglos estáticos y los apuntadores?</a:t>
            </a:r>
          </a:p>
        </p:txBody>
      </p:sp>
      <p:sp>
        <p:nvSpPr>
          <p:cNvPr id="6" name="5 Flecha abajo"/>
          <p:cNvSpPr/>
          <p:nvPr/>
        </p:nvSpPr>
        <p:spPr>
          <a:xfrm>
            <a:off x="6528421" y="1772816"/>
            <a:ext cx="576064" cy="589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4 Tabla"/>
          <p:cNvGraphicFramePr>
            <a:graphicFrameLocks noGrp="1"/>
          </p:cNvGraphicFramePr>
          <p:nvPr/>
        </p:nvGraphicFramePr>
        <p:xfrm>
          <a:off x="4716016" y="1988840"/>
          <a:ext cx="3428658" cy="400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r"/>
                      <a:r>
                        <a:rPr lang="es-CO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47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20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96" y="980728"/>
            <a:ext cx="5418604" cy="4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ven las direcciones al imprimir arreglos?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7" y="3993837"/>
            <a:ext cx="8239125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529729" y="5373216"/>
            <a:ext cx="8175358" cy="86409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2500" dirty="0">
                <a:latin typeface="Buxton Sketch" panose="03080500000500000004" pitchFamily="66" charset="0"/>
              </a:rPr>
              <a:t>Habitualmente un entero ocupa 4 bytes entonces en la memoria hay una diferencia de 4 bytes entre cada posición del arreglo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" y="974573"/>
            <a:ext cx="8320328" cy="30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58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Recorrer un </a:t>
            </a:r>
            <a:r>
              <a:rPr lang="es-CO" dirty="0" err="1"/>
              <a:t>array</a:t>
            </a:r>
            <a:r>
              <a:rPr lang="es-CO" dirty="0"/>
              <a:t> usando punteros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17848" y="959174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Los </a:t>
            </a:r>
            <a:r>
              <a:rPr lang="es-CO" sz="2000" dirty="0" err="1"/>
              <a:t>arrays</a:t>
            </a:r>
            <a:r>
              <a:rPr lang="es-CO" sz="2000" dirty="0"/>
              <a:t> se guardan en posiciones consecutivas en la memoria. En un </a:t>
            </a:r>
            <a:r>
              <a:rPr lang="es-CO" sz="2000" dirty="0" err="1"/>
              <a:t>pc</a:t>
            </a:r>
            <a:r>
              <a:rPr lang="es-CO" sz="2000" dirty="0"/>
              <a:t> en el que el tamaño del tipo </a:t>
            </a:r>
            <a:r>
              <a:rPr lang="es-CO" sz="2000" dirty="0" err="1"/>
              <a:t>int</a:t>
            </a:r>
            <a:r>
              <a:rPr lang="es-CO" sz="2000" dirty="0"/>
              <a:t> es de 32 bits (4 bytes) cada elemento del </a:t>
            </a:r>
            <a:r>
              <a:rPr lang="es-CO" sz="2000" i="1" dirty="0" err="1"/>
              <a:t>array</a:t>
            </a:r>
            <a:r>
              <a:rPr lang="es-CO" sz="2000" dirty="0"/>
              <a:t> ocupará 4 bytes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61531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277938"/>
            <a:ext cx="5328592" cy="256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452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Aritmética de punteros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10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683568" y="1268760"/>
          <a:ext cx="7427168" cy="417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operaciones aritméticas se pueden llevar a cabo con los apuntadores?</a:t>
            </a:r>
          </a:p>
        </p:txBody>
      </p:sp>
    </p:spTree>
    <p:extLst>
      <p:ext uri="{BB962C8B-B14F-4D97-AF65-F5344CB8AC3E}">
        <p14:creationId xmlns:p14="http://schemas.microsoft.com/office/powerpoint/2010/main" val="269934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Se suman o se restan la cantidad de bytes que se requieran de acuerdo al tipo de dato al que apunta.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Ejm</a:t>
            </a:r>
            <a:r>
              <a:rPr lang="es-CO" dirty="0"/>
              <a:t> </a:t>
            </a:r>
          </a:p>
          <a:p>
            <a:pPr marL="400050" lvl="1" indent="0"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variable=10;</a:t>
            </a:r>
          </a:p>
          <a:p>
            <a:pPr marL="400050" lvl="1" indent="0"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pVariable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 = &amp;variable;</a:t>
            </a:r>
          </a:p>
          <a:p>
            <a:pPr marL="400050" lvl="1" indent="0">
              <a:buNone/>
            </a:pP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pVariable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+=2; </a:t>
            </a:r>
          </a:p>
          <a:p>
            <a:pPr marL="0" indent="0">
              <a:buNone/>
            </a:pPr>
            <a:r>
              <a:rPr lang="es-CO" dirty="0"/>
              <a:t>// Suma 2 enteros a la dirección. Si un entero usa 4 bytes entonces suma 8 bytes a la dirección.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¿Qué pasa cuando se suman o restan enteros a los apuntadores?</a:t>
            </a:r>
          </a:p>
        </p:txBody>
      </p:sp>
    </p:spTree>
    <p:extLst>
      <p:ext uri="{BB962C8B-B14F-4D97-AF65-F5344CB8AC3E}">
        <p14:creationId xmlns:p14="http://schemas.microsoft.com/office/powerpoint/2010/main" val="347213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520" y="1340768"/>
            <a:ext cx="4786313" cy="2376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En arreglos que es cuando se puede asegurar que se tiene memoria contigua reservada.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4230"/>
            <a:ext cx="9144000" cy="796950"/>
          </a:xfrm>
        </p:spPr>
        <p:txBody>
          <a:bodyPr/>
          <a:lstStyle/>
          <a:p>
            <a:r>
              <a:rPr lang="es-CO" sz="2800" dirty="0"/>
              <a:t>¿Cuándo es útil la aritmética de apuntadores?</a:t>
            </a:r>
          </a:p>
        </p:txBody>
      </p:sp>
      <p:graphicFrame>
        <p:nvGraphicFramePr>
          <p:cNvPr id="4" name="4 Tabla"/>
          <p:cNvGraphicFramePr>
            <a:graphicFrameLocks noGrp="1"/>
          </p:cNvGraphicFramePr>
          <p:nvPr/>
        </p:nvGraphicFramePr>
        <p:xfrm>
          <a:off x="5037833" y="951327"/>
          <a:ext cx="3428658" cy="4007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r"/>
                      <a:r>
                        <a:rPr lang="es-CO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47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20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517232"/>
            <a:ext cx="7594625" cy="6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8202" y="1603350"/>
            <a:ext cx="8229600" cy="948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nombreArreglo</a:t>
            </a:r>
            <a:r>
              <a:rPr lang="es-CO" dirty="0">
                <a:solidFill>
                  <a:srgbClr val="0070C0"/>
                </a:solidFill>
              </a:rPr>
              <a:t> + posición 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arreglo+0  es igual a 0X28fef4</a:t>
            </a:r>
          </a:p>
          <a:p>
            <a:pPr marL="0" indent="0">
              <a:buNone/>
            </a:pP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¿Cómo se acceden a la dirección de los elementos de un arreglo con aritmética de punteros?</a:t>
            </a:r>
          </a:p>
        </p:txBody>
      </p:sp>
      <p:graphicFrame>
        <p:nvGraphicFramePr>
          <p:cNvPr id="6" name="4 Tabla"/>
          <p:cNvGraphicFramePr>
            <a:graphicFrameLocks noGrp="1"/>
          </p:cNvGraphicFramePr>
          <p:nvPr/>
        </p:nvGraphicFramePr>
        <p:xfrm>
          <a:off x="419231" y="2420888"/>
          <a:ext cx="8532440" cy="3599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1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algn="r"/>
                      <a:r>
                        <a:rPr lang="es-CO" sz="1600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Contenido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Pos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DirTradici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DirAritmetica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91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&amp;arreglo[0]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arreglo+0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37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98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3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0965"/>
            <a:ext cx="8027101" cy="6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471942"/>
            <a:ext cx="8229600" cy="948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00B050"/>
                </a:solidFill>
              </a:rPr>
              <a:t>*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>
                <a:solidFill>
                  <a:srgbClr val="FF0000"/>
                </a:solidFill>
              </a:rPr>
              <a:t>(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nombreArreglo</a:t>
            </a:r>
            <a:r>
              <a:rPr lang="es-CO" dirty="0">
                <a:solidFill>
                  <a:srgbClr val="0070C0"/>
                </a:solidFill>
              </a:rPr>
              <a:t> + posición </a:t>
            </a:r>
            <a:r>
              <a:rPr lang="es-CO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CO" b="1" dirty="0">
                <a:solidFill>
                  <a:srgbClr val="00B050"/>
                </a:solidFill>
              </a:rPr>
              <a:t>*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b="1" dirty="0">
                <a:solidFill>
                  <a:srgbClr val="FF0000"/>
                </a:solidFill>
              </a:rPr>
              <a:t>(</a:t>
            </a:r>
            <a:r>
              <a:rPr lang="es-CO" dirty="0">
                <a:solidFill>
                  <a:srgbClr val="0070C0"/>
                </a:solidFill>
              </a:rPr>
              <a:t>arreglo + 0 </a:t>
            </a:r>
            <a:r>
              <a:rPr lang="es-CO" b="1" dirty="0">
                <a:solidFill>
                  <a:srgbClr val="FF0000"/>
                </a:solidFill>
              </a:rPr>
              <a:t>)</a:t>
            </a: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/>
              <a:t>es igual a -200</a:t>
            </a:r>
          </a:p>
          <a:p>
            <a:pPr marL="0" indent="0">
              <a:buNone/>
            </a:pP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¿Cómo se acceden al contenido de los elementos de un arreglo con aritmética de punteros?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0" y="879426"/>
            <a:ext cx="4680520" cy="4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4 Tabla"/>
          <p:cNvGraphicFramePr>
            <a:graphicFrameLocks noGrp="1"/>
          </p:cNvGraphicFramePr>
          <p:nvPr/>
        </p:nvGraphicFramePr>
        <p:xfrm>
          <a:off x="419231" y="2420888"/>
          <a:ext cx="8532440" cy="3599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3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algn="r"/>
                      <a:r>
                        <a:rPr lang="es-CO" sz="1600" b="1" dirty="0"/>
                        <a:t>Dirección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Contenido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Pos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DirTradici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DirAritmetica</a:t>
                      </a:r>
                      <a:endParaRPr lang="es-CO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91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arreglo[0]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>
                          <a:solidFill>
                            <a:schemeClr val="bg1"/>
                          </a:solidFill>
                        </a:rPr>
                        <a:t>* (arreglo+0)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37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93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98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32">
                <a:tc>
                  <a:txBody>
                    <a:bodyPr/>
                    <a:lstStyle/>
                    <a:p>
                      <a:pPr algn="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Inicializar arreglos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54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 se llenaría esta tabla?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560" y="1628800"/>
          <a:ext cx="8010262" cy="4140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Dirección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Cómo acceder a la dirección de la posición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/>
                        <a:t>Cómo acceder al contenido</a:t>
                      </a:r>
                      <a:r>
                        <a:rPr lang="es-CO" b="1" baseline="0" dirty="0"/>
                        <a:t> de</a:t>
                      </a:r>
                      <a:r>
                        <a:rPr lang="es-CO" b="1" dirty="0"/>
                        <a:t> la posición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78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0x28fef4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FFC000"/>
                          </a:solidFill>
                        </a:rPr>
                        <a:t>arreglo</a:t>
                      </a:r>
                    </a:p>
                    <a:p>
                      <a:pPr algn="ctr"/>
                      <a:r>
                        <a:rPr lang="es-CO" dirty="0"/>
                        <a:t>&amp; arreglo[0]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rgbClr val="0070C0"/>
                          </a:solidFill>
                        </a:rPr>
                        <a:t>arreglo+0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arreglo[0]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CO" dirty="0"/>
                        <a:t>* arreglo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70C0"/>
                          </a:solidFill>
                        </a:rPr>
                        <a:t>* (arreglo+ 0)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0x28fef8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0x28fefc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0x28ff00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72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0x28ff04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60" y="980728"/>
            <a:ext cx="4680520" cy="4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72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653"/>
            <a:ext cx="9144000" cy="796950"/>
          </a:xfrm>
        </p:spPr>
        <p:txBody>
          <a:bodyPr/>
          <a:lstStyle/>
          <a:p>
            <a:r>
              <a:rPr lang="es-CO" sz="2800" dirty="0"/>
              <a:t>¿Entonces, por qué los arreglos inician en cero?</a:t>
            </a: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503548" y="1772816"/>
            <a:ext cx="8136904" cy="2952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4000" dirty="0">
                <a:solidFill>
                  <a:schemeClr val="bg1"/>
                </a:solidFill>
                <a:latin typeface="Buxton Sketch" panose="03080500000500000004" pitchFamily="66" charset="0"/>
              </a:rPr>
              <a:t>Porque el nombre de un arreglo es la dirección del primer elemento del arreglo, por tanto no se le debe adicionar ningún valor para obtener el primer elemento</a:t>
            </a:r>
          </a:p>
        </p:txBody>
      </p:sp>
    </p:spTree>
    <p:extLst>
      <p:ext uri="{BB962C8B-B14F-4D97-AF65-F5344CB8AC3E}">
        <p14:creationId xmlns:p14="http://schemas.microsoft.com/office/powerpoint/2010/main" val="407919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9762"/>
            <a:ext cx="9144000" cy="796950"/>
          </a:xfrm>
        </p:spPr>
        <p:txBody>
          <a:bodyPr/>
          <a:lstStyle/>
          <a:p>
            <a:r>
              <a:rPr lang="es-CO" sz="2800" dirty="0"/>
              <a:t>¿Cómo es la relación de la dirección del arreglo y la dirección del primer elemento?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3301"/>
            <a:ext cx="517207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573016"/>
            <a:ext cx="5400600" cy="194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75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ven los valores?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908720"/>
            <a:ext cx="7848872" cy="343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820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40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Ejemplo. Llenar un arreglo con aritmética de punteros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38320" cy="27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Ejemplo: Diferencia entre arreglos – apuntadores y aritmética de punteros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8448675" cy="55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invoca el código?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" y="1124744"/>
            <a:ext cx="9080965" cy="4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 sería el resultado de este programa?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94" y="1484784"/>
            <a:ext cx="90963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44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[1] Harvey M. </a:t>
            </a:r>
            <a:r>
              <a:rPr lang="es-CO" dirty="0" err="1"/>
              <a:t>Deitel</a:t>
            </a:r>
            <a:r>
              <a:rPr lang="es-CO" dirty="0"/>
              <a:t>, Paul J. </a:t>
            </a:r>
            <a:r>
              <a:rPr lang="es-CO" dirty="0" err="1"/>
              <a:t>Deitel</a:t>
            </a:r>
            <a:r>
              <a:rPr lang="es-CO" dirty="0"/>
              <a:t>, C </a:t>
            </a:r>
            <a:r>
              <a:rPr lang="es-CO" dirty="0" err="1"/>
              <a:t>how</a:t>
            </a:r>
            <a:r>
              <a:rPr lang="es-CO" dirty="0"/>
              <a:t> to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inC</a:t>
            </a:r>
            <a:r>
              <a:rPr lang="es-CO" dirty="0"/>
              <a:t>/C++. 6th </a:t>
            </a:r>
            <a:r>
              <a:rPr lang="es-CO" dirty="0" err="1"/>
              <a:t>edition</a:t>
            </a:r>
            <a:r>
              <a:rPr lang="es-CO" dirty="0"/>
              <a:t>. 2010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5549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Inicializar arreglos con lista inicializadora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3650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CO" dirty="0"/>
              <a:t>Opción1: Tipo de datos + nombre arreglo + corchetes  + igual + valores entre llaves. El arreglo es del tamaño de la cantidad de elementos definidos en las llaves. </a:t>
            </a:r>
          </a:p>
          <a:p>
            <a:pPr>
              <a:buNone/>
            </a:pPr>
            <a:endParaRPr lang="es-CO" dirty="0"/>
          </a:p>
          <a:p>
            <a:pPr algn="ctr">
              <a:buNone/>
            </a:pPr>
            <a:r>
              <a:rPr lang="es-CO" sz="4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 arreglo[]={1,2,2,2,3}</a:t>
            </a:r>
          </a:p>
          <a:p>
            <a:pPr lvl="1"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/>
              <a:t>Esta instrucción crea un arreglo de 5 elementos y asigna un elemento a cada posición.</a:t>
            </a:r>
          </a:p>
        </p:txBody>
      </p:sp>
    </p:spTree>
    <p:extLst>
      <p:ext uri="{BB962C8B-B14F-4D97-AF65-F5344CB8AC3E}">
        <p14:creationId xmlns:p14="http://schemas.microsoft.com/office/powerpoint/2010/main" val="33712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Inicializar arreglos con lista inicializadora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8457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CO" dirty="0"/>
              <a:t>Opción2: Tipo de datos + nombre arreglo + corchetes + </a:t>
            </a:r>
            <a:r>
              <a:rPr lang="es-CO" b="1" u="sng" dirty="0"/>
              <a:t>tamaño arreglo </a:t>
            </a:r>
            <a:r>
              <a:rPr lang="es-CO" dirty="0"/>
              <a:t>+ igual + valores entre llaves. El arreglo es del tamaño de la cantidad de elementos definidos en los corchetes. El resto de elementos se inicializan en cero.</a:t>
            </a:r>
          </a:p>
          <a:p>
            <a:pPr>
              <a:buNone/>
            </a:pPr>
            <a:endParaRPr lang="es-CO" dirty="0"/>
          </a:p>
          <a:p>
            <a:pPr algn="ctr">
              <a:buNone/>
            </a:pPr>
            <a:r>
              <a:rPr lang="es-CO" sz="4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 arreglo[4]={-5,5}</a:t>
            </a:r>
          </a:p>
          <a:p>
            <a:pPr lvl="1" algn="just">
              <a:buNone/>
            </a:pPr>
            <a:endParaRPr lang="es-CO" dirty="0"/>
          </a:p>
          <a:p>
            <a:pPr algn="just">
              <a:buNone/>
            </a:pPr>
            <a:r>
              <a:rPr lang="es-CO" dirty="0"/>
              <a:t>Esta instrucción crea un arreglo de 4 elementos y asigna un elemento a cada posición. La posición 2 y 3 tendrá asignado un cero porque no fueron inicializadas explícitamente con otro valor.</a:t>
            </a:r>
          </a:p>
        </p:txBody>
      </p:sp>
    </p:spTree>
    <p:extLst>
      <p:ext uri="{BB962C8B-B14F-4D97-AF65-F5344CB8AC3E}">
        <p14:creationId xmlns:p14="http://schemas.microsoft.com/office/powerpoint/2010/main" val="3248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Inicializar arreglos con lista inicializadora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99478" cy="24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05880" y="3871753"/>
            <a:ext cx="79208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¿Cuál es el tamaño de este arreglo?</a:t>
            </a:r>
          </a:p>
          <a:p>
            <a:pPr algn="ctr"/>
            <a:r>
              <a:rPr lang="es-CO" sz="3200" dirty="0"/>
              <a:t>¿Qué imprime el </a:t>
            </a:r>
            <a:r>
              <a:rPr lang="es-CO" sz="3200" dirty="0" err="1"/>
              <a:t>printf</a:t>
            </a:r>
            <a:r>
              <a:rPr lang="es-CO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046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Unas preguntas. ¿Cuál es el resultado de este código?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78" y="3645024"/>
            <a:ext cx="8959726" cy="16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01" y="1268760"/>
            <a:ext cx="9059003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8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Arreglos y paso de parámetros a operaciones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pasar un arreglo a una operación?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3033748"/>
            <a:ext cx="8229600" cy="144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CO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arregloUno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[30];</a:t>
            </a:r>
          </a:p>
          <a:p>
            <a:pPr>
              <a:buNone/>
            </a:pPr>
            <a:r>
              <a:rPr lang="es-CO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modificarArreglo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arregloUno</a:t>
            </a:r>
            <a:r>
              <a:rPr lang="es-CO" sz="3600" dirty="0">
                <a:latin typeface="Consolas" panose="020B0609020204030204" pitchFamily="49" charset="0"/>
                <a:cs typeface="Consolas" panose="020B0609020204030204" pitchFamily="49" charset="0"/>
              </a:rPr>
              <a:t>,30);</a:t>
            </a:r>
          </a:p>
        </p:txBody>
      </p:sp>
      <p:sp>
        <p:nvSpPr>
          <p:cNvPr id="11" name="7 Rectángulo"/>
          <p:cNvSpPr/>
          <p:nvPr/>
        </p:nvSpPr>
        <p:spPr>
          <a:xfrm>
            <a:off x="451520" y="1046362"/>
            <a:ext cx="8368952" cy="16929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Pasar un arreglo como un parámetro:</a:t>
            </a:r>
          </a:p>
          <a:p>
            <a:pPr algn="ctr"/>
            <a:r>
              <a:rPr lang="es-CO" sz="2400" b="1" dirty="0">
                <a:solidFill>
                  <a:srgbClr val="0070C0"/>
                </a:solidFill>
              </a:rPr>
              <a:t>Nombre del arreglo sin corchetes</a:t>
            </a:r>
          </a:p>
          <a:p>
            <a:pPr algn="ctr"/>
            <a:r>
              <a:rPr lang="es-CO" sz="2400" dirty="0"/>
              <a:t>Usualmente se envía también el tamaño del arreglo para conocer los límites del arreglo</a:t>
            </a:r>
          </a:p>
        </p:txBody>
      </p:sp>
    </p:spTree>
    <p:extLst>
      <p:ext uri="{BB962C8B-B14F-4D97-AF65-F5344CB8AC3E}">
        <p14:creationId xmlns:p14="http://schemas.microsoft.com/office/powerpoint/2010/main" val="506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es el prototipo de la operación del ejemplo?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27584" y="2492896"/>
            <a:ext cx="7200800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 err="1"/>
              <a:t>void</a:t>
            </a:r>
            <a:r>
              <a:rPr lang="es-CO" sz="2800" dirty="0"/>
              <a:t> </a:t>
            </a:r>
            <a:r>
              <a:rPr lang="es-CO" sz="2800" dirty="0" err="1"/>
              <a:t>modificarArreglo</a:t>
            </a:r>
            <a:r>
              <a:rPr lang="es-CO" sz="2800" dirty="0"/>
              <a:t> ( </a:t>
            </a:r>
            <a:r>
              <a:rPr lang="es-CO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s-CO" sz="2800" dirty="0">
                <a:solidFill>
                  <a:schemeClr val="bg1">
                    <a:lumMod val="95000"/>
                  </a:schemeClr>
                </a:solidFill>
              </a:rPr>
              <a:t> [ ], </a:t>
            </a:r>
            <a:r>
              <a:rPr lang="es-CO" sz="2800" dirty="0" err="1"/>
              <a:t>int</a:t>
            </a:r>
            <a:r>
              <a:rPr lang="es-CO" sz="2800" dirty="0"/>
              <a:t> );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5357439" y="3249772"/>
            <a:ext cx="0" cy="36004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54347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971</TotalTime>
  <Words>814</Words>
  <Application>Microsoft Office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Buxton Sketch</vt:lpstr>
      <vt:lpstr>Calibri</vt:lpstr>
      <vt:lpstr>Century Gothic</vt:lpstr>
      <vt:lpstr>Consolas</vt:lpstr>
      <vt:lpstr>Cursos2014-2</vt:lpstr>
      <vt:lpstr>Técnicas de programación</vt:lpstr>
      <vt:lpstr>Inicializar arreglos</vt:lpstr>
      <vt:lpstr>Inicializar arreglos con lista inicializadora</vt:lpstr>
      <vt:lpstr>2. Inicializar arreglos con lista inicializadora</vt:lpstr>
      <vt:lpstr>Ejemplo: Inicializar arreglos con lista inicializadora</vt:lpstr>
      <vt:lpstr>Unas preguntas. ¿Cuál es el resultado de este código?</vt:lpstr>
      <vt:lpstr>Arreglos y paso de parámetros a operaciones</vt:lpstr>
      <vt:lpstr>¿Cómo pasar un arreglo a una operación?</vt:lpstr>
      <vt:lpstr>¿Cómo es el prototipo de la operación del ejemplo?</vt:lpstr>
      <vt:lpstr>Apuntadores y Arreglos</vt:lpstr>
      <vt:lpstr>¿Cuál es la relación entre los arreglos estáticos y los apuntadores?</vt:lpstr>
      <vt:lpstr>¿Cómo se ven las direcciones al imprimir arreglos?</vt:lpstr>
      <vt:lpstr>Recorrer un array usando punteros</vt:lpstr>
      <vt:lpstr>Aritmética de punteros</vt:lpstr>
      <vt:lpstr>¿Qué operaciones aritméticas se pueden llevar a cabo con los apuntadores?</vt:lpstr>
      <vt:lpstr>¿Qué pasa cuando se suman o restan enteros a los apuntadores?</vt:lpstr>
      <vt:lpstr>¿Cuándo es útil la aritmética de apuntadores?</vt:lpstr>
      <vt:lpstr>¿Cómo se acceden a la dirección de los elementos de un arreglo con aritmética de punteros?</vt:lpstr>
      <vt:lpstr>¿Cómo se acceden al contenido de los elementos de un arreglo con aritmética de punteros?</vt:lpstr>
      <vt:lpstr>¿Cómo  se llenaría esta tabla?</vt:lpstr>
      <vt:lpstr>¿Entonces, por qué los arreglos inician en cero?</vt:lpstr>
      <vt:lpstr>¿Cómo es la relación de la dirección del arreglo y la dirección del primer elemento?</vt:lpstr>
      <vt:lpstr>¿Cómo se ven los valores?</vt:lpstr>
      <vt:lpstr>Ejemplo. Llenar un arreglo con aritmética de punteros</vt:lpstr>
      <vt:lpstr>Ejemplo: Diferencia entre arreglos – apuntadores y aritmética de punteros</vt:lpstr>
      <vt:lpstr>¿Cómo se invoca el código?</vt:lpstr>
      <vt:lpstr>¿Cuál sería el resultado de este programa?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149</cp:revision>
  <dcterms:created xsi:type="dcterms:W3CDTF">2015-01-26T00:13:37Z</dcterms:created>
  <dcterms:modified xsi:type="dcterms:W3CDTF">2020-02-17T18:50:36Z</dcterms:modified>
</cp:coreProperties>
</file>