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365" r:id="rId5"/>
    <p:sldId id="421" r:id="rId6"/>
    <p:sldId id="375" r:id="rId7"/>
    <p:sldId id="376" r:id="rId8"/>
    <p:sldId id="377" r:id="rId9"/>
    <p:sldId id="378" r:id="rId10"/>
    <p:sldId id="381" r:id="rId11"/>
    <p:sldId id="382" r:id="rId12"/>
    <p:sldId id="420" r:id="rId13"/>
    <p:sldId id="384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97E31-DCFC-4815-B246-82CBB75299BD}" v="2" dt="2020-01-29T00:14:58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a Fernanda Rincón Pérez" userId="c34eb1d4-0afe-4e2f-a8a2-a31cbc8bb87b" providerId="ADAL" clId="{47497E31-DCFC-4815-B246-82CBB75299BD}"/>
    <pc:docChg chg="modSld modMainMaster">
      <pc:chgData name="Luisa Fernanda Rincón Pérez" userId="c34eb1d4-0afe-4e2f-a8a2-a31cbc8bb87b" providerId="ADAL" clId="{47497E31-DCFC-4815-B246-82CBB75299BD}" dt="2020-01-29T00:20:26.171" v="9" actId="1076"/>
      <pc:docMkLst>
        <pc:docMk/>
      </pc:docMkLst>
      <pc:sldChg chg="modSp">
        <pc:chgData name="Luisa Fernanda Rincón Pérez" userId="c34eb1d4-0afe-4e2f-a8a2-a31cbc8bb87b" providerId="ADAL" clId="{47497E31-DCFC-4815-B246-82CBB75299BD}" dt="2020-01-29T00:14:58.785" v="5"/>
        <pc:sldMkLst>
          <pc:docMk/>
          <pc:sldMk cId="513492707" sldId="384"/>
        </pc:sldMkLst>
        <pc:spChg chg="mod">
          <ac:chgData name="Luisa Fernanda Rincón Pérez" userId="c34eb1d4-0afe-4e2f-a8a2-a31cbc8bb87b" providerId="ADAL" clId="{47497E31-DCFC-4815-B246-82CBB75299BD}" dt="2020-01-29T00:14:58.785" v="5"/>
          <ac:spMkLst>
            <pc:docMk/>
            <pc:sldMk cId="513492707" sldId="384"/>
            <ac:spMk id="7" creationId="{00000000-0000-0000-0000-000000000000}"/>
          </ac:spMkLst>
        </pc:spChg>
      </pc:sldChg>
      <pc:sldChg chg="modSp">
        <pc:chgData name="Luisa Fernanda Rincón Pérez" userId="c34eb1d4-0afe-4e2f-a8a2-a31cbc8bb87b" providerId="ADAL" clId="{47497E31-DCFC-4815-B246-82CBB75299BD}" dt="2020-01-29T00:20:26.171" v="9" actId="1076"/>
        <pc:sldMkLst>
          <pc:docMk/>
          <pc:sldMk cId="3925495543" sldId="421"/>
        </pc:sldMkLst>
        <pc:spChg chg="mod">
          <ac:chgData name="Luisa Fernanda Rincón Pérez" userId="c34eb1d4-0afe-4e2f-a8a2-a31cbc8bb87b" providerId="ADAL" clId="{47497E31-DCFC-4815-B246-82CBB75299BD}" dt="2020-01-29T00:20:26.171" v="9" actId="1076"/>
          <ac:spMkLst>
            <pc:docMk/>
            <pc:sldMk cId="3925495543" sldId="421"/>
            <ac:spMk id="6" creationId="{63F961EC-D7DB-46D4-B1CC-3B5E0A58A17E}"/>
          </ac:spMkLst>
        </pc:spChg>
      </pc:sldChg>
      <pc:sldMasterChg chg="modSldLayout">
        <pc:chgData name="Luisa Fernanda Rincón Pérez" userId="c34eb1d4-0afe-4e2f-a8a2-a31cbc8bb87b" providerId="ADAL" clId="{47497E31-DCFC-4815-B246-82CBB75299BD}" dt="2020-01-29T00:20:19.680" v="8" actId="1076"/>
        <pc:sldMasterMkLst>
          <pc:docMk/>
          <pc:sldMasterMk cId="4138165418" sldId="2147483660"/>
        </pc:sldMasterMkLst>
        <pc:sldLayoutChg chg="modSp">
          <pc:chgData name="Luisa Fernanda Rincón Pérez" userId="c34eb1d4-0afe-4e2f-a8a2-a31cbc8bb87b" providerId="ADAL" clId="{47497E31-DCFC-4815-B246-82CBB75299BD}" dt="2020-01-29T00:20:19.680" v="8" actId="1076"/>
          <pc:sldLayoutMkLst>
            <pc:docMk/>
            <pc:sldMasterMk cId="4138165418" sldId="2147483660"/>
            <pc:sldLayoutMk cId="1552492546" sldId="2147483661"/>
          </pc:sldLayoutMkLst>
          <pc:picChg chg="mod">
            <ac:chgData name="Luisa Fernanda Rincón Pérez" userId="c34eb1d4-0afe-4e2f-a8a2-a31cbc8bb87b" providerId="ADAL" clId="{47497E31-DCFC-4815-B246-82CBB75299BD}" dt="2020-01-29T00:20:19.680" v="8" actId="1076"/>
            <ac:picMkLst>
              <pc:docMk/>
              <pc:sldMasterMk cId="4138165418" sldId="2147483660"/>
              <pc:sldLayoutMk cId="1552492546" sldId="2147483661"/>
              <ac:picMk id="7" creationId="{00000000-0000-0000-0000-000000000000}"/>
            </ac:picMkLst>
          </pc:pic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324945250799405"/>
          <c:y val="2.657619473026589E-2"/>
          <c:w val="0.62628555552255982"/>
          <c:h val="0.9468476105394682"/>
        </c:manualLayout>
      </c:layout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416-421C-867A-8E2B957063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416-421C-867A-8E2B957063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416-421C-867A-8E2B957063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416-421C-867A-8E2B957063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416-421C-867A-8E2B9570638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416-421C-867A-8E2B95706387}"/>
              </c:ext>
            </c:extLst>
          </c:dPt>
          <c:dLbls>
            <c:dLbl>
              <c:idx val="0"/>
              <c:layout>
                <c:manualLayout>
                  <c:x val="-8.7659930554174231E-2"/>
                  <c:y val="0.1011966263007813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416-421C-867A-8E2B95706387}"/>
                </c:ext>
              </c:extLst>
            </c:dLbl>
            <c:dLbl>
              <c:idx val="5"/>
              <c:layout>
                <c:manualLayout>
                  <c:x val="0.10487359742136422"/>
                  <c:y val="0.1848458999228396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416-421C-867A-8E2B95706387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Hoja1!$A$2:$A$7</c:f>
              <c:strCache>
                <c:ptCount val="6"/>
                <c:pt idx="0">
                  <c:v>Trabajo en clase , bonus</c:v>
                </c:pt>
                <c:pt idx="1">
                  <c:v>Parcial 1</c:v>
                </c:pt>
                <c:pt idx="2">
                  <c:v>Parcial 2</c:v>
                </c:pt>
                <c:pt idx="3">
                  <c:v>Parcial 3</c:v>
                </c:pt>
                <c:pt idx="4">
                  <c:v>Parcial 4</c:v>
                </c:pt>
                <c:pt idx="5">
                  <c:v>Proyecto Ing Elect - 2</c:v>
                </c:pt>
              </c:strCache>
            </c:strRef>
          </c:cat>
          <c:val>
            <c:numRef>
              <c:f>Hoja1!$B$2:$B$7</c:f>
              <c:numCache>
                <c:formatCode>0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15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416-421C-867A-8E2B95706387}"/>
            </c:ext>
          </c:extLst>
        </c:ser>
        <c:dLbls>
          <c:dLblPos val="ctr"/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D8AE2-0705-4CE7-9E4F-DFE660614F28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6F77D-7C25-47FB-8C6E-5176EFB6C86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462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1E405C-8F13-4C14-8D34-C311A8C5D90E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44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/>
              <a:t>No</a:t>
            </a:r>
            <a:r>
              <a:rPr lang="es-CO" baseline="0" dirty="0"/>
              <a:t> es obligatorio pero la estadística muestra que quienes asisten a la monitoria coinciden con las mejores notas al final del curso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baseline="0" dirty="0"/>
              <a:t>El monitor puede apoyar en el conocimiento de los estudiantes, pero no pueden asignar notas.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E75328-367B-41E7-A9DB-3CEDDF821AB3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94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3360373" y="6237312"/>
            <a:ext cx="8880309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8" name="7 Rectángulo"/>
          <p:cNvSpPr/>
          <p:nvPr userDrawn="1"/>
        </p:nvSpPr>
        <p:spPr>
          <a:xfrm>
            <a:off x="-38835" y="0"/>
            <a:ext cx="12192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15680" y="6492876"/>
            <a:ext cx="6144683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Introducción a la programación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360363" y="6520260"/>
            <a:ext cx="28448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361" y="6072993"/>
            <a:ext cx="2379354" cy="764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249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6233-FB4C-428E-A051-5D70AE3FE4C1}" type="datetime1">
              <a:rPr lang="es-CO" smtClean="0"/>
              <a:t>28/01/2020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087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41E-846A-405A-B353-7B6365740C9F}" type="datetime1">
              <a:rPr lang="es-CO" smtClean="0"/>
              <a:t>28/01/2020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517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3360373" y="6237312"/>
            <a:ext cx="8880309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3544-7E97-4880-8DDB-EF43CAE0F299}" type="datetime1">
              <a:rPr lang="es-CO" smtClean="0"/>
              <a:t>28/01/2020</a:t>
            </a:fld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880" y="6110524"/>
            <a:ext cx="260554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15680" y="6492876"/>
            <a:ext cx="6144683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Introducción a la programación</a:t>
            </a:r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360363" y="6520260"/>
            <a:ext cx="28448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7573" y="-11324"/>
            <a:ext cx="12192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8542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C9C2-9226-41D5-9CE6-2F0B8B83ED90}" type="datetime1">
              <a:rPr lang="es-CO" smtClean="0"/>
              <a:t>28/01/2020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177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9BEC-E5AE-4A43-8B22-D5B520DCBAEE}" type="datetime1">
              <a:rPr lang="es-CO" smtClean="0"/>
              <a:t>28/01/2020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073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638C-7CF0-408F-9FC9-9B15AAC7110B}" type="datetime1">
              <a:rPr lang="es-CO" smtClean="0"/>
              <a:t>28/01/2020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808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0CC0-AC26-4E26-AAE8-A5CB3C3D6FBE}" type="datetime1">
              <a:rPr lang="es-CO" smtClean="0"/>
              <a:t>28/01/2020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880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1117-D598-4EF1-8538-1AE4721808E0}" type="datetime1">
              <a:rPr lang="es-CO" smtClean="0"/>
              <a:t>28/01/2020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610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CDAB-EA54-4BA2-9A14-CB6D37F5730A}" type="datetime1">
              <a:rPr lang="es-CO" smtClean="0"/>
              <a:t>28/01/2020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092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CE0E-8AF1-43A2-8D16-0EB1D9AFFD85}" type="datetime1">
              <a:rPr lang="es-CO" smtClean="0"/>
              <a:t>28/01/2020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169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59CF5-8A3A-4188-8E6A-FDFF768D0DB6}" type="datetime1">
              <a:rPr lang="es-CO" smtClean="0"/>
              <a:t>28/01/2020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Introducción a la programación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816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io.cod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79576" y="1700809"/>
            <a:ext cx="7772400" cy="1470025"/>
          </a:xfrm>
        </p:spPr>
        <p:txBody>
          <a:bodyPr/>
          <a:lstStyle/>
          <a:p>
            <a:r>
              <a:rPr lang="es-CO" b="1" dirty="0"/>
              <a:t>Introducción a la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927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>
                <a:solidFill>
                  <a:prstClr val="black"/>
                </a:solidFill>
                <a:latin typeface="Century Gothic"/>
              </a:rPr>
              <a:t>Introducción a la programación</a:t>
            </a:r>
            <a:endParaRPr lang="es-CO" dirty="0">
              <a:solidFill>
                <a:prstClr val="black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CO" sz="2800" b="1" dirty="0"/>
              <a:t>Gerardo  M.  Sarria  y  Mario  Julián  Mora.  Introducción  a  la programación. </a:t>
            </a:r>
            <a:r>
              <a:rPr lang="es-CO" sz="2800" b="1" dirty="0" err="1"/>
              <a:t>Lulu</a:t>
            </a:r>
            <a:r>
              <a:rPr lang="es-CO" sz="2800" b="1" dirty="0"/>
              <a:t>. 2015</a:t>
            </a:r>
          </a:p>
          <a:p>
            <a:endParaRPr lang="es-CO" sz="900" dirty="0"/>
          </a:p>
          <a:p>
            <a:r>
              <a:rPr lang="es-CO" sz="2800" b="1" dirty="0"/>
              <a:t>Python </a:t>
            </a:r>
            <a:r>
              <a:rPr lang="es-CO" sz="2800" b="1" dirty="0" err="1"/>
              <a:t>for</a:t>
            </a:r>
            <a:r>
              <a:rPr lang="es-CO" sz="2800" b="1" dirty="0"/>
              <a:t> </a:t>
            </a:r>
            <a:r>
              <a:rPr lang="es-CO" sz="2800" b="1" dirty="0" err="1"/>
              <a:t>everyone</a:t>
            </a:r>
            <a:r>
              <a:rPr lang="es-CO" sz="2800" b="1" dirty="0"/>
              <a:t> : https://www.py4e.com</a:t>
            </a:r>
          </a:p>
          <a:p>
            <a:r>
              <a:rPr lang="es-CO" sz="2800" b="1" dirty="0">
                <a:hlinkClick r:id="rId2"/>
              </a:rPr>
              <a:t>https://studio.code.org/</a:t>
            </a:r>
            <a:endParaRPr lang="es-CO" sz="2800" b="1" dirty="0"/>
          </a:p>
          <a:p>
            <a:r>
              <a:rPr lang="es-CO" sz="2800" b="1" dirty="0"/>
              <a:t>https://wiki.python.org/moin/BeginnersGuide/NonProgrammers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Bibliografía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>
                <a:solidFill>
                  <a:prstClr val="black"/>
                </a:solidFill>
                <a:latin typeface="Century Gothic"/>
              </a:rPr>
              <a:t>Introducción a la programación</a:t>
            </a:r>
            <a:endParaRPr lang="es-CO" dirty="0">
              <a:solidFill>
                <a:prstClr val="black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1349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17C665-08D6-4269-98E3-02DEA305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F961EC-D7DB-46D4-B1CC-3B5E0A58A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606" y="1862933"/>
            <a:ext cx="10363200" cy="1500187"/>
          </a:xfrm>
        </p:spPr>
        <p:txBody>
          <a:bodyPr>
            <a:normAutofit/>
          </a:bodyPr>
          <a:lstStyle/>
          <a:p>
            <a:pPr algn="ctr"/>
            <a:r>
              <a:rPr lang="es-419" sz="4800" dirty="0"/>
              <a:t>Reglas generales del curso</a:t>
            </a:r>
            <a:endParaRPr lang="es-CO" sz="4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9E352-0D89-4D7A-A209-3D5519E4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Introducción a la programación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2549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Evaluación</a:t>
            </a:r>
          </a:p>
        </p:txBody>
      </p:sp>
      <p:graphicFrame>
        <p:nvGraphicFramePr>
          <p:cNvPr id="5" name="4 Gráfico"/>
          <p:cNvGraphicFramePr/>
          <p:nvPr/>
        </p:nvGraphicFramePr>
        <p:xfrm>
          <a:off x="2207568" y="804964"/>
          <a:ext cx="7947148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>
                <a:solidFill>
                  <a:prstClr val="black"/>
                </a:solidFill>
                <a:latin typeface="Century Gothic"/>
              </a:rPr>
              <a:t>Introducción a la programación</a:t>
            </a:r>
            <a:endParaRPr lang="es-CO" dirty="0">
              <a:solidFill>
                <a:prstClr val="black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6261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La puntualidad es importante. Iniciamos clase a la hora en punto. </a:t>
            </a:r>
          </a:p>
          <a:p>
            <a:r>
              <a:rPr lang="es-CO" dirty="0"/>
              <a:t>No  se permite contestar el teléfono en clase.</a:t>
            </a:r>
          </a:p>
          <a:p>
            <a:r>
              <a:rPr lang="es-CO" dirty="0"/>
              <a:t>Evitar el uso de dispositivos electrónicos para actividades que no se relacionen con el curso</a:t>
            </a:r>
          </a:p>
          <a:p>
            <a:r>
              <a:rPr lang="es-CO" dirty="0"/>
              <a:t>El sitio de comunicación y consulta del curso es Blackboard. Algunos ejercicios estarán subidos en un sitio web.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Reglas de convivencia. Durante la clase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>
                <a:solidFill>
                  <a:prstClr val="black"/>
                </a:solidFill>
                <a:latin typeface="Century Gothic"/>
              </a:rPr>
              <a:t>Introducción a la programación</a:t>
            </a:r>
            <a:endParaRPr lang="es-CO" dirty="0">
              <a:solidFill>
                <a:prstClr val="black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9703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26165" y="908721"/>
            <a:ext cx="10041835" cy="5256583"/>
          </a:xfrm>
        </p:spPr>
        <p:txBody>
          <a:bodyPr>
            <a:normAutofit fontScale="92500" lnSpcReduction="10000"/>
          </a:bodyPr>
          <a:lstStyle/>
          <a:p>
            <a:r>
              <a:rPr lang="es-CO" sz="3600" dirty="0"/>
              <a:t>Faltas ortográficas disminuyen la nota de las actividades.</a:t>
            </a:r>
          </a:p>
          <a:p>
            <a:r>
              <a:rPr lang="es-CO" sz="3600" dirty="0"/>
              <a:t>Pueden encontrarme en mi oficina en el departamento de Electrónica y Ciencias de la Computación.  En guayacanes en el laboratorio de algoritmos y programación en el horario de atención. </a:t>
            </a:r>
          </a:p>
          <a:p>
            <a:r>
              <a:rPr lang="es-CO" sz="3600" dirty="0"/>
              <a:t>Mi correo es lfrincon@javerianacali.edu.co</a:t>
            </a:r>
          </a:p>
          <a:p>
            <a:r>
              <a:rPr lang="es-CO" sz="3600" dirty="0"/>
              <a:t>Con un 20% de faltas se pierde el curso por inasistencia.</a:t>
            </a:r>
          </a:p>
          <a:p>
            <a:pPr marL="0" indent="0">
              <a:buNone/>
            </a:pPr>
            <a:endParaRPr lang="es-CO" sz="3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Reglas generales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>
                <a:solidFill>
                  <a:prstClr val="black"/>
                </a:solidFill>
                <a:latin typeface="Century Gothic"/>
              </a:rPr>
              <a:t>Introducción a la programación</a:t>
            </a:r>
            <a:endParaRPr lang="es-CO" dirty="0">
              <a:solidFill>
                <a:prstClr val="black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8102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4000" dirty="0"/>
              <a:t>Se realizarán (4) evaluaciones escritas, 3 de ellas de forma unificada (sábados en la tarde).</a:t>
            </a:r>
          </a:p>
          <a:p>
            <a:pPr algn="just"/>
            <a:r>
              <a:rPr lang="es-CO" sz="4000" dirty="0"/>
              <a:t>1Proyecto semestral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Trabajos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>
                <a:solidFill>
                  <a:prstClr val="black"/>
                </a:solidFill>
                <a:latin typeface="Century Gothic"/>
              </a:rPr>
              <a:t>Introducción a la programación</a:t>
            </a:r>
            <a:endParaRPr lang="es-CO" dirty="0">
              <a:solidFill>
                <a:prstClr val="black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3724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Monitoría</a:t>
            </a:r>
          </a:p>
        </p:txBody>
      </p:sp>
      <p:sp>
        <p:nvSpPr>
          <p:cNvPr id="9" name="6 Marcador de contenido"/>
          <p:cNvSpPr txBox="1">
            <a:spLocks/>
          </p:cNvSpPr>
          <p:nvPr/>
        </p:nvSpPr>
        <p:spPr>
          <a:xfrm>
            <a:off x="4871866" y="871210"/>
            <a:ext cx="5501875" cy="51500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dirty="0">
                <a:solidFill>
                  <a:prstClr val="black"/>
                </a:solidFill>
                <a:latin typeface="Century Gothic"/>
              </a:rPr>
              <a:t>2 horas semanales dirigida por el monitor en el laboratorio de algoritmos y programación[edificio guayacanes]</a:t>
            </a:r>
          </a:p>
          <a:p>
            <a:pPr algn="just"/>
            <a:r>
              <a:rPr lang="es-CO" sz="2800" dirty="0">
                <a:solidFill>
                  <a:prstClr val="black"/>
                </a:solidFill>
                <a:latin typeface="Century Gothic"/>
              </a:rPr>
              <a:t>Se realizan ejercicios prácticos, y se resuelven retos tipo parcial que son útiles como preparación para la evaluación.</a:t>
            </a:r>
          </a:p>
          <a:p>
            <a:pPr algn="just"/>
            <a:r>
              <a:rPr lang="es-CO" sz="2800" dirty="0">
                <a:solidFill>
                  <a:prstClr val="black"/>
                </a:solidFill>
                <a:latin typeface="Century Gothic"/>
              </a:rPr>
              <a:t>Se resuelven dudas sobre los temas vistos en clase.</a:t>
            </a:r>
          </a:p>
          <a:p>
            <a:pPr marL="0" indent="0" algn="just">
              <a:buNone/>
            </a:pPr>
            <a:endParaRPr lang="es-CO" sz="2800" dirty="0">
              <a:solidFill>
                <a:prstClr val="black"/>
              </a:solidFill>
              <a:latin typeface="Century Gothic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265" y="1412777"/>
            <a:ext cx="3276600" cy="3724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>
                <a:solidFill>
                  <a:prstClr val="black"/>
                </a:solidFill>
                <a:latin typeface="Century Gothic"/>
              </a:rPr>
              <a:t>Introducción a la programación</a:t>
            </a:r>
            <a:endParaRPr lang="es-CO" dirty="0">
              <a:solidFill>
                <a:prstClr val="black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9424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dirty="0"/>
              <a:t>Asistencia, participación y disciplina en clase.</a:t>
            </a:r>
          </a:p>
          <a:p>
            <a:pPr algn="just"/>
            <a:r>
              <a:rPr lang="es-CO" dirty="0"/>
              <a:t>Haga los ejercicios propuestos </a:t>
            </a:r>
          </a:p>
          <a:p>
            <a:pPr algn="just"/>
            <a:r>
              <a:rPr lang="es-CO" dirty="0"/>
              <a:t>Participe en clase con ánimo de aprender </a:t>
            </a:r>
            <a:r>
              <a:rPr lang="es-CO" dirty="0">
                <a:sym typeface="Wingdings" panose="05000000000000000000" pitchFamily="2" charset="2"/>
              </a:rPr>
              <a:t></a:t>
            </a:r>
            <a:endParaRPr lang="es-CO" dirty="0"/>
          </a:p>
          <a:p>
            <a:pPr algn="just"/>
            <a:r>
              <a:rPr lang="es-CO" dirty="0"/>
              <a:t>Asista a las </a:t>
            </a:r>
            <a:r>
              <a:rPr lang="es-CO" dirty="0" err="1"/>
              <a:t>monitorías</a:t>
            </a:r>
            <a:endParaRPr lang="es-CO" dirty="0"/>
          </a:p>
          <a:p>
            <a:pPr algn="just"/>
            <a:r>
              <a:rPr lang="es-CO" dirty="0"/>
              <a:t>No se quede con las dudas.</a:t>
            </a:r>
          </a:p>
          <a:p>
            <a:r>
              <a:rPr lang="es-CO" dirty="0"/>
              <a:t>Ojo el curso es </a:t>
            </a:r>
            <a:r>
              <a:rPr lang="es-CO" b="1" dirty="0"/>
              <a:t>incremental</a:t>
            </a:r>
            <a:r>
              <a:rPr lang="es-CO" dirty="0"/>
              <a:t>, lo de la semana 1 se usa en la semana 16</a:t>
            </a:r>
            <a:endParaRPr lang="es-CO" b="1" dirty="0"/>
          </a:p>
          <a:p>
            <a:pPr algn="just"/>
            <a:endParaRPr lang="es-CO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¿Cómo sacar provecho al curso?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>
                <a:solidFill>
                  <a:prstClr val="black"/>
                </a:solidFill>
                <a:latin typeface="Century Gothic"/>
              </a:rPr>
              <a:t>Introducción a la programación</a:t>
            </a:r>
            <a:endParaRPr lang="es-CO" dirty="0">
              <a:solidFill>
                <a:prstClr val="black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1477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>
                <a:solidFill>
                  <a:prstClr val="black"/>
                </a:solidFill>
                <a:latin typeface="Century Gothic"/>
              </a:rPr>
              <a:t>Introducción a la programación</a:t>
            </a:r>
            <a:endParaRPr lang="es-CO" dirty="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No quiero al final</a:t>
            </a:r>
          </a:p>
        </p:txBody>
      </p:sp>
      <p:pic>
        <p:nvPicPr>
          <p:cNvPr id="5122" name="Picture 2" descr="http://www.generadormemes.com/media/created/ogbcc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17" y="870633"/>
            <a:ext cx="245646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cdn.memegenerator.es/imagenes/memes/full/0/84/84355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908720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generadormemes.com/media/created/mrclk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3645025"/>
            <a:ext cx="4873724" cy="25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020748" y="5556480"/>
            <a:ext cx="69923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100" b="1" dirty="0">
                <a:ln w="12700">
                  <a:solidFill>
                    <a:srgbClr val="212745">
                      <a:satMod val="155000"/>
                    </a:srgbClr>
                  </a:solidFill>
                  <a:prstDash val="solid"/>
                </a:ln>
                <a:solidFill>
                  <a:srgbClr val="B4DCFA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/>
              </a:rPr>
              <a:t>Fuente:</a:t>
            </a:r>
          </a:p>
          <a:p>
            <a:pPr algn="ctr"/>
            <a:r>
              <a:rPr lang="es-ES" sz="1100" b="1" dirty="0">
                <a:ln w="12700">
                  <a:solidFill>
                    <a:srgbClr val="212745">
                      <a:satMod val="155000"/>
                    </a:srgbClr>
                  </a:solidFill>
                  <a:prstDash val="solid"/>
                </a:ln>
                <a:solidFill>
                  <a:srgbClr val="B4DCFA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/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2741614278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C503AE44150446BCF7C4E3F5423A39" ma:contentTypeVersion="13" ma:contentTypeDescription="Create a new document." ma:contentTypeScope="" ma:versionID="e58ce4c573b93837c80373d6362ce550">
  <xsd:schema xmlns:xsd="http://www.w3.org/2001/XMLSchema" xmlns:xs="http://www.w3.org/2001/XMLSchema" xmlns:p="http://schemas.microsoft.com/office/2006/metadata/properties" xmlns:ns3="7a9c2f9c-744e-44ce-b8c5-c94a4ebb47ca" xmlns:ns4="7cfc4164-0316-4449-9596-ae07641acc76" targetNamespace="http://schemas.microsoft.com/office/2006/metadata/properties" ma:root="true" ma:fieldsID="16d5308846876a719476d3057b92b54e" ns3:_="" ns4:_="">
    <xsd:import namespace="7a9c2f9c-744e-44ce-b8c5-c94a4ebb47ca"/>
    <xsd:import namespace="7cfc4164-0316-4449-9596-ae07641acc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9c2f9c-744e-44ce-b8c5-c94a4ebb4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fc4164-0316-4449-9596-ae07641acc7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A4BACF-0221-4BD4-80B5-C0143833E6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9c2f9c-744e-44ce-b8c5-c94a4ebb47ca"/>
    <ds:schemaRef ds:uri="7cfc4164-0316-4449-9596-ae07641acc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9D61BD-2E61-4FCB-98B3-F9C5611E26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1873CC-BDAB-49BF-B16C-324080C2B0B1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7cfc4164-0316-4449-9596-ae07641acc76"/>
    <ds:schemaRef ds:uri="7a9c2f9c-744e-44ce-b8c5-c94a4ebb47c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417</Words>
  <Application>Microsoft Office PowerPoint</Application>
  <PresentationFormat>Widescreen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Cursos2014-2</vt:lpstr>
      <vt:lpstr>Introducción a la programación</vt:lpstr>
      <vt:lpstr>PowerPoint Presentation</vt:lpstr>
      <vt:lpstr>Evaluación</vt:lpstr>
      <vt:lpstr>Reglas de convivencia. Durante la clase</vt:lpstr>
      <vt:lpstr>Reglas generales</vt:lpstr>
      <vt:lpstr>Trabajos</vt:lpstr>
      <vt:lpstr>Monitoría</vt:lpstr>
      <vt:lpstr>¿Cómo sacar provecho al curso?</vt:lpstr>
      <vt:lpstr>No quiero al final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Luisa Fernanda Rincon Perez</dc:creator>
  <cp:lastModifiedBy>Luisa Fernanda Rincon Perez</cp:lastModifiedBy>
  <cp:revision>2</cp:revision>
  <dcterms:created xsi:type="dcterms:W3CDTF">2020-01-28T23:58:54Z</dcterms:created>
  <dcterms:modified xsi:type="dcterms:W3CDTF">2020-01-29T00:20:26Z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0x0101009CC503AE44150446BCF7C4E3F5423A39</vt:lpwstr>
  </property>
</Properties>
</file>